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0" r:id="rId14"/>
    <p:sldId id="272" r:id="rId15"/>
    <p:sldId id="273" r:id="rId16"/>
    <p:sldId id="274" r:id="rId17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70" d="100"/>
          <a:sy n="70" d="100"/>
        </p:scale>
        <p:origin x="70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648AC752-F980-4F14-AAA8-BA8CBEDB059C}" type="datetimeFigureOut">
              <a:rPr lang="en-US"/>
              <a:pPr>
                <a:defRPr/>
              </a:pPr>
              <a:t>2/2/2019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BA99977-E944-4A63-9615-BE59CF7658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9540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533400" y="754063"/>
            <a:ext cx="6705600" cy="37719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BEB3333-B920-4E56-9141-64D422C58D1C}" type="slidenum">
              <a:rPr lang="en-US">
                <a:solidFill>
                  <a:srgbClr val="00000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5364" name="Footer Placeholder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cs typeface="Arial" charset="0"/>
              </a:rPr>
              <a:t>William James and Associates, LLC</a:t>
            </a:r>
          </a:p>
        </p:txBody>
      </p:sp>
    </p:spTree>
    <p:extLst>
      <p:ext uri="{BB962C8B-B14F-4D97-AF65-F5344CB8AC3E}">
        <p14:creationId xmlns:p14="http://schemas.microsoft.com/office/powerpoint/2010/main" val="37121746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533400" y="754063"/>
            <a:ext cx="6705600" cy="37719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CC62C99-450E-4923-8316-6C6DC65886EC}" type="slidenum">
              <a:rPr lang="en-US">
                <a:solidFill>
                  <a:srgbClr val="00000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3796" name="Footer Placeholder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cs typeface="Arial" charset="0"/>
              </a:rPr>
              <a:t>William James and Associates, LLC</a:t>
            </a:r>
          </a:p>
        </p:txBody>
      </p:sp>
    </p:spTree>
    <p:extLst>
      <p:ext uri="{BB962C8B-B14F-4D97-AF65-F5344CB8AC3E}">
        <p14:creationId xmlns:p14="http://schemas.microsoft.com/office/powerpoint/2010/main" val="8752506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533400" y="754063"/>
            <a:ext cx="6705600" cy="37719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358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87A4968-0CDA-4FC4-AAF8-3516F66EE439}" type="slidenum">
              <a:rPr lang="en-US">
                <a:solidFill>
                  <a:srgbClr val="00000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5844" name="Footer Placeholder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cs typeface="Arial" charset="0"/>
              </a:rPr>
              <a:t>William James and Associates, LLC</a:t>
            </a:r>
          </a:p>
        </p:txBody>
      </p:sp>
    </p:spTree>
    <p:extLst>
      <p:ext uri="{BB962C8B-B14F-4D97-AF65-F5344CB8AC3E}">
        <p14:creationId xmlns:p14="http://schemas.microsoft.com/office/powerpoint/2010/main" val="10124916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533400" y="754063"/>
            <a:ext cx="6705600" cy="37719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s-ES" dirty="0" smtClean="0"/>
              <a:t>Diapositiva repetida</a:t>
            </a:r>
          </a:p>
        </p:txBody>
      </p:sp>
      <p:sp>
        <p:nvSpPr>
          <p:cNvPr id="3993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DD0825F-7E06-4067-B3C7-B6D932F33A7B}" type="slidenum">
              <a:rPr lang="en-US">
                <a:solidFill>
                  <a:srgbClr val="00000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9940" name="Footer Placeholder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cs typeface="Arial" charset="0"/>
              </a:rPr>
              <a:t>William James and Associates, LLC</a:t>
            </a:r>
          </a:p>
        </p:txBody>
      </p:sp>
    </p:spTree>
    <p:extLst>
      <p:ext uri="{BB962C8B-B14F-4D97-AF65-F5344CB8AC3E}">
        <p14:creationId xmlns:p14="http://schemas.microsoft.com/office/powerpoint/2010/main" val="14409167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533400" y="754063"/>
            <a:ext cx="6705600" cy="37719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DD26147-9226-4534-8C7F-574C911BB1F2}" type="slidenum">
              <a:rPr lang="en-US">
                <a:solidFill>
                  <a:srgbClr val="00000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1988" name="Footer Placeholder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cs typeface="Arial" charset="0"/>
              </a:rPr>
              <a:t>William James and Associates, LLC</a:t>
            </a:r>
          </a:p>
        </p:txBody>
      </p:sp>
    </p:spTree>
    <p:extLst>
      <p:ext uri="{BB962C8B-B14F-4D97-AF65-F5344CB8AC3E}">
        <p14:creationId xmlns:p14="http://schemas.microsoft.com/office/powerpoint/2010/main" val="40825381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533400" y="754063"/>
            <a:ext cx="6705600" cy="37719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440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AB84EC7-632F-47B3-AAB0-A26169DB33D1}" type="slidenum">
              <a:rPr lang="en-US">
                <a:solidFill>
                  <a:srgbClr val="00000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4036" name="Footer Placeholder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cs typeface="Arial" charset="0"/>
              </a:rPr>
              <a:t>William James and Associates, LLC</a:t>
            </a:r>
          </a:p>
        </p:txBody>
      </p:sp>
    </p:spTree>
    <p:extLst>
      <p:ext uri="{BB962C8B-B14F-4D97-AF65-F5344CB8AC3E}">
        <p14:creationId xmlns:p14="http://schemas.microsoft.com/office/powerpoint/2010/main" val="20947609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533400" y="754063"/>
            <a:ext cx="6705600" cy="37719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460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CC13583-5FD0-4E53-9EC4-1D3E9F3FB5EB}" type="slidenum">
              <a:rPr lang="en-US">
                <a:solidFill>
                  <a:srgbClr val="00000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6084" name="Footer Placeholder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cs typeface="Arial" charset="0"/>
              </a:rPr>
              <a:t>William James and Associates, LLC</a:t>
            </a:r>
          </a:p>
        </p:txBody>
      </p:sp>
    </p:spTree>
    <p:extLst>
      <p:ext uri="{BB962C8B-B14F-4D97-AF65-F5344CB8AC3E}">
        <p14:creationId xmlns:p14="http://schemas.microsoft.com/office/powerpoint/2010/main" val="23570421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533400" y="754063"/>
            <a:ext cx="6705600" cy="37719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481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5931B9E-15C2-4E84-A8F1-654A14514880}" type="slidenum">
              <a:rPr lang="en-US">
                <a:solidFill>
                  <a:srgbClr val="00000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8132" name="Footer Placeholder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cs typeface="Arial" charset="0"/>
              </a:rPr>
              <a:t>William James and Associates, LLC</a:t>
            </a:r>
          </a:p>
        </p:txBody>
      </p:sp>
    </p:spTree>
    <p:extLst>
      <p:ext uri="{BB962C8B-B14F-4D97-AF65-F5344CB8AC3E}">
        <p14:creationId xmlns:p14="http://schemas.microsoft.com/office/powerpoint/2010/main" val="556567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533400" y="754063"/>
            <a:ext cx="6705600" cy="37719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ED18358-5911-4D18-9CEF-E8D0B036CBDA}" type="slidenum">
              <a:rPr lang="en-US">
                <a:solidFill>
                  <a:srgbClr val="00000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7412" name="Footer Placeholder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cs typeface="Arial" charset="0"/>
              </a:rPr>
              <a:t>William James and Associates, LLC</a:t>
            </a:r>
          </a:p>
        </p:txBody>
      </p:sp>
    </p:spTree>
    <p:extLst>
      <p:ext uri="{BB962C8B-B14F-4D97-AF65-F5344CB8AC3E}">
        <p14:creationId xmlns:p14="http://schemas.microsoft.com/office/powerpoint/2010/main" val="30165945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533400" y="754063"/>
            <a:ext cx="6705600" cy="37719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B5353C2-8536-4729-82BC-8E461B9CCD88}" type="slidenum">
              <a:rPr lang="en-US">
                <a:solidFill>
                  <a:srgbClr val="00000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9460" name="Footer Placeholder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cs typeface="Arial" charset="0"/>
              </a:rPr>
              <a:t>William James and Associates, LLC</a:t>
            </a:r>
          </a:p>
        </p:txBody>
      </p:sp>
    </p:spTree>
    <p:extLst>
      <p:ext uri="{BB962C8B-B14F-4D97-AF65-F5344CB8AC3E}">
        <p14:creationId xmlns:p14="http://schemas.microsoft.com/office/powerpoint/2010/main" val="34401529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533400" y="754063"/>
            <a:ext cx="6705600" cy="37719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123B60A-2FE7-42DE-8C72-E58404ED8638}" type="slidenum">
              <a:rPr lang="en-US">
                <a:solidFill>
                  <a:srgbClr val="00000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1508" name="Footer Placeholder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cs typeface="Arial" charset="0"/>
              </a:rPr>
              <a:t>William James and Associates, LLC</a:t>
            </a:r>
          </a:p>
        </p:txBody>
      </p:sp>
    </p:spTree>
    <p:extLst>
      <p:ext uri="{BB962C8B-B14F-4D97-AF65-F5344CB8AC3E}">
        <p14:creationId xmlns:p14="http://schemas.microsoft.com/office/powerpoint/2010/main" val="38100934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533400" y="754063"/>
            <a:ext cx="6705600" cy="37719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50FE379-6B50-4D4A-B9F7-785D342A0509}" type="slidenum">
              <a:rPr lang="en-US">
                <a:solidFill>
                  <a:srgbClr val="00000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3556" name="Footer Placeholder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cs typeface="Arial" charset="0"/>
              </a:rPr>
              <a:t>William James and Associates, LLC</a:t>
            </a:r>
          </a:p>
        </p:txBody>
      </p:sp>
    </p:spTree>
    <p:extLst>
      <p:ext uri="{BB962C8B-B14F-4D97-AF65-F5344CB8AC3E}">
        <p14:creationId xmlns:p14="http://schemas.microsoft.com/office/powerpoint/2010/main" val="25002830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533400" y="754063"/>
            <a:ext cx="6705600" cy="37719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6CACEE7-B34F-4838-98CF-64E3EAA1C396}" type="slidenum">
              <a:rPr lang="en-US">
                <a:solidFill>
                  <a:srgbClr val="00000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5604" name="Footer Placeholder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cs typeface="Arial" charset="0"/>
              </a:rPr>
              <a:t>William James and Associates, LLC</a:t>
            </a:r>
          </a:p>
        </p:txBody>
      </p:sp>
    </p:spTree>
    <p:extLst>
      <p:ext uri="{BB962C8B-B14F-4D97-AF65-F5344CB8AC3E}">
        <p14:creationId xmlns:p14="http://schemas.microsoft.com/office/powerpoint/2010/main" val="16906444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533400" y="754063"/>
            <a:ext cx="6705600" cy="37719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076B797-2823-4309-949D-A047317C0404}" type="slidenum">
              <a:rPr lang="en-US">
                <a:solidFill>
                  <a:srgbClr val="00000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7652" name="Footer Placeholder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cs typeface="Arial" charset="0"/>
              </a:rPr>
              <a:t>William James and Associates, LLC</a:t>
            </a:r>
          </a:p>
        </p:txBody>
      </p:sp>
    </p:spTree>
    <p:extLst>
      <p:ext uri="{BB962C8B-B14F-4D97-AF65-F5344CB8AC3E}">
        <p14:creationId xmlns:p14="http://schemas.microsoft.com/office/powerpoint/2010/main" val="34961932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533400" y="754063"/>
            <a:ext cx="6705600" cy="37719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FB06989-AB37-4391-87C6-164BB7284953}" type="slidenum">
              <a:rPr lang="en-US">
                <a:solidFill>
                  <a:srgbClr val="00000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9700" name="Footer Placeholder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cs typeface="Arial" charset="0"/>
              </a:rPr>
              <a:t>William James and Associates, LLC</a:t>
            </a:r>
          </a:p>
        </p:txBody>
      </p:sp>
    </p:spTree>
    <p:extLst>
      <p:ext uri="{BB962C8B-B14F-4D97-AF65-F5344CB8AC3E}">
        <p14:creationId xmlns:p14="http://schemas.microsoft.com/office/powerpoint/2010/main" val="16854970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533400" y="754063"/>
            <a:ext cx="6705600" cy="37719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95518A3-3DF0-44EB-8605-ECCA2CFBB2A7}" type="slidenum">
              <a:rPr lang="en-US">
                <a:solidFill>
                  <a:srgbClr val="00000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1748" name="Footer Placeholder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cs typeface="Arial" charset="0"/>
              </a:rPr>
              <a:t>William James and Associates, LLC</a:t>
            </a:r>
          </a:p>
        </p:txBody>
      </p:sp>
    </p:spTree>
    <p:extLst>
      <p:ext uri="{BB962C8B-B14F-4D97-AF65-F5344CB8AC3E}">
        <p14:creationId xmlns:p14="http://schemas.microsoft.com/office/powerpoint/2010/main" val="35420146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7"/>
          <p:cNvSpPr/>
          <p:nvPr/>
        </p:nvSpPr>
        <p:spPr>
          <a:xfrm>
            <a:off x="0" y="6334125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6" name="Straight Connector 8"/>
          <p:cNvCxnSpPr/>
          <p:nvPr/>
        </p:nvCxnSpPr>
        <p:spPr>
          <a:xfrm>
            <a:off x="1208088" y="4343400"/>
            <a:ext cx="9875837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/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198" indent="0" algn="ctr">
              <a:buNone/>
              <a:defRPr sz="2400"/>
            </a:lvl2pPr>
            <a:lvl3pPr marL="914396" indent="0" algn="ctr">
              <a:buNone/>
              <a:defRPr sz="2400"/>
            </a:lvl3pPr>
            <a:lvl4pPr marL="1371595" indent="0" algn="ctr">
              <a:buNone/>
              <a:defRPr sz="2000"/>
            </a:lvl4pPr>
            <a:lvl5pPr marL="1828793" indent="0" algn="ctr">
              <a:buNone/>
              <a:defRPr sz="2000"/>
            </a:lvl5pPr>
            <a:lvl6pPr marL="2285991" indent="0" algn="ctr">
              <a:buNone/>
              <a:defRPr sz="2000"/>
            </a:lvl6pPr>
            <a:lvl7pPr marL="2743189" indent="0" algn="ctr">
              <a:buNone/>
              <a:defRPr sz="2000"/>
            </a:lvl7pPr>
            <a:lvl8pPr marL="3200388" indent="0" algn="ctr">
              <a:buNone/>
              <a:defRPr sz="2000"/>
            </a:lvl8pPr>
            <a:lvl9pPr marL="3657586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62FA94-3BA2-4CF0-B892-62C985933920}" type="datetime1">
              <a:rPr lang="en-US"/>
              <a:pPr>
                <a:defRPr/>
              </a:pPr>
              <a:t>2/2/2019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William James and Associates, LLC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A5F60-728A-4AB6-8CD1-EAE50544CD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B155C0-A92F-4198-B00C-7223D4775A05}" type="datetime1">
              <a:rPr lang="en-US"/>
              <a:pPr>
                <a:defRPr/>
              </a:pPr>
              <a:t>2/2/2019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William James and Associates, LLC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13B854-693F-4723-83A9-40B22F3960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7"/>
          <p:cNvSpPr/>
          <p:nvPr/>
        </p:nvSpPr>
        <p:spPr>
          <a:xfrm>
            <a:off x="0" y="6334125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414781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414779"/>
            <a:ext cx="7734300" cy="5757420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799111-6585-4A54-9040-62B54917AD26}" type="datetime1">
              <a:rPr lang="en-US"/>
              <a:pPr>
                <a:defRPr/>
              </a:pPr>
              <a:t>2/2/2019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William James and Associates, LLC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C88AC0-8314-41BE-97DF-C0A3C2FD70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A1884E-2AE7-421E-BB80-BF02B4D53515}" type="datetime1">
              <a:rPr lang="en-US"/>
              <a:pPr>
                <a:defRPr/>
              </a:pPr>
              <a:t>2/2/2019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William James and Associates, LLC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1C44C-3BD0-4E47-BD9D-ABB9986FCB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7"/>
          <p:cNvSpPr/>
          <p:nvPr/>
        </p:nvSpPr>
        <p:spPr>
          <a:xfrm>
            <a:off x="0" y="6334125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6" name="Straight Connector 8"/>
          <p:cNvCxnSpPr/>
          <p:nvPr/>
        </p:nvCxnSpPr>
        <p:spPr>
          <a:xfrm>
            <a:off x="1208088" y="4343400"/>
            <a:ext cx="9875837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Ctr="0"/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19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9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9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9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9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8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CFA16-C178-4A0A-BA79-62DD5C8FACBD}" type="datetime1">
              <a:rPr lang="en-US"/>
              <a:pPr>
                <a:defRPr/>
              </a:pPr>
              <a:t>2/2/2019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William James and Associates, LLC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7E351-BCE3-4B6D-9499-8BAE5A7C64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6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8"/>
            <a:ext cx="493776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2661BA-3BB6-4F86-B237-B9022226E1F9}" type="datetime1">
              <a:rPr lang="en-US"/>
              <a:pPr>
                <a:defRPr/>
              </a:pPr>
              <a:t>2/2/2019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William James and Associates, LLC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A18CC8-06AD-448A-96ED-907683EC3F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6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198" indent="0">
              <a:buNone/>
              <a:defRPr sz="2000" b="1"/>
            </a:lvl2pPr>
            <a:lvl3pPr marL="914396" indent="0">
              <a:buNone/>
              <a:defRPr sz="1800" b="1"/>
            </a:lvl3pPr>
            <a:lvl4pPr marL="1371595" indent="0">
              <a:buNone/>
              <a:defRPr sz="1600" b="1"/>
            </a:lvl4pPr>
            <a:lvl5pPr marL="1828793" indent="0">
              <a:buNone/>
              <a:defRPr sz="1600" b="1"/>
            </a:lvl5pPr>
            <a:lvl6pPr marL="2285991" indent="0">
              <a:buNone/>
              <a:defRPr sz="1600" b="1"/>
            </a:lvl6pPr>
            <a:lvl7pPr marL="2743189" indent="0">
              <a:buNone/>
              <a:defRPr sz="1600" b="1"/>
            </a:lvl7pPr>
            <a:lvl8pPr marL="3200388" indent="0">
              <a:buNone/>
              <a:defRPr sz="1600" b="1"/>
            </a:lvl8pPr>
            <a:lvl9pPr marL="365758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198" indent="0">
              <a:buNone/>
              <a:defRPr sz="2000" b="1"/>
            </a:lvl2pPr>
            <a:lvl3pPr marL="914396" indent="0">
              <a:buNone/>
              <a:defRPr sz="1800" b="1"/>
            </a:lvl3pPr>
            <a:lvl4pPr marL="1371595" indent="0">
              <a:buNone/>
              <a:defRPr sz="1600" b="1"/>
            </a:lvl4pPr>
            <a:lvl5pPr marL="1828793" indent="0">
              <a:buNone/>
              <a:defRPr sz="1600" b="1"/>
            </a:lvl5pPr>
            <a:lvl6pPr marL="2285991" indent="0">
              <a:buNone/>
              <a:defRPr sz="1600" b="1"/>
            </a:lvl6pPr>
            <a:lvl7pPr marL="2743189" indent="0">
              <a:buNone/>
              <a:defRPr sz="1600" b="1"/>
            </a:lvl7pPr>
            <a:lvl8pPr marL="3200388" indent="0">
              <a:buNone/>
              <a:defRPr sz="1600" b="1"/>
            </a:lvl8pPr>
            <a:lvl9pPr marL="365758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E0D566-9B88-45D9-93E0-836DC4006880}" type="datetime1">
              <a:rPr lang="en-US"/>
              <a:pPr>
                <a:defRPr/>
              </a:pPr>
              <a:t>2/2/2019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William James and Associates, LLC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63589-5082-4DA6-91C4-BD501019F7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2A524-30CE-4970-8D21-0E9258352D76}" type="datetime1">
              <a:rPr lang="en-US"/>
              <a:pPr>
                <a:defRPr/>
              </a:pPr>
              <a:t>2/2/2019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William James and Associates, LLC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A78C1-4603-4655-8415-5AE8321764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Rectangle 5"/>
          <p:cNvSpPr/>
          <p:nvPr/>
        </p:nvSpPr>
        <p:spPr>
          <a:xfrm>
            <a:off x="0" y="6334125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E6D80A-2FC7-4F5D-857F-06C80275F246}" type="datetime1">
              <a:rPr lang="en-US"/>
              <a:pPr>
                <a:defRPr/>
              </a:pPr>
              <a:t>2/2/2019</a:t>
            </a:fld>
            <a:endParaRPr lang="en-US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solidFill>
                  <a:prstClr val="white">
                    <a:shade val="50000"/>
                  </a:prstClr>
                </a:solidFill>
              </a:defRPr>
            </a:lvl1pPr>
          </a:lstStyle>
          <a:p>
            <a:pPr>
              <a:defRPr/>
            </a:pPr>
            <a:r>
              <a:rPr lang="en-US"/>
              <a:t>William James and Associates, LLC</a:t>
            </a:r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3DEAE-8A57-4038-8A39-4F66300977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0"/>
            <a:ext cx="40513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8"/>
          <p:cNvSpPr/>
          <p:nvPr/>
        </p:nvSpPr>
        <p:spPr>
          <a:xfrm>
            <a:off x="4040188" y="0"/>
            <a:ext cx="635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/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3651" y="731520"/>
            <a:ext cx="6679191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1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198" indent="0">
              <a:buNone/>
              <a:defRPr sz="1200"/>
            </a:lvl2pPr>
            <a:lvl3pPr marL="914396" indent="0">
              <a:buNone/>
              <a:defRPr sz="1000"/>
            </a:lvl3pPr>
            <a:lvl4pPr marL="1371595" indent="0">
              <a:buNone/>
              <a:defRPr sz="900"/>
            </a:lvl4pPr>
            <a:lvl5pPr marL="1828793" indent="0">
              <a:buNone/>
              <a:defRPr sz="900"/>
            </a:lvl5pPr>
            <a:lvl6pPr marL="2285991" indent="0">
              <a:buNone/>
              <a:defRPr sz="900"/>
            </a:lvl6pPr>
            <a:lvl7pPr marL="2743189" indent="0">
              <a:buNone/>
              <a:defRPr sz="900"/>
            </a:lvl7pPr>
            <a:lvl8pPr marL="3200388" indent="0">
              <a:buNone/>
              <a:defRPr sz="900"/>
            </a:lvl8pPr>
            <a:lvl9pPr marL="3657586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465138" y="6459538"/>
            <a:ext cx="2619375" cy="365125"/>
          </a:xfrm>
        </p:spPr>
        <p:txBody>
          <a:bodyPr/>
          <a:lstStyle>
            <a:lvl1pPr algn="l">
              <a:defRPr smtClean="0"/>
            </a:lvl1pPr>
          </a:lstStyle>
          <a:p>
            <a:pPr>
              <a:defRPr/>
            </a:pPr>
            <a:fld id="{E790A499-1B06-4818-965C-F6FC1FEE029B}" type="datetime1">
              <a:rPr lang="en-US"/>
              <a:pPr>
                <a:defRPr/>
              </a:pPr>
              <a:t>2/2/2019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538"/>
            <a:ext cx="4648200" cy="365125"/>
          </a:xfrm>
        </p:spPr>
        <p:txBody>
          <a:bodyPr/>
          <a:lstStyle>
            <a:lvl1pPr algn="l">
              <a:defRPr smtClean="0">
                <a:solidFill>
                  <a:prstClr val="white">
                    <a:shade val="50000"/>
                  </a:prstClr>
                </a:solidFill>
              </a:defRPr>
            </a:lvl1pPr>
          </a:lstStyle>
          <a:p>
            <a:pPr>
              <a:defRPr/>
            </a:pPr>
            <a:r>
              <a:rPr lang="en-US"/>
              <a:t>William James and Associates, LLC</a:t>
            </a:r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prstClr val="white">
                    <a:shade val="50000"/>
                  </a:prstClr>
                </a:solidFill>
              </a:defRPr>
            </a:lvl1pPr>
          </a:lstStyle>
          <a:p>
            <a:pPr>
              <a:defRPr/>
            </a:pPr>
            <a:fld id="{3A1128FF-AD1C-4E13-9FBF-E9D4058923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8"/>
          <p:cNvSpPr/>
          <p:nvPr/>
        </p:nvSpPr>
        <p:spPr>
          <a:xfrm>
            <a:off x="0" y="4914900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9360" cy="822960"/>
          </a:xfrm>
        </p:spPr>
        <p:txBody>
          <a:bodyPr tIns="0" bIns="0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rtlCol="0"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198" indent="0">
              <a:buNone/>
              <a:defRPr sz="2800"/>
            </a:lvl2pPr>
            <a:lvl3pPr marL="914396" indent="0">
              <a:buNone/>
              <a:defRPr sz="2400"/>
            </a:lvl3pPr>
            <a:lvl4pPr marL="1371595" indent="0">
              <a:buNone/>
              <a:defRPr sz="2000"/>
            </a:lvl4pPr>
            <a:lvl5pPr marL="1828793" indent="0">
              <a:buNone/>
              <a:defRPr sz="2000"/>
            </a:lvl5pPr>
            <a:lvl6pPr marL="2285991" indent="0">
              <a:buNone/>
              <a:defRPr sz="2000"/>
            </a:lvl6pPr>
            <a:lvl7pPr marL="2743189" indent="0">
              <a:buNone/>
              <a:defRPr sz="2000"/>
            </a:lvl7pPr>
            <a:lvl8pPr marL="3200388" indent="0">
              <a:buNone/>
              <a:defRPr sz="2000"/>
            </a:lvl8pPr>
            <a:lvl9pPr marL="3657586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907024"/>
            <a:ext cx="1011936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198" indent="0">
              <a:buNone/>
              <a:defRPr sz="1200"/>
            </a:lvl2pPr>
            <a:lvl3pPr marL="914396" indent="0">
              <a:buNone/>
              <a:defRPr sz="1000"/>
            </a:lvl3pPr>
            <a:lvl4pPr marL="1371595" indent="0">
              <a:buNone/>
              <a:defRPr sz="900"/>
            </a:lvl4pPr>
            <a:lvl5pPr marL="1828793" indent="0">
              <a:buNone/>
              <a:defRPr sz="900"/>
            </a:lvl5pPr>
            <a:lvl6pPr marL="2285991" indent="0">
              <a:buNone/>
              <a:defRPr sz="900"/>
            </a:lvl6pPr>
            <a:lvl7pPr marL="2743189" indent="0">
              <a:buNone/>
              <a:defRPr sz="900"/>
            </a:lvl7pPr>
            <a:lvl8pPr marL="3200388" indent="0">
              <a:buNone/>
              <a:defRPr sz="900"/>
            </a:lvl8pPr>
            <a:lvl9pPr marL="3657586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AB1C55-4BC4-46F1-97AB-9E43DD028AA3}" type="datetime1">
              <a:rPr lang="en-US"/>
              <a:pPr>
                <a:defRPr/>
              </a:pPr>
              <a:t>2/2/2019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William James and Associates, LLC</a:t>
            </a:r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825A9-20E9-4C22-B88C-13E49A4368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125"/>
            <a:ext cx="12192000" cy="666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6963" y="287338"/>
            <a:ext cx="10058400" cy="14493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96963" y="1846263"/>
            <a:ext cx="10058400" cy="402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6963" y="6459538"/>
            <a:ext cx="2473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prstClr val="white">
                    <a:shade val="50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BC2FBE6-ABC5-4F7F-BC55-28CD0788E0EE}" type="datetime1">
              <a:rPr lang="en-US"/>
              <a:pPr>
                <a:defRPr/>
              </a:pPr>
              <a:t>2/2/2019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75" y="6459538"/>
            <a:ext cx="48228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 cap="all" baseline="0" smtClean="0">
                <a:solidFill>
                  <a:prstClr val="white">
                    <a:shade val="50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William James and Associates, LLC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1238" y="6459538"/>
            <a:ext cx="1311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50" smtClean="0">
                <a:solidFill>
                  <a:prstClr val="white">
                    <a:shade val="50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0D0C867-EAD4-4F44-978B-4ADF7BD802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800" y="1738313"/>
            <a:ext cx="9966325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74" r:id="rId7"/>
    <p:sldLayoutId id="2147483675" r:id="rId8"/>
    <p:sldLayoutId id="2147483676" r:id="rId9"/>
    <p:sldLayoutId id="2147483667" r:id="rId10"/>
    <p:sldLayoutId id="2147483677" r:id="rId11"/>
  </p:sldLayoutIdLst>
  <p:hf hdr="0" dt="0"/>
  <p:txStyles>
    <p:titleStyle>
      <a:lvl1pPr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4800" kern="1200" spc="-50">
          <a:solidFill>
            <a:srgbClr val="404040"/>
          </a:solidFill>
          <a:latin typeface="+mj-lt"/>
          <a:ea typeface="+mj-ea"/>
          <a:cs typeface="+mj-cs"/>
        </a:defRPr>
      </a:lvl1pPr>
      <a:lvl2pPr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itchFamily="34" charset="0"/>
        </a:defRPr>
      </a:lvl2pPr>
      <a:lvl3pPr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itchFamily="34" charset="0"/>
        </a:defRPr>
      </a:lvl3pPr>
      <a:lvl4pPr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itchFamily="34" charset="0"/>
        </a:defRPr>
      </a:lvl4pPr>
      <a:lvl5pPr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itchFamily="34" charset="0"/>
        </a:defRPr>
      </a:lvl5pPr>
      <a:lvl6pPr marL="4572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itchFamily="34" charset="0"/>
        </a:defRPr>
      </a:lvl6pPr>
      <a:lvl7pPr marL="9144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itchFamily="34" charset="0"/>
        </a:defRPr>
      </a:lvl7pPr>
      <a:lvl8pPr marL="13716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itchFamily="34" charset="0"/>
        </a:defRPr>
      </a:lvl8pPr>
      <a:lvl9pPr marL="18288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itchFamily="34" charset="0"/>
        </a:defRPr>
      </a:lvl9pPr>
    </p:titleStyle>
    <p:bodyStyle>
      <a:lvl1pPr marL="90488" indent="-90488" algn="l" defTabSz="912813" rtl="0" fontAlgn="base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itchFamily="34" charset="0"/>
        <a:buChar char=" "/>
        <a:defRPr sz="2000" kern="1200">
          <a:solidFill>
            <a:srgbClr val="404040"/>
          </a:solidFill>
          <a:latin typeface="+mn-lt"/>
          <a:ea typeface="+mn-ea"/>
          <a:cs typeface="+mn-cs"/>
        </a:defRPr>
      </a:lvl1pPr>
      <a:lvl2pPr marL="382588" indent="-182563" algn="l" defTabSz="912813" rtl="0" fontAlgn="base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ern="1200">
          <a:solidFill>
            <a:srgbClr val="404040"/>
          </a:solidFill>
          <a:latin typeface="+mn-lt"/>
          <a:ea typeface="+mn-ea"/>
          <a:cs typeface="+mn-cs"/>
        </a:defRPr>
      </a:lvl2pPr>
      <a:lvl3pPr marL="566738" indent="-182563" algn="l" defTabSz="912813" rtl="0" fontAlgn="base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749300" indent="-182563" algn="l" defTabSz="912813" rtl="0" fontAlgn="base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4pPr>
      <a:lvl5pPr marL="931863" indent="-182563" algn="l" defTabSz="912813" rtl="0" fontAlgn="base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099996" indent="-228599" algn="l" defTabSz="914396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299995" indent="-228599" algn="l" defTabSz="914396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499994" indent="-228599" algn="l" defTabSz="914396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699993" indent="-228599" algn="l" defTabSz="914396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8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96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95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93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91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89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88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86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46463" y="692150"/>
            <a:ext cx="6653212" cy="817563"/>
          </a:xfrm>
        </p:spPr>
        <p:txBody>
          <a:bodyPr>
            <a:noAutofit/>
          </a:bodyPr>
          <a:lstStyle/>
          <a:p>
            <a:pPr defTabSz="914396" fontAlgn="auto">
              <a:spcAft>
                <a:spcPts val="0"/>
              </a:spcAft>
              <a:defRPr/>
            </a:pPr>
            <a:r>
              <a:rPr lang="en-US" sz="2454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es-ES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Inspección Ante-Mortem </a:t>
            </a:r>
            <a:r>
              <a:rPr lang="en-US" sz="2454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454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en-US" sz="2454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216025" y="1870075"/>
            <a:ext cx="9996488" cy="4449763"/>
          </a:xfrm>
        </p:spPr>
        <p:txBody>
          <a:bodyPr rtlCol="0">
            <a:normAutofit fontScale="70000" lnSpcReduction="20000"/>
          </a:bodyPr>
          <a:lstStyle/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n-US" sz="2600" b="1" u="sng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600" b="1" u="sng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Objectivos</a:t>
            </a:r>
            <a:endParaRPr lang="es-ES" sz="2600" b="1" u="sng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s-ES" sz="2600" b="1" u="sng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1. Describir lo siguiente: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Sospechoso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Rechazado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No ambulatorio incapacitado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2. Identificar el equipo y suministros necesarios para realizar la inspección ante- mortem en ganado.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s-ES" sz="26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3. Describir los métodos adecuados para llevar a cabo una inspección ante-mortem.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n-US" sz="26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n-US" sz="2600" b="1" u="sng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2600" b="1" u="sng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93516" indent="0" defTabSz="914396" fontAlgn="auto">
              <a:buFont typeface="Calibri" pitchFamily="34" charset="0"/>
              <a:buNone/>
              <a:defRPr/>
            </a:pP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08575" y="6416675"/>
            <a:ext cx="2078038" cy="36512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prstClr val="white"/>
                </a:solidFill>
              </a:rPr>
              <a:t>William James and Associates, LLC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98BB3E-ED15-49E1-BEA8-A803E3DDB9CE}" type="slidenum">
              <a:rPr lang="en-US">
                <a:solidFill>
                  <a:prstClr val="white"/>
                </a:solidFill>
              </a:rPr>
              <a:pPr>
                <a:defRPr/>
              </a:pPr>
              <a:t>1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4342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71713" y="536575"/>
            <a:ext cx="1174750" cy="74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46463" y="692150"/>
            <a:ext cx="6653212" cy="817563"/>
          </a:xfrm>
        </p:spPr>
        <p:txBody>
          <a:bodyPr>
            <a:noAutofit/>
          </a:bodyPr>
          <a:lstStyle/>
          <a:p>
            <a:pPr defTabSz="914396" fontAlgn="auto">
              <a:spcAft>
                <a:spcPts val="0"/>
              </a:spcAft>
              <a:defRPr/>
            </a:pPr>
            <a:r>
              <a:rPr lang="en-US" sz="2454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Inspección Ante-Mortem</a:t>
            </a:r>
            <a:r>
              <a:rPr lang="en-US" sz="2454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454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en-US" sz="2454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771" name="Content Placeholder 4"/>
          <p:cNvSpPr>
            <a:spLocks noGrp="1"/>
          </p:cNvSpPr>
          <p:nvPr>
            <p:ph idx="1"/>
          </p:nvPr>
        </p:nvSpPr>
        <p:spPr>
          <a:xfrm>
            <a:off x="3167063" y="1870075"/>
            <a:ext cx="8045450" cy="4449763"/>
          </a:xfrm>
        </p:spPr>
        <p:txBody>
          <a:bodyPr/>
          <a:lstStyle/>
          <a:p>
            <a:pPr marL="136525" indent="0" defTabSz="9144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Calibri" pitchFamily="34" charset="0"/>
              <a:buNone/>
            </a:pPr>
            <a:r>
              <a:rPr lang="es-ES" sz="2100" b="1" u="sng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Formulario para sospechoso o desechado en Ante-mortem </a:t>
            </a:r>
          </a:p>
          <a:p>
            <a:pPr marL="136525" indent="0" defTabSz="9144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Calibri" pitchFamily="34" charset="0"/>
              <a:buNone/>
            </a:pPr>
            <a:endParaRPr lang="es-ES" sz="2100" b="1" u="sng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136525" indent="0" defTabSz="9144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Calibri" pitchFamily="34" charset="0"/>
              <a:buNone/>
            </a:pPr>
            <a:r>
              <a:rPr lang="es-ES" sz="21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Faena en el establecimiento</a:t>
            </a:r>
          </a:p>
          <a:p>
            <a:pPr marL="136525" indent="0" defTabSz="9144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Calibri" pitchFamily="34" charset="0"/>
              <a:buNone/>
            </a:pPr>
            <a:r>
              <a:rPr lang="es-ES" sz="21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Caravana desechado o sospechoso </a:t>
            </a:r>
          </a:p>
          <a:p>
            <a:pPr marL="136525" indent="0" defTabSz="9144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Calibri" pitchFamily="34" charset="0"/>
              <a:buNone/>
            </a:pPr>
            <a:r>
              <a:rPr lang="es-ES" sz="21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Tipo de animales </a:t>
            </a:r>
          </a:p>
          <a:p>
            <a:pPr marL="136525" indent="0" defTabSz="9144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Calibri" pitchFamily="34" charset="0"/>
              <a:buNone/>
            </a:pPr>
            <a:r>
              <a:rPr lang="es-ES" sz="21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Sexo </a:t>
            </a:r>
          </a:p>
          <a:p>
            <a:pPr marL="136525" indent="0" defTabSz="9144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Calibri" pitchFamily="34" charset="0"/>
              <a:buNone/>
            </a:pPr>
            <a:r>
              <a:rPr lang="es-ES" sz="21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Caravaneado por</a:t>
            </a:r>
          </a:p>
          <a:p>
            <a:pPr marL="136525" indent="0" defTabSz="9144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Calibri" pitchFamily="34" charset="0"/>
              <a:buNone/>
            </a:pPr>
            <a:r>
              <a:rPr lang="es-ES" sz="21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Temperatura </a:t>
            </a:r>
          </a:p>
          <a:p>
            <a:pPr marL="136525" indent="0" defTabSz="9144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Calibri" pitchFamily="34" charset="0"/>
              <a:buNone/>
            </a:pPr>
            <a:r>
              <a:rPr lang="es-ES" sz="21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Peso </a:t>
            </a:r>
          </a:p>
          <a:p>
            <a:pPr marL="136525" indent="0" defTabSz="9144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Calibri" pitchFamily="34" charset="0"/>
              <a:buNone/>
            </a:pPr>
            <a:r>
              <a:rPr lang="es-ES" sz="21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Comentarios </a:t>
            </a:r>
            <a:r>
              <a:rPr lang="es-ES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he </a:t>
            </a:r>
            <a:r>
              <a:rPr lang="en-US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veterinarian may After further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08575" y="6416675"/>
            <a:ext cx="2078038" cy="36512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prstClr val="white"/>
                </a:solidFill>
              </a:rPr>
              <a:t>William James and Associates, LLC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3C0AB7-87A4-4284-A076-32605E9A6270}" type="slidenum">
              <a:rPr lang="en-US">
                <a:solidFill>
                  <a:prstClr val="white"/>
                </a:solidFill>
              </a:rPr>
              <a:pPr>
                <a:defRPr/>
              </a:pPr>
              <a:t>10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32774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71713" y="536575"/>
            <a:ext cx="1174750" cy="74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46463" y="692150"/>
            <a:ext cx="6653212" cy="817563"/>
          </a:xfrm>
        </p:spPr>
        <p:txBody>
          <a:bodyPr>
            <a:noAutofit/>
          </a:bodyPr>
          <a:lstStyle/>
          <a:p>
            <a:pPr defTabSz="914396" fontAlgn="auto">
              <a:spcAft>
                <a:spcPts val="0"/>
              </a:spcAft>
              <a:defRPr/>
            </a:pPr>
            <a:r>
              <a:rPr lang="en-US" sz="2454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Inspección Ante-Mortem</a:t>
            </a:r>
            <a:r>
              <a:rPr lang="en-US" sz="2454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454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en-US" sz="2454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819" name="Content Placeholder 4"/>
          <p:cNvSpPr>
            <a:spLocks noGrp="1"/>
          </p:cNvSpPr>
          <p:nvPr>
            <p:ph idx="1"/>
          </p:nvPr>
        </p:nvSpPr>
        <p:spPr>
          <a:xfrm>
            <a:off x="1230313" y="1870075"/>
            <a:ext cx="9982200" cy="4449763"/>
          </a:xfrm>
        </p:spPr>
        <p:txBody>
          <a:bodyPr/>
          <a:lstStyle/>
          <a:p>
            <a:pPr marL="136525" indent="0" defTabSz="9144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Calibri" pitchFamily="34" charset="0"/>
              <a:buNone/>
            </a:pPr>
            <a:r>
              <a:rPr lang="es-ES" sz="2100" b="1" u="sng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Informe Ante-Mortem</a:t>
            </a:r>
          </a:p>
          <a:p>
            <a:pPr marL="136525" indent="0" defTabSz="9144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Calibri" pitchFamily="34" charset="0"/>
              <a:buNone/>
            </a:pPr>
            <a:endParaRPr lang="es-ES" sz="2100" b="1" u="sng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136525" indent="0" defTabSz="9144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Calibri" pitchFamily="34" charset="0"/>
              <a:buNone/>
            </a:pPr>
            <a:r>
              <a:rPr lang="es-ES" sz="21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Hallazgos – ingresar los hallazgos de la examinación post-mortem   </a:t>
            </a:r>
          </a:p>
          <a:p>
            <a:pPr marL="136525" indent="0" defTabSz="9144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Calibri" pitchFamily="34" charset="0"/>
              <a:buNone/>
            </a:pPr>
            <a:endParaRPr lang="es-ES" sz="2100" b="1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136525" indent="0" defTabSz="9144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Calibri" pitchFamily="34" charset="0"/>
              <a:buNone/>
            </a:pPr>
            <a:r>
              <a:rPr lang="es-ES" sz="21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Disposición – ingresar la disposición de la carcasa y partes de carcasa basado en los hallazgos post-mortem</a:t>
            </a:r>
          </a:p>
          <a:p>
            <a:pPr marL="136525" indent="0" defTabSz="9144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Calibri" pitchFamily="34" charset="0"/>
              <a:buNone/>
            </a:pPr>
            <a:endParaRPr lang="es-ES" sz="2100" b="1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136525" indent="0" defTabSz="9144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Calibri" pitchFamily="34" charset="0"/>
              <a:buNone/>
            </a:pPr>
            <a:r>
              <a:rPr lang="es-ES" sz="21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Inspector y fecha – el veterinario firma y fecha el formulario después de la disposición final del animal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08575" y="6416675"/>
            <a:ext cx="2078038" cy="36512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prstClr val="white"/>
                </a:solidFill>
              </a:rPr>
              <a:t>William James and Associates, LLC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0EF439-BB4F-4318-8D44-88060A84C160}" type="slidenum">
              <a:rPr lang="en-US">
                <a:solidFill>
                  <a:prstClr val="white"/>
                </a:solidFill>
              </a:rPr>
              <a:pPr>
                <a:defRPr/>
              </a:pPr>
              <a:t>11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34822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71713" y="536575"/>
            <a:ext cx="1174750" cy="74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46463" y="692150"/>
            <a:ext cx="6653212" cy="817563"/>
          </a:xfrm>
        </p:spPr>
        <p:txBody>
          <a:bodyPr>
            <a:noAutofit/>
          </a:bodyPr>
          <a:lstStyle/>
          <a:p>
            <a:pPr defTabSz="914396" fontAlgn="auto">
              <a:spcAft>
                <a:spcPts val="0"/>
              </a:spcAft>
              <a:defRPr/>
            </a:pPr>
            <a:r>
              <a:rPr lang="en-US" sz="2454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Inspección Ante-Mortem</a:t>
            </a:r>
            <a:r>
              <a:rPr lang="en-US" sz="2454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454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en-US" sz="2454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230313" y="1870075"/>
            <a:ext cx="9982200" cy="4449763"/>
          </a:xfrm>
        </p:spPr>
        <p:txBody>
          <a:bodyPr rtlCol="0">
            <a:normAutofit fontScale="92500" lnSpcReduction="10000"/>
          </a:bodyPr>
          <a:lstStyle/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100" b="1" u="sng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Anormalidades en los movimientos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s-ES" sz="2100" b="1" u="sng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1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1. Cojera o renguera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1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2. Rigidez y dolor pueden ser causados por artritis en una o mas articulaciones.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1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3. Enfermedades del Sistema nervioso central (CNS)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1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4. Algunos venenos y residuos tóxicos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1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5. Depresión o desinterés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1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6. El animal puede estar desorientado y “chocar” o golpear la cabeza contra objetos.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1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7. Los animales pueden rascarse excesivamente o frotar el cuero contra objetos. 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1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8. Los animales pueden tener temblores musculares o escalofríos, sostener la cabeza hacia un lado, o tienen marcha anormal.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1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9. Los animales pueden estirarse y adopten posturas anormales. 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1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10. El animal puede tener dificultad para levantarse, caminar, o no ser capaz de levantarse en absoluto. </a:t>
            </a:r>
            <a:endParaRPr lang="es-ES" sz="21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08575" y="6416675"/>
            <a:ext cx="2078038" cy="36512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prstClr val="white"/>
                </a:solidFill>
              </a:rPr>
              <a:t>William James and Associates, LLC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EBC754-C5D8-4640-B35B-FE89A0EAE77F}" type="slidenum">
              <a:rPr lang="en-US">
                <a:solidFill>
                  <a:prstClr val="white"/>
                </a:solidFill>
              </a:rPr>
              <a:pPr>
                <a:defRPr/>
              </a:pPr>
              <a:t>12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38918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71713" y="536575"/>
            <a:ext cx="1174750" cy="74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46463" y="692151"/>
            <a:ext cx="6653212" cy="592138"/>
          </a:xfrm>
        </p:spPr>
        <p:txBody>
          <a:bodyPr>
            <a:noAutofit/>
          </a:bodyPr>
          <a:lstStyle/>
          <a:p>
            <a:pPr defTabSz="914396" fontAlgn="auto">
              <a:spcAft>
                <a:spcPts val="0"/>
              </a:spcAft>
              <a:defRPr/>
            </a:pPr>
            <a:r>
              <a:rPr lang="en-US" sz="2454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Inspección Ante-Mortem</a:t>
            </a:r>
            <a:endParaRPr lang="en-US" sz="2454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963" name="Content Placeholder 4"/>
          <p:cNvSpPr>
            <a:spLocks noGrp="1"/>
          </p:cNvSpPr>
          <p:nvPr>
            <p:ph idx="1"/>
          </p:nvPr>
        </p:nvSpPr>
        <p:spPr>
          <a:xfrm>
            <a:off x="1230313" y="1870075"/>
            <a:ext cx="9982200" cy="4449763"/>
          </a:xfrm>
        </p:spPr>
        <p:txBody>
          <a:bodyPr/>
          <a:lstStyle/>
          <a:p>
            <a:pPr marL="136525" indent="0" defTabSz="9144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Calibri" pitchFamily="34" charset="0"/>
              <a:buNone/>
            </a:pPr>
            <a:r>
              <a:rPr lang="es-ES" sz="2100" b="1" u="sng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Anormalidades en la apariencia</a:t>
            </a:r>
          </a:p>
          <a:p>
            <a:pPr marL="136525" indent="0" defTabSz="9144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Calibri" pitchFamily="34" charset="0"/>
              <a:buNone/>
            </a:pPr>
            <a:endParaRPr lang="es-ES" sz="2100" b="1" u="sng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136525" indent="0" defTabSz="9144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Calibri" pitchFamily="34" charset="0"/>
              <a:buNone/>
            </a:pPr>
            <a:r>
              <a:rPr lang="es-ES" sz="21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Animales que están extremadamente delgados y débiles.</a:t>
            </a:r>
          </a:p>
          <a:p>
            <a:pPr marL="136525" indent="0" defTabSz="9144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Calibri" pitchFamily="34" charset="0"/>
              <a:buNone/>
            </a:pPr>
            <a:endParaRPr lang="es-ES" sz="2100" b="1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136525" indent="0" defTabSz="9144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Calibri" pitchFamily="34" charset="0"/>
              <a:buNone/>
            </a:pPr>
            <a:r>
              <a:rPr lang="es-ES" sz="21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Signos anormales asociados con las funciones del cuerpo que incluyen problemas respiratorios tales como respiración dificultosa o acelerada. </a:t>
            </a:r>
          </a:p>
          <a:p>
            <a:pPr marL="136525" indent="0" defTabSz="9144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Calibri" pitchFamily="34" charset="0"/>
              <a:buNone/>
            </a:pPr>
            <a:endParaRPr lang="es-ES" sz="2100" b="1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136525" indent="0" defTabSz="9144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Calibri" pitchFamily="34" charset="0"/>
              <a:buNone/>
            </a:pPr>
            <a:r>
              <a:rPr lang="es-ES" sz="21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Animales en el acto de </a:t>
            </a:r>
            <a:r>
              <a:rPr lang="es-ES" sz="21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parir. </a:t>
            </a:r>
            <a:endParaRPr lang="es-ES" sz="2100" b="1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136525" indent="0" defTabSz="9144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Calibri" pitchFamily="34" charset="0"/>
              <a:buNone/>
            </a:pPr>
            <a:endParaRPr lang="es-ES" sz="2100" b="1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136525" indent="0" defTabSz="9144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Calibri" pitchFamily="34" charset="0"/>
              <a:buNone/>
            </a:pPr>
            <a:r>
              <a:rPr lang="es-ES" sz="21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Animales que muestran dolor. </a:t>
            </a:r>
          </a:p>
          <a:p>
            <a:pPr marL="136525" indent="0" defTabSz="9144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Calibri" pitchFamily="34" charset="0"/>
              <a:buNone/>
            </a:pPr>
            <a:endParaRPr lang="en-US" sz="2100" b="1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136525" indent="0" defTabSz="9144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Calibri" pitchFamily="34" charset="0"/>
              <a:buNone/>
            </a:pPr>
            <a:endParaRPr lang="en-US" sz="2100" b="1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136525" indent="0" defTabSz="9144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Calibri" pitchFamily="34" charset="0"/>
              <a:buNone/>
            </a:pPr>
            <a:endParaRPr lang="en-US" sz="2100" b="1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08575" y="6416675"/>
            <a:ext cx="2078038" cy="36512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prstClr val="white"/>
                </a:solidFill>
              </a:rPr>
              <a:t>William James and Associates, LLC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14F055-D1A3-453F-8727-EF8A2F899368}" type="slidenum">
              <a:rPr lang="en-US">
                <a:solidFill>
                  <a:prstClr val="white"/>
                </a:solidFill>
              </a:rPr>
              <a:pPr>
                <a:defRPr/>
              </a:pPr>
              <a:t>13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40966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71713" y="536575"/>
            <a:ext cx="1174750" cy="74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46463" y="692150"/>
            <a:ext cx="6653212" cy="817563"/>
          </a:xfrm>
        </p:spPr>
        <p:txBody>
          <a:bodyPr>
            <a:noAutofit/>
          </a:bodyPr>
          <a:lstStyle/>
          <a:p>
            <a:pPr defTabSz="914396" fontAlgn="auto">
              <a:spcAft>
                <a:spcPts val="0"/>
              </a:spcAft>
              <a:defRPr/>
            </a:pPr>
            <a:r>
              <a:rPr lang="en-US" sz="2454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Inspección Ante-Mortem</a:t>
            </a:r>
            <a:r>
              <a:rPr lang="en-US" sz="2454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454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en-US" sz="2454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230313" y="1870075"/>
            <a:ext cx="9982200" cy="4449763"/>
          </a:xfrm>
        </p:spPr>
        <p:txBody>
          <a:bodyPr rtlCol="0">
            <a:normAutofit fontScale="85000" lnSpcReduction="20000"/>
          </a:bodyPr>
          <a:lstStyle/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100" b="1" u="sng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Signos anormales en la superficie corporal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s-ES" sz="2100" b="1" u="sng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None/>
              <a:defRPr/>
            </a:pPr>
            <a:r>
              <a:rPr lang="es-ES" sz="21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En esta categoría se incluyen lesiones y fracturas. 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s-ES" sz="21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1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Crecimientos anormales, hinchazón y agrandamientos tales como hernias. 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s-ES" sz="21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None/>
              <a:defRPr/>
            </a:pPr>
            <a:r>
              <a:rPr lang="es-ES" sz="21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La condición más común que se observa en los EE. UU es el epitelioma. 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s-ES" sz="21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1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Ulceras superficiales, llagas, ampollas o vesículas especialmente alrededor de la boca y patas. 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s-ES" sz="21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1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El color de las membranas expuestas del cuerpo, tales como encías u ojos, pueden indicar una enfermedad. 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s-ES" sz="21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1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Estar atento a los lugares donde se aplican inyecciones.</a:t>
            </a:r>
            <a:endParaRPr lang="es-ES" sz="21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08575" y="6416675"/>
            <a:ext cx="2078038" cy="36512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prstClr val="white"/>
                </a:solidFill>
              </a:rPr>
              <a:t>William James and Associates, LLC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DF0089-FDDC-4882-860B-FFF6161C39E3}" type="slidenum">
              <a:rPr lang="en-US">
                <a:solidFill>
                  <a:prstClr val="white"/>
                </a:solidFill>
              </a:rPr>
              <a:pPr>
                <a:defRPr/>
              </a:pPr>
              <a:t>14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43014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71713" y="536575"/>
            <a:ext cx="1174750" cy="74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46463" y="692150"/>
            <a:ext cx="6653212" cy="817563"/>
          </a:xfrm>
        </p:spPr>
        <p:txBody>
          <a:bodyPr>
            <a:noAutofit/>
          </a:bodyPr>
          <a:lstStyle/>
          <a:p>
            <a:pPr defTabSz="914396" fontAlgn="auto">
              <a:spcAft>
                <a:spcPts val="0"/>
              </a:spcAft>
              <a:defRPr/>
            </a:pPr>
            <a:r>
              <a:rPr lang="es-ES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Inspección Ante-Mortem</a:t>
            </a:r>
            <a:r>
              <a:rPr lang="en-US" sz="2454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454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en-US" sz="2454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3542389"/>
              </p:ext>
            </p:extLst>
          </p:nvPr>
        </p:nvGraphicFramePr>
        <p:xfrm>
          <a:off x="2878138" y="1970088"/>
          <a:ext cx="7021791" cy="4032752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404707"/>
                <a:gridCol w="1402963"/>
                <a:gridCol w="1404707"/>
                <a:gridCol w="1404707"/>
                <a:gridCol w="1404707"/>
              </a:tblGrid>
              <a:tr h="527879">
                <a:tc gridSpan="5">
                  <a:txBody>
                    <a:bodyPr/>
                    <a:lstStyle/>
                    <a:p>
                      <a:pPr marL="65405" marR="0">
                        <a:lnSpc>
                          <a:spcPts val="124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100" b="1" noProof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Rango de temperatura normal en animales</a:t>
                      </a:r>
                      <a:endParaRPr lang="es-ES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808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100" noProof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25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100" noProof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Bovinos</a:t>
                      </a:r>
                      <a:endParaRPr lang="es-ES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5405" marR="0">
                        <a:lnSpc>
                          <a:spcPts val="125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100" noProof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Porcinos</a:t>
                      </a:r>
                      <a:endParaRPr lang="es-ES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5405" marR="0">
                        <a:lnSpc>
                          <a:spcPts val="125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100" noProof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Ovejas</a:t>
                      </a:r>
                      <a:endParaRPr lang="es-ES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5405" marR="0">
                        <a:lnSpc>
                          <a:spcPts val="125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100" noProof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Caballos</a:t>
                      </a:r>
                      <a:endParaRPr lang="es-ES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985">
                <a:tc>
                  <a:txBody>
                    <a:bodyPr/>
                    <a:lstStyle/>
                    <a:p>
                      <a:pPr marL="65405" marR="0">
                        <a:lnSpc>
                          <a:spcPts val="125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100" noProof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Máximo</a:t>
                      </a:r>
                      <a:endParaRPr lang="es-ES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25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100" noProof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102,5F (39,2C)</a:t>
                      </a:r>
                      <a:endParaRPr lang="es-ES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5405" marR="0">
                        <a:lnSpc>
                          <a:spcPts val="125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100" noProof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104,0F (40,0C)</a:t>
                      </a:r>
                      <a:endParaRPr lang="es-ES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5405" marR="0">
                        <a:lnSpc>
                          <a:spcPts val="125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100" noProof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104,0F (40,0C)</a:t>
                      </a:r>
                      <a:endParaRPr lang="es-ES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5405" marR="0">
                        <a:lnSpc>
                          <a:spcPts val="125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100" noProof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100,5F (38,1C)</a:t>
                      </a:r>
                      <a:endParaRPr lang="es-ES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7547">
                <a:tc>
                  <a:txBody>
                    <a:bodyPr/>
                    <a:lstStyle/>
                    <a:p>
                      <a:pPr marL="65405" marR="0">
                        <a:lnSpc>
                          <a:spcPts val="125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100" noProof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Promedio</a:t>
                      </a:r>
                      <a:endParaRPr lang="es-ES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25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100" noProof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101,5F (38,6C)</a:t>
                      </a:r>
                      <a:endParaRPr lang="es-ES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5405" marR="0">
                        <a:lnSpc>
                          <a:spcPts val="125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100" noProof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102,5F (39,2C)</a:t>
                      </a:r>
                      <a:endParaRPr lang="es-ES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5405" marR="0">
                        <a:lnSpc>
                          <a:spcPts val="125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100" noProof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102,5F (39,2C)</a:t>
                      </a:r>
                      <a:endParaRPr lang="es-ES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5405" marR="0">
                        <a:lnSpc>
                          <a:spcPts val="125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100" noProof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100,0F (37,8C)</a:t>
                      </a:r>
                      <a:endParaRPr lang="es-ES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6422">
                <a:tc>
                  <a:txBody>
                    <a:bodyPr/>
                    <a:lstStyle/>
                    <a:p>
                      <a:pPr marL="65405" marR="0">
                        <a:lnSpc>
                          <a:spcPts val="125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100" noProof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Mínimo</a:t>
                      </a:r>
                      <a:endParaRPr lang="es-ES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25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100" noProof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100,0F (37,8C)</a:t>
                      </a:r>
                      <a:endParaRPr lang="es-ES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5405" marR="0">
                        <a:lnSpc>
                          <a:spcPts val="125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100" noProof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100,5F (38,1C)</a:t>
                      </a:r>
                      <a:endParaRPr lang="es-ES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5405" marR="0">
                        <a:lnSpc>
                          <a:spcPts val="125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100" noProof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102,0F (38,9C)</a:t>
                      </a:r>
                      <a:endParaRPr lang="es-ES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5405" marR="0">
                        <a:lnSpc>
                          <a:spcPts val="125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100" noProof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99,0F   (37,2C)</a:t>
                      </a:r>
                      <a:endParaRPr lang="es-ES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5859">
                <a:tc gridSpan="5">
                  <a:txBody>
                    <a:bodyPr/>
                    <a:lstStyle/>
                    <a:p>
                      <a:pPr marL="65405" marR="0">
                        <a:lnSpc>
                          <a:spcPts val="124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100" b="1" noProof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Veterinario desecha el animal en ante-mortem</a:t>
                      </a:r>
                      <a:r>
                        <a:rPr lang="es-ES" sz="1100" b="1" spc="-65" noProof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si</a:t>
                      </a:r>
                      <a:r>
                        <a:rPr lang="es-ES" sz="1100" b="1" noProof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</a:t>
                      </a:r>
                      <a:endParaRPr lang="es-ES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772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100" noProof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25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100" noProof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105,0F (40,6C)</a:t>
                      </a:r>
                      <a:endParaRPr lang="es-ES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5405" marR="0">
                        <a:lnSpc>
                          <a:spcPts val="125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100" noProof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106,0F (41,1C)</a:t>
                      </a:r>
                      <a:endParaRPr lang="es-ES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5405" marR="0">
                        <a:lnSpc>
                          <a:spcPts val="125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100" noProof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105,0F (40,6C)</a:t>
                      </a:r>
                      <a:endParaRPr lang="es-ES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5405" marR="0">
                        <a:lnSpc>
                          <a:spcPts val="125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100" noProof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105,0F (40,6C)</a:t>
                      </a:r>
                      <a:endParaRPr lang="es-ES" sz="1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08575" y="6416675"/>
            <a:ext cx="2078038" cy="36512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prstClr val="white"/>
                </a:solidFill>
              </a:rPr>
              <a:t>William James and Associates, LLC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D7D38E-6E4A-4175-814F-F90573618386}" type="slidenum">
              <a:rPr lang="en-US">
                <a:solidFill>
                  <a:prstClr val="white"/>
                </a:solidFill>
              </a:rPr>
              <a:pPr>
                <a:defRPr/>
              </a:pPr>
              <a:t>15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45107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71713" y="536575"/>
            <a:ext cx="1174750" cy="74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108" name="Rectangle 3"/>
          <p:cNvSpPr>
            <a:spLocks noChangeArrowheads="1"/>
          </p:cNvSpPr>
          <p:nvPr/>
        </p:nvSpPr>
        <p:spPr bwMode="auto">
          <a:xfrm>
            <a:off x="-1878013" y="-158750"/>
            <a:ext cx="16751301" cy="73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s-ES">
              <a:latin typeface="Calibri" pitchFamily="34" charset="0"/>
            </a:endParaRP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46463" y="692150"/>
            <a:ext cx="6653212" cy="817563"/>
          </a:xfrm>
        </p:spPr>
        <p:txBody>
          <a:bodyPr>
            <a:noAutofit/>
          </a:bodyPr>
          <a:lstStyle/>
          <a:p>
            <a:pPr defTabSz="914396" fontAlgn="auto">
              <a:spcAft>
                <a:spcPts val="0"/>
              </a:spcAft>
              <a:defRPr/>
            </a:pPr>
            <a:r>
              <a:rPr lang="en-US" sz="2454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Inspección Ante-Mortem</a:t>
            </a:r>
            <a:r>
              <a:rPr lang="en-US" sz="2454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454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en-US" sz="2454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107" name="Content Placeholder 4"/>
          <p:cNvSpPr>
            <a:spLocks noGrp="1"/>
          </p:cNvSpPr>
          <p:nvPr>
            <p:ph idx="1"/>
          </p:nvPr>
        </p:nvSpPr>
        <p:spPr>
          <a:xfrm>
            <a:off x="1230313" y="1870075"/>
            <a:ext cx="9982200" cy="4449763"/>
          </a:xfrm>
        </p:spPr>
        <p:txBody>
          <a:bodyPr/>
          <a:lstStyle/>
          <a:p>
            <a:pPr marL="136525" indent="0" defTabSz="9144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Calibri" pitchFamily="34" charset="0"/>
              <a:buNone/>
            </a:pPr>
            <a:r>
              <a:rPr lang="es-ES" sz="1600" b="1" u="sng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Residuos biológicos</a:t>
            </a:r>
          </a:p>
          <a:p>
            <a:pPr marL="136525" indent="0" defTabSz="9144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Calibri" pitchFamily="34" charset="0"/>
              <a:buNone/>
            </a:pPr>
            <a:endParaRPr lang="es-ES" sz="1600" b="1" u="sng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136525" indent="0" defTabSz="9144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Calibri" pitchFamily="34" charset="0"/>
              <a:buNone/>
            </a:pPr>
            <a:r>
              <a:rPr lang="es-ES" sz="14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Deberán ser rechazados todos los animales que han sido expuestos a algún tipo de sustancia que hiciera que la carcasa o partes de las carcasas no sean aptas para la alimentación humana o estén adulteradas. </a:t>
            </a:r>
            <a:endParaRPr lang="es-ES" sz="1400" b="1" u="sng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136525" indent="0" defTabSz="9144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Calibri" pitchFamily="34" charset="0"/>
              <a:buNone/>
            </a:pPr>
            <a:endParaRPr lang="es-ES" sz="1400" b="1" u="sng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136525" indent="0" defTabSz="9144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Calibri" pitchFamily="34" charset="0"/>
              <a:buNone/>
            </a:pPr>
            <a:r>
              <a:rPr lang="es-ES" sz="1400" b="1" u="sng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Servicios de sanidad animal</a:t>
            </a:r>
          </a:p>
          <a:p>
            <a:pPr marL="136525" indent="0" defTabSz="9144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Calibri" pitchFamily="34" charset="0"/>
              <a:buNone/>
            </a:pPr>
            <a:endParaRPr lang="es-ES" sz="1400" b="1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136525" indent="0" defTabSz="9144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None/>
            </a:pPr>
            <a:r>
              <a:rPr lang="es-ES" sz="14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Ponerse en contacto con el Servicio cuando se sospecha que los animales tienen una enfermedad de notificación obligatoria o una enfermedad exótica</a:t>
            </a:r>
          </a:p>
          <a:p>
            <a:pPr marL="136525" indent="0" defTabSz="9144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Calibri" pitchFamily="34" charset="0"/>
              <a:buNone/>
            </a:pPr>
            <a:endParaRPr lang="es-ES" sz="1400" b="1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136525" indent="0" defTabSz="9144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Calibri" pitchFamily="34" charset="0"/>
              <a:buNone/>
            </a:pPr>
            <a:r>
              <a:rPr lang="es-ES" sz="14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Las enfermedades de notificación obligatoria en los EE. </a:t>
            </a:r>
            <a:r>
              <a:rPr lang="es-ES" sz="14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UU. </a:t>
            </a:r>
            <a:r>
              <a:rPr lang="es-ES" sz="14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incluyen ántrax, tuberculosis, y enfermedades vesiculares. </a:t>
            </a:r>
          </a:p>
          <a:p>
            <a:pPr marL="136525" indent="0" defTabSz="9144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Calibri" pitchFamily="34" charset="0"/>
              <a:buNone/>
            </a:pPr>
            <a:endParaRPr lang="es-ES" sz="1400" b="1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136525" indent="0" defTabSz="9144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Calibri" pitchFamily="34" charset="0"/>
              <a:buNone/>
            </a:pPr>
            <a:r>
              <a:rPr lang="es-ES" sz="14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Las enfermedades exóticas incluyen la encefalopatía espongiforme bovina (EEB) y fiebre aftosa (FA). </a:t>
            </a:r>
          </a:p>
          <a:p>
            <a:pPr marL="136525" indent="0" defTabSz="9144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Calibri" pitchFamily="34" charset="0"/>
              <a:buNone/>
            </a:pPr>
            <a:endParaRPr lang="es-ES" sz="1400" b="1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136525" indent="0" defTabSz="9144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Calibri" pitchFamily="34" charset="0"/>
              <a:buNone/>
            </a:pPr>
            <a:r>
              <a:rPr lang="es-ES" sz="14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En la mayoría de los casos, el servicio sanitario confinará a los animales para poder examinarlos.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08575" y="6416675"/>
            <a:ext cx="2078038" cy="36512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prstClr val="white"/>
                </a:solidFill>
              </a:rPr>
              <a:t>William James and Associates, LLC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0C35AA-3F44-478C-9A14-558F7B5AA3A7}" type="slidenum">
              <a:rPr lang="en-US">
                <a:solidFill>
                  <a:prstClr val="white"/>
                </a:solidFill>
              </a:rPr>
              <a:pPr>
                <a:defRPr/>
              </a:pPr>
              <a:t>16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47110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71713" y="536575"/>
            <a:ext cx="1174750" cy="74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46463" y="692150"/>
            <a:ext cx="6653212" cy="508689"/>
          </a:xfrm>
        </p:spPr>
        <p:txBody>
          <a:bodyPr>
            <a:noAutofit/>
          </a:bodyPr>
          <a:lstStyle/>
          <a:p>
            <a:pPr defTabSz="914396" fontAlgn="auto">
              <a:spcAft>
                <a:spcPts val="0"/>
              </a:spcAft>
              <a:defRPr/>
            </a:pPr>
            <a:r>
              <a:rPr lang="en-US" sz="2454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54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Inspección </a:t>
            </a:r>
            <a:r>
              <a:rPr lang="es-ES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Ante-Mortem</a:t>
            </a:r>
            <a:endParaRPr lang="en-US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216025" y="1870075"/>
            <a:ext cx="9996488" cy="4449763"/>
          </a:xfrm>
        </p:spPr>
        <p:txBody>
          <a:bodyPr rtlCol="0">
            <a:normAutofit fontScale="92500" lnSpcReduction="20000"/>
          </a:bodyPr>
          <a:lstStyle/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n-US" sz="2600" b="1" u="sng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None/>
              <a:defRPr/>
            </a:pPr>
            <a:r>
              <a:rPr lang="es-ES" sz="2600" b="1" u="sng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Inspección Ante-Mortem</a:t>
            </a:r>
            <a:br>
              <a:rPr lang="es-ES" sz="2600" b="1" u="sng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endParaRPr lang="es-ES" sz="2600" b="1" u="sng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El termino ante-mortem significa “antes de la muerte” 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s-ES" sz="26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La inspección ante-mortem es la inspección de animales vivos antes de ser faenados.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s-ES" sz="26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Todo ganado presentado a faena por el establecimiento debe recibir inspección ante-mortem.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n-US" sz="26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n-US" sz="2600" b="1" u="sng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2600" b="1" u="sng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93516" indent="0" defTabSz="914396" fontAlgn="auto">
              <a:buFont typeface="Calibri" pitchFamily="34" charset="0"/>
              <a:buNone/>
              <a:defRPr/>
            </a:pP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08575" y="6416675"/>
            <a:ext cx="2078038" cy="36512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prstClr val="white"/>
                </a:solidFill>
              </a:rPr>
              <a:t>William James and Associates, LLC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CBE3D3-0C5F-4BBD-A727-06EF6BCE853C}" type="slidenum">
              <a:rPr lang="en-US">
                <a:solidFill>
                  <a:prstClr val="white"/>
                </a:solidFill>
              </a:rPr>
              <a:pPr>
                <a:defRPr/>
              </a:pPr>
              <a:t>2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6390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71713" y="536575"/>
            <a:ext cx="1174750" cy="74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46463" y="692150"/>
            <a:ext cx="6653212" cy="817563"/>
          </a:xfrm>
        </p:spPr>
        <p:txBody>
          <a:bodyPr>
            <a:noAutofit/>
          </a:bodyPr>
          <a:lstStyle/>
          <a:p>
            <a:pPr defTabSz="914396" fontAlgn="auto">
              <a:spcAft>
                <a:spcPts val="0"/>
              </a:spcAft>
              <a:defRPr/>
            </a:pPr>
            <a:r>
              <a:rPr lang="en-US" sz="2454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54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s-ES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Inspección </a:t>
            </a:r>
            <a:r>
              <a:rPr lang="es-ES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Ante-Mortem</a:t>
            </a:r>
            <a:r>
              <a:rPr lang="en-US" sz="2454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454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en-US" sz="2454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216025" y="1870075"/>
            <a:ext cx="9996488" cy="4449763"/>
          </a:xfrm>
        </p:spPr>
        <p:txBody>
          <a:bodyPr rtlCol="0">
            <a:normAutofit fontScale="40000" lnSpcReduction="20000"/>
          </a:bodyPr>
          <a:lstStyle/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n-US" sz="2600" b="1" u="sng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3400" b="1" u="sng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Responsabilidades del establecimiento </a:t>
            </a:r>
            <a:r>
              <a:rPr lang="es-ES" sz="3400" b="1" u="sng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relacionadas con </a:t>
            </a:r>
            <a:r>
              <a:rPr lang="es-ES" sz="3400" b="1" u="sng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las instalaciones y condiciones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s-ES" sz="3400" b="1" u="sng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3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Los corrales deben ser adecuados para la realización de la inspección ante-mortem y deben estar mantenidos en buenas condiciones sanitarias.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s-ES" sz="34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3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La iluminación debe ser suficiente para la inspección.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s-ES" sz="34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3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El establecimiento debe proveer áreas adecuadas para contener a los animales que están identificados como sospechosos o desechados. 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s-ES" sz="34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3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El establecimiento debe contar con un sistema adecuado para la identificación de los animales presentados a faena.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s-ES" sz="34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3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Las tarjetas de los corrales deben ser presentadas al inspector antes de realizar la inspección ante-mortem.  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s-ES" sz="34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3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Los establecimientos deben identificar las carcasas y partes de carcasas con el animal del cual provienen.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3400" b="1" u="sng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93516" indent="0" defTabSz="914396" fontAlgn="auto">
              <a:buFont typeface="Calibri" pitchFamily="34" charset="0"/>
              <a:buNone/>
              <a:defRPr/>
            </a:pP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08575" y="6416675"/>
            <a:ext cx="2078038" cy="36512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prstClr val="white"/>
                </a:solidFill>
              </a:rPr>
              <a:t>William James and Associates, LLC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64F555-2F1B-4E4A-9467-787AFD60D93F}" type="slidenum">
              <a:rPr lang="en-US">
                <a:solidFill>
                  <a:prstClr val="white"/>
                </a:solidFill>
              </a:rPr>
              <a:pPr>
                <a:defRPr/>
              </a:pPr>
              <a:t>3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8438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71713" y="536575"/>
            <a:ext cx="1174750" cy="74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46463" y="692150"/>
            <a:ext cx="6653212" cy="817563"/>
          </a:xfrm>
        </p:spPr>
        <p:txBody>
          <a:bodyPr>
            <a:noAutofit/>
          </a:bodyPr>
          <a:lstStyle/>
          <a:p>
            <a:pPr defTabSz="914396" fontAlgn="auto">
              <a:spcAft>
                <a:spcPts val="0"/>
              </a:spcAft>
              <a:defRPr/>
            </a:pPr>
            <a:r>
              <a:rPr lang="en-US" sz="2454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Inspección Ante-Mortem</a:t>
            </a:r>
            <a:r>
              <a:rPr lang="en-US" sz="2454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454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en-US" sz="2454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216025" y="1870075"/>
            <a:ext cx="9996488" cy="4449763"/>
          </a:xfrm>
        </p:spPr>
        <p:txBody>
          <a:bodyPr rtlCol="0">
            <a:normAutofit fontScale="55000" lnSpcReduction="20000"/>
          </a:bodyPr>
          <a:lstStyle/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n-US" sz="2600" b="1" u="sng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900" b="1" u="sng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Suministros para la realización de la inspección 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s-ES" sz="2900" b="1" u="sng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9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Se recomiendan los siguientes equipos y suministros para la inspección ante- mortem para ganado. 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s-ES" sz="29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9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1. Un termómetro.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s-ES" sz="29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9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2. Pinzas- pinzas para caravanas, comúnmente denominadas “ringers"; los anillos se usan para fijar la caravana a la oreja del animal sospechoso o desechado.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s-ES" sz="29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9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3. Caravanas para sospechoso (plateada) y desechado (roja).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s-ES" sz="29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9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4. La caravana ante-mortem- es utilizada para registrar y rastrear a los animales sospechosos y desechados.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s-ES" sz="29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9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5. La etiqueta rechazar/retener se coloca en los corrales de ganado si son rechazados para su uso.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n-US" sz="29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n-US" sz="2600" b="1" u="sng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2600" b="1" u="sng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93516" indent="0" defTabSz="914396" fontAlgn="auto">
              <a:buFont typeface="Calibri" pitchFamily="34" charset="0"/>
              <a:buNone/>
              <a:defRPr/>
            </a:pP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08575" y="6416675"/>
            <a:ext cx="2078038" cy="36512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prstClr val="white"/>
                </a:solidFill>
              </a:rPr>
              <a:t>William James and Associates, LLC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E9DF3C-A709-4A38-97FC-50A48C6EEA37}" type="slidenum">
              <a:rPr lang="en-US">
                <a:solidFill>
                  <a:prstClr val="white"/>
                </a:solidFill>
              </a:rPr>
              <a:pPr>
                <a:defRPr/>
              </a:pPr>
              <a:t>4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20486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71713" y="536575"/>
            <a:ext cx="1174750" cy="74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46463" y="692151"/>
            <a:ext cx="6653212" cy="592138"/>
          </a:xfrm>
        </p:spPr>
        <p:txBody>
          <a:bodyPr>
            <a:noAutofit/>
          </a:bodyPr>
          <a:lstStyle/>
          <a:p>
            <a:pPr defTabSz="914396" fontAlgn="auto">
              <a:spcAft>
                <a:spcPts val="0"/>
              </a:spcAft>
              <a:defRPr/>
            </a:pPr>
            <a:r>
              <a:rPr lang="en-US" sz="2454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54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en-US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Inspección Ante-Mortem</a:t>
            </a:r>
            <a:endParaRPr lang="en-US" sz="2454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216025" y="1870075"/>
            <a:ext cx="9996488" cy="4449763"/>
          </a:xfrm>
        </p:spPr>
        <p:txBody>
          <a:bodyPr rtlCol="0">
            <a:normAutofit fontScale="55000" lnSpcReduction="20000"/>
          </a:bodyPr>
          <a:lstStyle/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n-US" sz="2600" b="1" u="sng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900" b="1" u="sng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Observación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s-ES" sz="2900" b="1" u="sng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9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Todo ganado puesto a faena en un establecimiento oficial deberá ser examinado e inspeccionado el día de la faena o con anterioridad.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s-ES" sz="29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9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Dicha faena ante-mortem deberá ser realizada en los corrales de las instalaciones del establecimiento en el cual se realiza la faena. 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s-ES" sz="29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9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La inspección ante-mortem del ganado debe ser realizada por un veterinario o inspector bajo la supervisión de un veterinario.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s-ES" sz="29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9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La inspección ante-mortem se compone de dos partes: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9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1. observar a los animales en reposo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9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2. observar a los animales en movimiento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n-US" sz="29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n-US" sz="2600" b="1" u="sng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2600" b="1" u="sng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93516" indent="0" defTabSz="914396" fontAlgn="auto">
              <a:buFont typeface="Calibri" pitchFamily="34" charset="0"/>
              <a:buNone/>
              <a:defRPr/>
            </a:pP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08575" y="6416675"/>
            <a:ext cx="2078038" cy="36512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prstClr val="white"/>
                </a:solidFill>
              </a:rPr>
              <a:t>William James and Associates, LLC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1FB6BD-A17F-4CEE-806B-8754ADE69311}" type="slidenum">
              <a:rPr lang="en-US">
                <a:solidFill>
                  <a:prstClr val="white"/>
                </a:solidFill>
              </a:rPr>
              <a:pPr>
                <a:defRPr/>
              </a:pPr>
              <a:t>5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22534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71713" y="536575"/>
            <a:ext cx="1174750" cy="74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46463" y="692150"/>
            <a:ext cx="6653212" cy="817563"/>
          </a:xfrm>
        </p:spPr>
        <p:txBody>
          <a:bodyPr>
            <a:noAutofit/>
          </a:bodyPr>
          <a:lstStyle/>
          <a:p>
            <a:pPr defTabSz="914396" fontAlgn="auto">
              <a:spcAft>
                <a:spcPts val="0"/>
              </a:spcAft>
              <a:defRPr/>
            </a:pPr>
            <a:r>
              <a:rPr lang="en-US" sz="2454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Inspección Ante-Mortem</a:t>
            </a:r>
            <a:r>
              <a:rPr lang="en-US" sz="2454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454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en-US" sz="2454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216025" y="1870075"/>
            <a:ext cx="9996488" cy="4449763"/>
          </a:xfrm>
        </p:spPr>
        <p:txBody>
          <a:bodyPr rtlCol="0">
            <a:normAutofit/>
          </a:bodyPr>
          <a:lstStyle/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100" b="1" u="sng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Observación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s-ES" sz="2100" b="1" u="sng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1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Es importante inspeccionar a los animales tanto en reposo como en movimiento.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s-ES" sz="21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1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Cuando realice la inspección en reposo, posiciónese en distintas ubicaciones fuera del corral al lado de la tranquera abierta para que pueda ver fácilmente a los animales cuando son arriados. 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s-ES" sz="21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1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Si existen razones para sospechar que los animales fueron faenados sin inspección ante-mortem, entonces los animales no son aptos para ser aprobados como alimento.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n-US" sz="2600" b="1" u="sng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93516" indent="0" defTabSz="914396" fontAlgn="auto">
              <a:buFont typeface="Calibri" pitchFamily="34" charset="0"/>
              <a:buNone/>
              <a:defRPr/>
            </a:pP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08575" y="6416675"/>
            <a:ext cx="2078038" cy="36512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prstClr val="white"/>
                </a:solidFill>
              </a:rPr>
              <a:t>William James and Associates, LLC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18AD60-ADAB-4A97-843C-38D084A7F8C7}" type="slidenum">
              <a:rPr lang="en-US">
                <a:solidFill>
                  <a:prstClr val="white"/>
                </a:solidFill>
              </a:rPr>
              <a:pPr>
                <a:defRPr/>
              </a:pPr>
              <a:t>6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24582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71713" y="536575"/>
            <a:ext cx="1174750" cy="74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46463" y="692150"/>
            <a:ext cx="6653212" cy="817563"/>
          </a:xfrm>
        </p:spPr>
        <p:txBody>
          <a:bodyPr>
            <a:noAutofit/>
          </a:bodyPr>
          <a:lstStyle/>
          <a:p>
            <a:pPr defTabSz="914396" fontAlgn="auto">
              <a:spcAft>
                <a:spcPts val="0"/>
              </a:spcAft>
              <a:defRPr/>
            </a:pPr>
            <a:r>
              <a:rPr lang="es-ES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Inspección Ante-Mortem</a:t>
            </a:r>
            <a:r>
              <a:rPr lang="es-ES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ES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es-ES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216025" y="1870075"/>
            <a:ext cx="9996488" cy="4449763"/>
          </a:xfrm>
        </p:spPr>
        <p:txBody>
          <a:bodyPr rtlCol="0">
            <a:normAutofit/>
          </a:bodyPr>
          <a:lstStyle/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100" b="1" u="sng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Pase a faena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s-ES" sz="2100" b="1" u="sng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None/>
              <a:defRPr/>
            </a:pPr>
            <a:r>
              <a:rPr lang="es-ES" sz="21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Permitir a los animales, que han sido declarados libres de enfermedades y condiciones que requieran su rechazo en una inspección ante mortem, ser liberados para ir a faena. 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s-ES" sz="21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1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Certificar esto al establecimiento mediante firma y fecha de la inspección ante-mortem en la etiqueta de corral del establecimiento. 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s-ES" sz="21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s-ES" sz="21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Los inspectores deben recoger a diario el documento original o copia firmado y fechado que usa el establecimiento al presentar a los animales a la inspección ante-mortem. </a:t>
            </a:r>
            <a:endParaRPr lang="es-ES" sz="2600" b="1" u="sng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93516" indent="0" defTabSz="914396" fontAlgn="auto">
              <a:buFont typeface="Calibri" pitchFamily="34" charset="0"/>
              <a:buNone/>
              <a:defRPr/>
            </a:pP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08575" y="6416675"/>
            <a:ext cx="2078038" cy="36512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prstClr val="white"/>
                </a:solidFill>
              </a:rPr>
              <a:t>William James and Associates, LLC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3C1C82-323A-4C8D-ACB8-4C9EED57CB7D}" type="slidenum">
              <a:rPr lang="en-US">
                <a:solidFill>
                  <a:prstClr val="white"/>
                </a:solidFill>
              </a:rPr>
              <a:pPr>
                <a:defRPr/>
              </a:pPr>
              <a:t>7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26630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71713" y="536575"/>
            <a:ext cx="1174750" cy="74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46463" y="692151"/>
            <a:ext cx="6653212" cy="592138"/>
          </a:xfrm>
        </p:spPr>
        <p:txBody>
          <a:bodyPr>
            <a:noAutofit/>
          </a:bodyPr>
          <a:lstStyle/>
          <a:p>
            <a:pPr defTabSz="914396" fontAlgn="auto">
              <a:spcAft>
                <a:spcPts val="0"/>
              </a:spcAft>
              <a:defRPr/>
            </a:pPr>
            <a:r>
              <a:rPr lang="en-US" sz="2454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Inspección Ante-Mortem</a:t>
            </a:r>
            <a:endParaRPr lang="en-US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216025" y="1870075"/>
            <a:ext cx="9996488" cy="4449763"/>
          </a:xfrm>
        </p:spPr>
        <p:txBody>
          <a:bodyPr rtlCol="0">
            <a:normAutofit fontScale="85000" lnSpcReduction="20000"/>
          </a:bodyPr>
          <a:lstStyle/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n-US" sz="2100" b="1" u="sng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Sospechoso</a:t>
            </a:r>
            <a:endParaRPr lang="en-US" sz="2100" b="1" u="sng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n-US" sz="2100" b="1" u="sng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None/>
              <a:defRPr/>
            </a:pPr>
            <a:r>
              <a:rPr lang="es-ES" sz="21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Coloque </a:t>
            </a:r>
            <a:r>
              <a:rPr lang="es-ES" sz="21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una etiqueta de "sospechoso" en la oreja del animal y </a:t>
            </a:r>
            <a:r>
              <a:rPr lang="es-ES" sz="21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segregue aquellos </a:t>
            </a:r>
            <a:r>
              <a:rPr lang="es-ES" sz="21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animales con signos anormales en </a:t>
            </a:r>
            <a:r>
              <a:rPr lang="es-ES" sz="21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el corral para sospechosos.</a:t>
            </a:r>
            <a:endParaRPr lang="en-US" sz="21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n-US" sz="21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None/>
              <a:defRPr/>
            </a:pPr>
            <a:r>
              <a:rPr lang="es-ES" sz="21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Después de un examen más detenido de un animal en el corral sospechoso, el veterinario puede determinar que el animal no es apto para el consumo humano y que debe ser </a:t>
            </a:r>
            <a:r>
              <a:rPr lang="es-ES" sz="21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desechado o rechazado.</a:t>
            </a:r>
            <a:r>
              <a:rPr lang="en-US" sz="21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n-US" sz="21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None/>
              <a:defRPr/>
            </a:pPr>
            <a:r>
              <a:rPr lang="es-ES" sz="21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Alternativamente, es posible determinar que el animal sospechoso es normal o que los signos anormales que observaron no son lo suficientemente graves como para tener el animal como sospechoso o desechado.</a:t>
            </a: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endParaRPr lang="es-ES" sz="21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None/>
              <a:defRPr/>
            </a:pPr>
            <a:r>
              <a:rPr lang="es-ES" sz="21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Una </a:t>
            </a:r>
            <a:r>
              <a:rPr lang="es-ES" sz="21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tercera posibilidad es que el animal sospechoso </a:t>
            </a:r>
            <a:r>
              <a:rPr lang="es-ES" sz="21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continúe para ser faenado </a:t>
            </a:r>
            <a:r>
              <a:rPr lang="es-ES" sz="21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por separado, </a:t>
            </a:r>
            <a:r>
              <a:rPr lang="es-ES" sz="21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tomando la decisión final </a:t>
            </a:r>
            <a:r>
              <a:rPr lang="es-ES" sz="21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durante la inspección post mortem.</a:t>
            </a:r>
            <a:endParaRPr lang="en-US" sz="21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37160" indent="0" defTabSz="9144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buFont typeface="Calibri" pitchFamily="34" charset="0"/>
              <a:buNone/>
              <a:defRPr/>
            </a:pPr>
            <a:r>
              <a:rPr lang="en-US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After further examination of an animal in the suspect pen, the veterinarian may After 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further</a:t>
            </a: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08575" y="6416675"/>
            <a:ext cx="2078038" cy="36512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prstClr val="white"/>
                </a:solidFill>
              </a:rPr>
              <a:t>William James and Associates, LLC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60C933-6BA9-497A-82EA-B019BB630A6D}" type="slidenum">
              <a:rPr lang="en-US">
                <a:solidFill>
                  <a:prstClr val="white"/>
                </a:solidFill>
              </a:rPr>
              <a:pPr>
                <a:defRPr/>
              </a:pPr>
              <a:t>8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28678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71713" y="536575"/>
            <a:ext cx="1174750" cy="74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46463" y="692150"/>
            <a:ext cx="6653212" cy="817563"/>
          </a:xfrm>
        </p:spPr>
        <p:txBody>
          <a:bodyPr>
            <a:noAutofit/>
          </a:bodyPr>
          <a:lstStyle/>
          <a:p>
            <a:pPr defTabSz="914396" fontAlgn="auto">
              <a:spcAft>
                <a:spcPts val="0"/>
              </a:spcAft>
              <a:defRPr/>
            </a:pPr>
            <a:r>
              <a:rPr lang="en-US" sz="2454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Inspección Ante-Mortem</a:t>
            </a:r>
            <a:r>
              <a:rPr lang="en-US" sz="2454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454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en-US" sz="2454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723" name="Content Placeholder 4"/>
          <p:cNvSpPr>
            <a:spLocks noGrp="1"/>
          </p:cNvSpPr>
          <p:nvPr>
            <p:ph idx="1"/>
          </p:nvPr>
        </p:nvSpPr>
        <p:spPr>
          <a:xfrm>
            <a:off x="1216025" y="1870075"/>
            <a:ext cx="9996488" cy="4449763"/>
          </a:xfrm>
        </p:spPr>
        <p:txBody>
          <a:bodyPr/>
          <a:lstStyle/>
          <a:p>
            <a:pPr marL="136525" indent="0" defTabSz="9144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Calibri" pitchFamily="34" charset="0"/>
              <a:buNone/>
            </a:pPr>
            <a:r>
              <a:rPr lang="es-ES" sz="2100" b="1" u="sng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Desechado </a:t>
            </a:r>
          </a:p>
          <a:p>
            <a:pPr marL="136525" indent="0" defTabSz="9144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Calibri" pitchFamily="34" charset="0"/>
              <a:buNone/>
            </a:pPr>
            <a:endParaRPr lang="es-ES" sz="2100" b="1" u="sng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136525" indent="0" defTabSz="9144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Calibri" pitchFamily="34" charset="0"/>
              <a:buNone/>
            </a:pPr>
            <a:r>
              <a:rPr lang="es-ES" sz="18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Un animal que es desechado durante la inspección ante-mortem no es apto para la faena.</a:t>
            </a:r>
          </a:p>
          <a:p>
            <a:pPr marL="136525" indent="0" defTabSz="9144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Calibri" pitchFamily="34" charset="0"/>
              <a:buNone/>
            </a:pPr>
            <a:endParaRPr lang="es-ES" sz="1800" b="1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136525" indent="0" defTabSz="9144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Calibri" pitchFamily="34" charset="0"/>
              <a:buNone/>
            </a:pPr>
            <a:r>
              <a:rPr lang="es-ES" sz="18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Identificar un animal de manera que no sea faenado ni utilizado para alimentación humana mediante la colocación de la caravana “Desechado” en la oreja del animal. </a:t>
            </a:r>
          </a:p>
          <a:p>
            <a:pPr marL="136525" indent="0" defTabSz="9144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Calibri" pitchFamily="34" charset="0"/>
              <a:buNone/>
            </a:pPr>
            <a:endParaRPr lang="es-ES" sz="1800" b="1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136525" indent="0" defTabSz="9144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Calibri" pitchFamily="34" charset="0"/>
              <a:buNone/>
            </a:pPr>
            <a:r>
              <a:rPr lang="es-ES" sz="18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Se debe también completar un formulario oficial de rechazo. </a:t>
            </a:r>
          </a:p>
          <a:p>
            <a:pPr marL="136525" indent="0" defTabSz="9144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Calibri" pitchFamily="34" charset="0"/>
              <a:buNone/>
            </a:pPr>
            <a:endParaRPr lang="es-ES" sz="1800" b="1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136525" indent="0" defTabSz="91440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Calibri" pitchFamily="34" charset="0"/>
              <a:buNone/>
            </a:pPr>
            <a:r>
              <a:rPr lang="es-ES" sz="18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El establecimiento debe sacrificar al animal rápidamente y de manera humanitaria y deshacerse de la res inmediatamente.</a:t>
            </a:r>
            <a:r>
              <a:rPr lang="es-ES" sz="18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,</a:t>
            </a:r>
            <a:r>
              <a:rPr lang="en-US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veterinarian may After further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08575" y="6389783"/>
            <a:ext cx="2078038" cy="392017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prstClr val="white"/>
                </a:solidFill>
              </a:rPr>
              <a:t>William James and Associates, LLC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C87BF6-109C-4B6E-8EFB-EA736F33ECD1}" type="slidenum">
              <a:rPr lang="en-US">
                <a:solidFill>
                  <a:prstClr val="white"/>
                </a:solidFill>
              </a:rPr>
              <a:pPr>
                <a:defRPr/>
              </a:pPr>
              <a:t>9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30726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71713" y="536575"/>
            <a:ext cx="1174750" cy="74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993</TotalTime>
  <Words>1485</Words>
  <Application>Microsoft Office PowerPoint</Application>
  <PresentationFormat>Widescreen</PresentationFormat>
  <Paragraphs>273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Retrospect</vt:lpstr>
      <vt:lpstr>    Inspección Ante-Mortem  </vt:lpstr>
      <vt:lpstr>  Inspección Ante-Mortem</vt:lpstr>
      <vt:lpstr>   Inspección Ante-Mortem </vt:lpstr>
      <vt:lpstr> Inspección Ante-Mortem </vt:lpstr>
      <vt:lpstr>    Inspección Ante-Mortem</vt:lpstr>
      <vt:lpstr> Inspección Ante-Mortem </vt:lpstr>
      <vt:lpstr>Inspección Ante-Mortem </vt:lpstr>
      <vt:lpstr> Inspección Ante-Mortem</vt:lpstr>
      <vt:lpstr> Inspección Ante-Mortem </vt:lpstr>
      <vt:lpstr> Inspección Ante-Mortem </vt:lpstr>
      <vt:lpstr> Inspección Ante-Mortem </vt:lpstr>
      <vt:lpstr> Inspección Ante-Mortem </vt:lpstr>
      <vt:lpstr> Inspección Ante-Mortem</vt:lpstr>
      <vt:lpstr> Inspección Ante-Mortem </vt:lpstr>
      <vt:lpstr>Inspección Ante-Mortem </vt:lpstr>
      <vt:lpstr> Inspección Ante-Mortem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Ante-Mortem Inspection</dc:title>
  <dc:creator>William James</dc:creator>
  <cp:lastModifiedBy>Monica</cp:lastModifiedBy>
  <cp:revision>88</cp:revision>
  <dcterms:created xsi:type="dcterms:W3CDTF">2015-08-14T18:05:23Z</dcterms:created>
  <dcterms:modified xsi:type="dcterms:W3CDTF">2019-02-02T11:41:50Z</dcterms:modified>
</cp:coreProperties>
</file>