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3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3"/>
  </p:notesMasterIdLst>
  <p:sldIdLst>
    <p:sldId id="257" r:id="rId2"/>
    <p:sldId id="264" r:id="rId3"/>
    <p:sldId id="258" r:id="rId4"/>
    <p:sldId id="259" r:id="rId5"/>
    <p:sldId id="260" r:id="rId6"/>
    <p:sldId id="263" r:id="rId7"/>
    <p:sldId id="261" r:id="rId8"/>
    <p:sldId id="262" r:id="rId9"/>
    <p:sldId id="265" r:id="rId10"/>
    <p:sldId id="266" r:id="rId11"/>
    <p:sldId id="267" r:id="rId12"/>
    <p:sldId id="268" r:id="rId13"/>
    <p:sldId id="269" r:id="rId14"/>
    <p:sldId id="279" r:id="rId15"/>
    <p:sldId id="280" r:id="rId16"/>
    <p:sldId id="281" r:id="rId17"/>
    <p:sldId id="284" r:id="rId18"/>
    <p:sldId id="320" r:id="rId19"/>
    <p:sldId id="321" r:id="rId20"/>
    <p:sldId id="285" r:id="rId21"/>
    <p:sldId id="286" r:id="rId22"/>
    <p:sldId id="323" r:id="rId23"/>
    <p:sldId id="289" r:id="rId24"/>
    <p:sldId id="325" r:id="rId25"/>
    <p:sldId id="324" r:id="rId26"/>
    <p:sldId id="290" r:id="rId27"/>
    <p:sldId id="291" r:id="rId28"/>
    <p:sldId id="327" r:id="rId29"/>
    <p:sldId id="293" r:id="rId30"/>
    <p:sldId id="338" r:id="rId31"/>
    <p:sldId id="294" r:id="rId32"/>
    <p:sldId id="295" r:id="rId33"/>
    <p:sldId id="296" r:id="rId34"/>
    <p:sldId id="333" r:id="rId35"/>
    <p:sldId id="332" r:id="rId36"/>
    <p:sldId id="297" r:id="rId37"/>
    <p:sldId id="298" r:id="rId38"/>
    <p:sldId id="330" r:id="rId39"/>
    <p:sldId id="331" r:id="rId40"/>
    <p:sldId id="300" r:id="rId41"/>
    <p:sldId id="302" r:id="rId42"/>
    <p:sldId id="305" r:id="rId43"/>
    <p:sldId id="306" r:id="rId44"/>
    <p:sldId id="339" r:id="rId45"/>
    <p:sldId id="307" r:id="rId46"/>
    <p:sldId id="308" r:id="rId47"/>
    <p:sldId id="309" r:id="rId48"/>
    <p:sldId id="310" r:id="rId49"/>
    <p:sldId id="311" r:id="rId50"/>
    <p:sldId id="278" r:id="rId51"/>
    <p:sldId id="340" r:id="rId52"/>
  </p:sldIdLst>
  <p:sldSz cx="9144000" cy="6858000" type="screen4x3"/>
  <p:notesSz cx="6858000" cy="9144000"/>
  <p:defaultTextStyle>
    <a:defPPr>
      <a:defRPr lang="es-A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221" autoAdjust="0"/>
    <p:restoredTop sz="90841" autoAdjust="0"/>
  </p:normalViewPr>
  <p:slideViewPr>
    <p:cSldViewPr>
      <p:cViewPr>
        <p:scale>
          <a:sx n="56" d="100"/>
          <a:sy n="56" d="100"/>
        </p:scale>
        <p:origin x="-354" y="384"/>
      </p:cViewPr>
      <p:guideLst>
        <p:guide orient="horz" pos="2160"/>
        <p:guide pos="2880"/>
      </p:guideLst>
    </p:cSldViewPr>
  </p:slideViewPr>
  <p:notesTextViewPr>
    <p:cViewPr>
      <p:scale>
        <a:sx n="125" d="100"/>
        <a:sy n="125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oleObject" Target="file:///C:\Users\EMILIANO\Desktop\Redondeando%20la%20tesina\Analisis%20de%20resultados%20definitivo.xls" TargetMode="External"/><Relationship Id="rId1" Type="http://schemas.openxmlformats.org/officeDocument/2006/relationships/themeOverride" Target="../theme/themeOverrid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A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view3D>
      <c:rotX val="15"/>
      <c:rotY val="0"/>
      <c:rAngAx val="0"/>
      <c:perspective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22606924643584614"/>
          <c:y val="0.31338028169014948"/>
          <c:w val="0.53156822810589999"/>
          <c:h val="0.36619718309859156"/>
        </c:manualLayout>
      </c:layout>
      <c:pie3DChart>
        <c:varyColors val="1"/>
        <c:ser>
          <c:idx val="0"/>
          <c:order val="0"/>
          <c:spPr>
            <a:solidFill>
              <a:srgbClr val="00B050"/>
            </a:solidFill>
            <a:ln w="12700">
              <a:solidFill>
                <a:srgbClr val="000000"/>
              </a:solidFill>
              <a:prstDash val="solid"/>
            </a:ln>
          </c:spPr>
          <c:explosion val="25"/>
          <c:dPt>
            <c:idx val="0"/>
            <c:bubble3D val="0"/>
            <c:spPr>
              <a:solidFill>
                <a:srgbClr val="FF0000"/>
              </a:solidFill>
              <a:ln w="12700">
                <a:solidFill>
                  <a:srgbClr val="000000"/>
                </a:solidFill>
                <a:prstDash val="solid"/>
              </a:ln>
            </c:spPr>
          </c:dPt>
          <c:dLbls>
            <c:dLbl>
              <c:idx val="0"/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1"/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</c:dLbl>
            <c:numFmt formatCode="0%" sourceLinked="0"/>
            <c:spPr>
              <a:noFill/>
              <a:ln w="25400">
                <a:noFill/>
              </a:ln>
            </c:spPr>
            <c:txPr>
              <a:bodyPr/>
              <a:lstStyle/>
              <a:p>
                <a:pPr>
                  <a:defRPr sz="1600" b="1" i="0" u="none" strike="noStrike" baseline="0">
                    <a:solidFill>
                      <a:srgbClr val="000000"/>
                    </a:solidFill>
                    <a:latin typeface="Arial"/>
                    <a:ea typeface="Arial"/>
                    <a:cs typeface="Arial"/>
                  </a:defRPr>
                </a:pPr>
                <a:endParaRPr lang="es-AR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</c:dLbls>
          <c:cat>
            <c:strRef>
              <c:f>(Hoja2!$E$85,Hoja2!$G$85)</c:f>
              <c:strCache>
                <c:ptCount val="2"/>
                <c:pt idx="0">
                  <c:v>Total de animales con impactos</c:v>
                </c:pt>
                <c:pt idx="1">
                  <c:v>Total de animales sin impactos</c:v>
                </c:pt>
              </c:strCache>
            </c:strRef>
          </c:cat>
          <c:val>
            <c:numRef>
              <c:f>(Hoja2!$E$88,Hoja2!$G$88)</c:f>
              <c:numCache>
                <c:formatCode>0.00%</c:formatCode>
                <c:ptCount val="2"/>
                <c:pt idx="0">
                  <c:v>0.31636726546906879</c:v>
                </c:pt>
                <c:pt idx="1">
                  <c:v>0.68363273453093865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 w="25400">
          <a:noFill/>
        </a:ln>
      </c:spPr>
    </c:plotArea>
    <c:legend>
      <c:legendPos val="b"/>
      <c:legendEntry>
        <c:idx val="0"/>
        <c:txPr>
          <a:bodyPr/>
          <a:lstStyle/>
          <a:p>
            <a:pPr>
              <a:defRPr sz="1600" b="0" i="0" u="none" strike="noStrike" baseline="0">
                <a:solidFill>
                  <a:srgbClr val="000000"/>
                </a:solidFill>
                <a:latin typeface="Arial"/>
                <a:ea typeface="Arial"/>
                <a:cs typeface="Arial"/>
              </a:defRPr>
            </a:pPr>
            <a:endParaRPr lang="es-AR"/>
          </a:p>
        </c:txPr>
      </c:legendEntry>
      <c:legendEntry>
        <c:idx val="1"/>
        <c:txPr>
          <a:bodyPr/>
          <a:lstStyle/>
          <a:p>
            <a:pPr>
              <a:defRPr sz="1600" b="0" i="0" u="none" strike="noStrike" baseline="0">
                <a:solidFill>
                  <a:srgbClr val="000000"/>
                </a:solidFill>
                <a:latin typeface="Arial"/>
                <a:ea typeface="Arial"/>
                <a:cs typeface="Arial"/>
              </a:defRPr>
            </a:pPr>
            <a:endParaRPr lang="es-AR"/>
          </a:p>
        </c:txPr>
      </c:legendEntry>
      <c:layout>
        <c:manualLayout>
          <c:xMode val="edge"/>
          <c:yMode val="edge"/>
          <c:x val="0.1049757922292426"/>
          <c:y val="0.69675432299474316"/>
          <c:w val="0.8127434493810457"/>
          <c:h val="0.13782334028171156"/>
        </c:manualLayout>
      </c:layout>
      <c:overlay val="0"/>
      <c:spPr>
        <a:solidFill>
          <a:srgbClr val="FFFFFF"/>
        </a:solidFill>
        <a:ln w="3175">
          <a:solidFill>
            <a:srgbClr val="000000"/>
          </a:solidFill>
          <a:prstDash val="solid"/>
        </a:ln>
      </c:spPr>
      <c:txPr>
        <a:bodyPr/>
        <a:lstStyle/>
        <a:p>
          <a:pPr>
            <a:defRPr sz="920" b="0" i="0" u="none" strike="noStrike" baseline="0">
              <a:solidFill>
                <a:srgbClr val="000000"/>
              </a:solidFill>
              <a:latin typeface="Arial"/>
              <a:ea typeface="Arial"/>
              <a:cs typeface="Arial"/>
            </a:defRPr>
          </a:pPr>
          <a:endParaRPr lang="es-AR"/>
        </a:p>
      </c:txPr>
    </c:legend>
    <c:plotVisOnly val="1"/>
    <c:dispBlanksAs val="zero"/>
    <c:showDLblsOverMax val="0"/>
  </c:chart>
  <c:spPr>
    <a:solidFill>
      <a:srgbClr val="FFFFFF"/>
    </a:solidFill>
    <a:ln w="3175">
      <a:noFill/>
      <a:prstDash val="solid"/>
    </a:ln>
  </c:spPr>
  <c:txPr>
    <a:bodyPr/>
    <a:lstStyle/>
    <a:p>
      <a:pPr>
        <a:defRPr sz="1000" b="0" i="0" u="none" strike="noStrike" baseline="0">
          <a:solidFill>
            <a:srgbClr val="000000"/>
          </a:solidFill>
          <a:latin typeface="Arial"/>
          <a:ea typeface="Arial"/>
          <a:cs typeface="Arial"/>
        </a:defRPr>
      </a:pPr>
      <a:endParaRPr lang="es-AR"/>
    </a:p>
  </c:txPr>
  <c:externalData r:id="rId2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1#2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1#3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2_1">
  <dgm:title val=""/>
  <dgm:desc val=""/>
  <dgm:catLst>
    <dgm:cat type="accent2" pri="11100"/>
  </dgm:catLst>
  <dgm:styleLbl name="node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2">
        <a:alpha val="4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A88EC78-3ED3-44E6-A6DC-81C7B809BFA7}" type="doc">
      <dgm:prSet loTypeId="urn:microsoft.com/office/officeart/2005/8/layout/hList3" loCatId="list" qsTypeId="urn:microsoft.com/office/officeart/2005/8/quickstyle/simple2" qsCatId="simple" csTypeId="urn:microsoft.com/office/officeart/2005/8/colors/accent1_1" csCatId="accent1" phldr="1"/>
      <dgm:spPr/>
      <dgm:t>
        <a:bodyPr/>
        <a:lstStyle/>
        <a:p>
          <a:endParaRPr lang="es-AR"/>
        </a:p>
      </dgm:t>
    </dgm:pt>
    <dgm:pt modelId="{EC00EE9B-BEE6-4BBC-9C0E-929D49073D9A}">
      <dgm:prSet phldrT="[Texto]"/>
      <dgm:spPr>
        <a:solidFill>
          <a:schemeClr val="tx2">
            <a:lumMod val="75000"/>
          </a:schemeClr>
        </a:solidFill>
      </dgm:spPr>
      <dgm:t>
        <a:bodyPr/>
        <a:lstStyle/>
        <a:p>
          <a:r>
            <a:rPr lang="es-AR" b="1" dirty="0" smtClean="0"/>
            <a:t>IMPORTANCIA DEL TRATO DE LOS ANIMALES EN LOS REMATES FERIAS </a:t>
          </a:r>
          <a:endParaRPr lang="es-AR" b="1" dirty="0"/>
        </a:p>
      </dgm:t>
    </dgm:pt>
    <dgm:pt modelId="{E9B5C127-1FD4-4F87-A498-06F9A6A845E8}" type="parTrans" cxnId="{04EC1644-E0B7-4305-8F6F-3072F22F4A8F}">
      <dgm:prSet/>
      <dgm:spPr/>
      <dgm:t>
        <a:bodyPr/>
        <a:lstStyle/>
        <a:p>
          <a:endParaRPr lang="es-AR"/>
        </a:p>
      </dgm:t>
    </dgm:pt>
    <dgm:pt modelId="{887F4307-9699-41A5-A9C2-0186B93F025D}" type="sibTrans" cxnId="{04EC1644-E0B7-4305-8F6F-3072F22F4A8F}">
      <dgm:prSet/>
      <dgm:spPr/>
      <dgm:t>
        <a:bodyPr/>
        <a:lstStyle/>
        <a:p>
          <a:endParaRPr lang="es-AR"/>
        </a:p>
      </dgm:t>
    </dgm:pt>
    <dgm:pt modelId="{3C488BA8-66B5-4A08-8433-AB353D2E40EA}">
      <dgm:prSet phldrT="[Texto]"/>
      <dgm:spPr/>
      <dgm:t>
        <a:bodyPr/>
        <a:lstStyle/>
        <a:p>
          <a:r>
            <a:rPr lang="es-ES" b="1" dirty="0" smtClean="0"/>
            <a:t>Requerimientos de los mercados y los organismos regulatorios sobre B.A.</a:t>
          </a:r>
          <a:endParaRPr lang="es-AR" b="1" dirty="0"/>
        </a:p>
      </dgm:t>
    </dgm:pt>
    <dgm:pt modelId="{E6F9AB66-0819-43B6-9FB2-5DE818C79124}" type="parTrans" cxnId="{F9E40A36-930B-4722-BE89-793DF8D30C29}">
      <dgm:prSet/>
      <dgm:spPr/>
      <dgm:t>
        <a:bodyPr/>
        <a:lstStyle/>
        <a:p>
          <a:endParaRPr lang="es-AR"/>
        </a:p>
      </dgm:t>
    </dgm:pt>
    <dgm:pt modelId="{B8F2EEE8-6742-445C-973D-55A041330BB9}" type="sibTrans" cxnId="{F9E40A36-930B-4722-BE89-793DF8D30C29}">
      <dgm:prSet/>
      <dgm:spPr/>
      <dgm:t>
        <a:bodyPr/>
        <a:lstStyle/>
        <a:p>
          <a:endParaRPr lang="es-AR"/>
        </a:p>
      </dgm:t>
    </dgm:pt>
    <dgm:pt modelId="{6B8DBD6F-8D88-4094-9C85-9CC2586EE89B}">
      <dgm:prSet phldrT="[Texto]"/>
      <dgm:spPr/>
      <dgm:t>
        <a:bodyPr/>
        <a:lstStyle/>
        <a:p>
          <a:r>
            <a:rPr lang="es-ES_tradnl" b="1" dirty="0" smtClean="0"/>
            <a:t>Implicancias en la calidad de la carne </a:t>
          </a:r>
          <a:endParaRPr lang="es-AR" b="1" dirty="0"/>
        </a:p>
      </dgm:t>
    </dgm:pt>
    <dgm:pt modelId="{510DFF13-2C36-4785-BBB8-CCC7ED722C71}" type="parTrans" cxnId="{59CC2A1D-4AF8-4D3A-AADF-2E1FF24FFE70}">
      <dgm:prSet/>
      <dgm:spPr/>
      <dgm:t>
        <a:bodyPr/>
        <a:lstStyle/>
        <a:p>
          <a:endParaRPr lang="es-AR"/>
        </a:p>
      </dgm:t>
    </dgm:pt>
    <dgm:pt modelId="{28AA12A9-D15B-4FB0-B32D-7058A0A5F735}" type="sibTrans" cxnId="{59CC2A1D-4AF8-4D3A-AADF-2E1FF24FFE70}">
      <dgm:prSet/>
      <dgm:spPr/>
      <dgm:t>
        <a:bodyPr/>
        <a:lstStyle/>
        <a:p>
          <a:endParaRPr lang="es-AR"/>
        </a:p>
      </dgm:t>
    </dgm:pt>
    <dgm:pt modelId="{611B5A0A-5040-472B-9664-565E9855665B}">
      <dgm:prSet phldrT="[Texto]"/>
      <dgm:spPr/>
      <dgm:t>
        <a:bodyPr/>
        <a:lstStyle/>
        <a:p>
          <a:r>
            <a:rPr lang="es-ES_tradnl" b="1" dirty="0" smtClean="0"/>
            <a:t>El rol de los remates ferias en la  cadena de la carne argentina </a:t>
          </a:r>
          <a:endParaRPr lang="es-AR" b="1" dirty="0"/>
        </a:p>
      </dgm:t>
    </dgm:pt>
    <dgm:pt modelId="{F913DC17-7A87-475B-BC37-EBA848F2EDBD}" type="parTrans" cxnId="{A1820C6C-A22E-447E-A924-0408B04417AA}">
      <dgm:prSet/>
      <dgm:spPr/>
      <dgm:t>
        <a:bodyPr/>
        <a:lstStyle/>
        <a:p>
          <a:endParaRPr lang="es-AR"/>
        </a:p>
      </dgm:t>
    </dgm:pt>
    <dgm:pt modelId="{1A2C000B-9A8F-4C04-9899-892534A55030}" type="sibTrans" cxnId="{A1820C6C-A22E-447E-A924-0408B04417AA}">
      <dgm:prSet/>
      <dgm:spPr/>
      <dgm:t>
        <a:bodyPr/>
        <a:lstStyle/>
        <a:p>
          <a:endParaRPr lang="es-AR"/>
        </a:p>
      </dgm:t>
    </dgm:pt>
    <dgm:pt modelId="{CEFAF486-3D80-4422-82CC-D50F0579B271}">
      <dgm:prSet/>
      <dgm:spPr/>
      <dgm:t>
        <a:bodyPr/>
        <a:lstStyle/>
        <a:p>
          <a:endParaRPr lang="es-AR" dirty="0"/>
        </a:p>
      </dgm:t>
    </dgm:pt>
    <dgm:pt modelId="{FAB2C423-C193-4CBF-8B34-4841CFE6FA44}" type="parTrans" cxnId="{CE6C89B2-D9FD-4E6E-83A3-BF70DD3B2B17}">
      <dgm:prSet/>
      <dgm:spPr/>
      <dgm:t>
        <a:bodyPr/>
        <a:lstStyle/>
        <a:p>
          <a:endParaRPr lang="es-AR"/>
        </a:p>
      </dgm:t>
    </dgm:pt>
    <dgm:pt modelId="{3DDFD587-4144-40D4-9024-F12EFAD0BDD2}" type="sibTrans" cxnId="{CE6C89B2-D9FD-4E6E-83A3-BF70DD3B2B17}">
      <dgm:prSet/>
      <dgm:spPr/>
      <dgm:t>
        <a:bodyPr/>
        <a:lstStyle/>
        <a:p>
          <a:endParaRPr lang="es-AR"/>
        </a:p>
      </dgm:t>
    </dgm:pt>
    <dgm:pt modelId="{7F5F3E42-AACA-4B12-8E29-D9C21A658A68}">
      <dgm:prSet phldrT="[Texto]"/>
      <dgm:spPr/>
      <dgm:t>
        <a:bodyPr/>
        <a:lstStyle/>
        <a:p>
          <a:r>
            <a:rPr lang="es-ES_tradnl" b="1" dirty="0" smtClean="0"/>
            <a:t>Capacitación,</a:t>
          </a:r>
        </a:p>
        <a:p>
          <a:r>
            <a:rPr lang="es-ES_tradnl" b="1" dirty="0" smtClean="0"/>
            <a:t>Control  y adecuación de las instalaciones</a:t>
          </a:r>
        </a:p>
        <a:p>
          <a:r>
            <a:rPr lang="es-ES_tradnl" b="1" dirty="0" smtClean="0"/>
            <a:t>(Programas de Aseguramiento de la Calidad)</a:t>
          </a:r>
          <a:endParaRPr lang="es-AR" b="1" dirty="0"/>
        </a:p>
      </dgm:t>
    </dgm:pt>
    <dgm:pt modelId="{0058D678-ED3E-4316-88F2-BE7F0BAAABAF}" type="parTrans" cxnId="{F09B328C-95EB-4836-B739-92E5FE8E7871}">
      <dgm:prSet/>
      <dgm:spPr/>
      <dgm:t>
        <a:bodyPr/>
        <a:lstStyle/>
        <a:p>
          <a:endParaRPr lang="es-AR"/>
        </a:p>
      </dgm:t>
    </dgm:pt>
    <dgm:pt modelId="{91F9E6B0-B2EF-4237-889C-86265D89D3A7}" type="sibTrans" cxnId="{F09B328C-95EB-4836-B739-92E5FE8E7871}">
      <dgm:prSet/>
      <dgm:spPr/>
      <dgm:t>
        <a:bodyPr/>
        <a:lstStyle/>
        <a:p>
          <a:endParaRPr lang="es-AR"/>
        </a:p>
      </dgm:t>
    </dgm:pt>
    <dgm:pt modelId="{E430809B-45DE-43C6-B611-6653E00A41CE}" type="pres">
      <dgm:prSet presAssocID="{AA88EC78-3ED3-44E6-A6DC-81C7B809BFA7}" presName="composite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es-AR"/>
        </a:p>
      </dgm:t>
    </dgm:pt>
    <dgm:pt modelId="{A2A079FF-E38B-4D1A-8FC5-79BC7040DAB8}" type="pres">
      <dgm:prSet presAssocID="{EC00EE9B-BEE6-4BBC-9C0E-929D49073D9A}" presName="roof" presStyleLbl="dkBgShp" presStyleIdx="0" presStyleCnt="2"/>
      <dgm:spPr/>
      <dgm:t>
        <a:bodyPr/>
        <a:lstStyle/>
        <a:p>
          <a:endParaRPr lang="es-AR"/>
        </a:p>
      </dgm:t>
    </dgm:pt>
    <dgm:pt modelId="{0A00BE0A-1C13-4778-A409-BB4315AA5A92}" type="pres">
      <dgm:prSet presAssocID="{EC00EE9B-BEE6-4BBC-9C0E-929D49073D9A}" presName="pillars" presStyleCnt="0"/>
      <dgm:spPr/>
      <dgm:t>
        <a:bodyPr/>
        <a:lstStyle/>
        <a:p>
          <a:endParaRPr lang="es-AR"/>
        </a:p>
      </dgm:t>
    </dgm:pt>
    <dgm:pt modelId="{42618E7E-846C-4257-BFF8-FD9659CF5D9C}" type="pres">
      <dgm:prSet presAssocID="{EC00EE9B-BEE6-4BBC-9C0E-929D49073D9A}" presName="pillar1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es-AR"/>
        </a:p>
      </dgm:t>
    </dgm:pt>
    <dgm:pt modelId="{C5FADFDF-67B6-4663-A14D-0C51B25986D1}" type="pres">
      <dgm:prSet presAssocID="{6B8DBD6F-8D88-4094-9C85-9CC2586EE89B}" presName="pillarX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es-AR"/>
        </a:p>
      </dgm:t>
    </dgm:pt>
    <dgm:pt modelId="{8CAB6CB5-4B1C-4CEA-BF8E-5854D7FACB01}" type="pres">
      <dgm:prSet presAssocID="{611B5A0A-5040-472B-9664-565E9855665B}" presName="pillarX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es-AR"/>
        </a:p>
      </dgm:t>
    </dgm:pt>
    <dgm:pt modelId="{1DADEE55-882A-49D3-A2F7-3E078C177F68}" type="pres">
      <dgm:prSet presAssocID="{7F5F3E42-AACA-4B12-8E29-D9C21A658A68}" presName="pillarX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s-AR"/>
        </a:p>
      </dgm:t>
    </dgm:pt>
    <dgm:pt modelId="{DE45F5C1-57AC-4EE3-9358-8F7267D4DFCD}" type="pres">
      <dgm:prSet presAssocID="{EC00EE9B-BEE6-4BBC-9C0E-929D49073D9A}" presName="base" presStyleLbl="dkBgShp" presStyleIdx="1" presStyleCnt="2"/>
      <dgm:spPr>
        <a:solidFill>
          <a:schemeClr val="tx2">
            <a:lumMod val="75000"/>
          </a:schemeClr>
        </a:solidFill>
      </dgm:spPr>
      <dgm:t>
        <a:bodyPr/>
        <a:lstStyle/>
        <a:p>
          <a:endParaRPr lang="es-AR"/>
        </a:p>
      </dgm:t>
    </dgm:pt>
  </dgm:ptLst>
  <dgm:cxnLst>
    <dgm:cxn modelId="{59CC2A1D-4AF8-4D3A-AADF-2E1FF24FFE70}" srcId="{EC00EE9B-BEE6-4BBC-9C0E-929D49073D9A}" destId="{6B8DBD6F-8D88-4094-9C85-9CC2586EE89B}" srcOrd="1" destOrd="0" parTransId="{510DFF13-2C36-4785-BBB8-CCC7ED722C71}" sibTransId="{28AA12A9-D15B-4FB0-B32D-7058A0A5F735}"/>
    <dgm:cxn modelId="{4D432B4A-ADE8-4E73-AE0B-B5B1F87A32EA}" type="presOf" srcId="{611B5A0A-5040-472B-9664-565E9855665B}" destId="{8CAB6CB5-4B1C-4CEA-BF8E-5854D7FACB01}" srcOrd="0" destOrd="0" presId="urn:microsoft.com/office/officeart/2005/8/layout/hList3"/>
    <dgm:cxn modelId="{B2D2E516-6383-447F-B5BC-4AB9DD60DB96}" type="presOf" srcId="{AA88EC78-3ED3-44E6-A6DC-81C7B809BFA7}" destId="{E430809B-45DE-43C6-B611-6653E00A41CE}" srcOrd="0" destOrd="0" presId="urn:microsoft.com/office/officeart/2005/8/layout/hList3"/>
    <dgm:cxn modelId="{BCFD9438-B34B-46E2-A777-AC723E8B337A}" type="presOf" srcId="{6B8DBD6F-8D88-4094-9C85-9CC2586EE89B}" destId="{C5FADFDF-67B6-4663-A14D-0C51B25986D1}" srcOrd="0" destOrd="0" presId="urn:microsoft.com/office/officeart/2005/8/layout/hList3"/>
    <dgm:cxn modelId="{488E9106-82DA-429F-8156-4B7EB3BDC521}" type="presOf" srcId="{EC00EE9B-BEE6-4BBC-9C0E-929D49073D9A}" destId="{A2A079FF-E38B-4D1A-8FC5-79BC7040DAB8}" srcOrd="0" destOrd="0" presId="urn:microsoft.com/office/officeart/2005/8/layout/hList3"/>
    <dgm:cxn modelId="{3D9BDE36-DD18-4302-B29A-BAE61147F14A}" type="presOf" srcId="{3C488BA8-66B5-4A08-8433-AB353D2E40EA}" destId="{42618E7E-846C-4257-BFF8-FD9659CF5D9C}" srcOrd="0" destOrd="0" presId="urn:microsoft.com/office/officeart/2005/8/layout/hList3"/>
    <dgm:cxn modelId="{F09B328C-95EB-4836-B739-92E5FE8E7871}" srcId="{EC00EE9B-BEE6-4BBC-9C0E-929D49073D9A}" destId="{7F5F3E42-AACA-4B12-8E29-D9C21A658A68}" srcOrd="3" destOrd="0" parTransId="{0058D678-ED3E-4316-88F2-BE7F0BAAABAF}" sibTransId="{91F9E6B0-B2EF-4237-889C-86265D89D3A7}"/>
    <dgm:cxn modelId="{F9E40A36-930B-4722-BE89-793DF8D30C29}" srcId="{EC00EE9B-BEE6-4BBC-9C0E-929D49073D9A}" destId="{3C488BA8-66B5-4A08-8433-AB353D2E40EA}" srcOrd="0" destOrd="0" parTransId="{E6F9AB66-0819-43B6-9FB2-5DE818C79124}" sibTransId="{B8F2EEE8-6742-445C-973D-55A041330BB9}"/>
    <dgm:cxn modelId="{0F3B49AE-0427-4884-AD18-6FDB42370893}" type="presOf" srcId="{7F5F3E42-AACA-4B12-8E29-D9C21A658A68}" destId="{1DADEE55-882A-49D3-A2F7-3E078C177F68}" srcOrd="0" destOrd="0" presId="urn:microsoft.com/office/officeart/2005/8/layout/hList3"/>
    <dgm:cxn modelId="{CE6C89B2-D9FD-4E6E-83A3-BF70DD3B2B17}" srcId="{AA88EC78-3ED3-44E6-A6DC-81C7B809BFA7}" destId="{CEFAF486-3D80-4422-82CC-D50F0579B271}" srcOrd="1" destOrd="0" parTransId="{FAB2C423-C193-4CBF-8B34-4841CFE6FA44}" sibTransId="{3DDFD587-4144-40D4-9024-F12EFAD0BDD2}"/>
    <dgm:cxn modelId="{04EC1644-E0B7-4305-8F6F-3072F22F4A8F}" srcId="{AA88EC78-3ED3-44E6-A6DC-81C7B809BFA7}" destId="{EC00EE9B-BEE6-4BBC-9C0E-929D49073D9A}" srcOrd="0" destOrd="0" parTransId="{E9B5C127-1FD4-4F87-A498-06F9A6A845E8}" sibTransId="{887F4307-9699-41A5-A9C2-0186B93F025D}"/>
    <dgm:cxn modelId="{A1820C6C-A22E-447E-A924-0408B04417AA}" srcId="{EC00EE9B-BEE6-4BBC-9C0E-929D49073D9A}" destId="{611B5A0A-5040-472B-9664-565E9855665B}" srcOrd="2" destOrd="0" parTransId="{F913DC17-7A87-475B-BC37-EBA848F2EDBD}" sibTransId="{1A2C000B-9A8F-4C04-9899-892534A55030}"/>
    <dgm:cxn modelId="{D536529B-A0D1-4E3D-91A4-7349F553998E}" type="presParOf" srcId="{E430809B-45DE-43C6-B611-6653E00A41CE}" destId="{A2A079FF-E38B-4D1A-8FC5-79BC7040DAB8}" srcOrd="0" destOrd="0" presId="urn:microsoft.com/office/officeart/2005/8/layout/hList3"/>
    <dgm:cxn modelId="{5065FCD2-4BFA-4BFA-B84B-1FE187F0FE1B}" type="presParOf" srcId="{E430809B-45DE-43C6-B611-6653E00A41CE}" destId="{0A00BE0A-1C13-4778-A409-BB4315AA5A92}" srcOrd="1" destOrd="0" presId="urn:microsoft.com/office/officeart/2005/8/layout/hList3"/>
    <dgm:cxn modelId="{1C44509B-4301-4409-A4B3-C6154708A7C6}" type="presParOf" srcId="{0A00BE0A-1C13-4778-A409-BB4315AA5A92}" destId="{42618E7E-846C-4257-BFF8-FD9659CF5D9C}" srcOrd="0" destOrd="0" presId="urn:microsoft.com/office/officeart/2005/8/layout/hList3"/>
    <dgm:cxn modelId="{A63696B0-DE12-4C26-9A3A-94C0917176A5}" type="presParOf" srcId="{0A00BE0A-1C13-4778-A409-BB4315AA5A92}" destId="{C5FADFDF-67B6-4663-A14D-0C51B25986D1}" srcOrd="1" destOrd="0" presId="urn:microsoft.com/office/officeart/2005/8/layout/hList3"/>
    <dgm:cxn modelId="{DA1B83A4-EAF0-4D4C-9C46-363D5CF72469}" type="presParOf" srcId="{0A00BE0A-1C13-4778-A409-BB4315AA5A92}" destId="{8CAB6CB5-4B1C-4CEA-BF8E-5854D7FACB01}" srcOrd="2" destOrd="0" presId="urn:microsoft.com/office/officeart/2005/8/layout/hList3"/>
    <dgm:cxn modelId="{39B7DF4F-C945-43B9-86D5-DC3F605D4DF2}" type="presParOf" srcId="{0A00BE0A-1C13-4778-A409-BB4315AA5A92}" destId="{1DADEE55-882A-49D3-A2F7-3E078C177F68}" srcOrd="3" destOrd="0" presId="urn:microsoft.com/office/officeart/2005/8/layout/hList3"/>
    <dgm:cxn modelId="{BFD4832F-3659-499C-BFE5-3A3AC72B3F15}" type="presParOf" srcId="{E430809B-45DE-43C6-B611-6653E00A41CE}" destId="{DE45F5C1-57AC-4EE3-9358-8F7267D4DFCD}" srcOrd="2" destOrd="0" presId="urn:microsoft.com/office/officeart/2005/8/layout/hLis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03E94131-3BF7-4596-99A8-D1E48D2001BE}" type="doc">
      <dgm:prSet loTypeId="urn:microsoft.com/office/officeart/2005/8/layout/radial3" loCatId="relationship" qsTypeId="urn:microsoft.com/office/officeart/2005/8/quickstyle/3d2" qsCatId="3D" csTypeId="urn:microsoft.com/office/officeart/2005/8/colors/colorful1#1" csCatId="colorful" phldr="1"/>
      <dgm:spPr/>
      <dgm:t>
        <a:bodyPr/>
        <a:lstStyle/>
        <a:p>
          <a:endParaRPr lang="es-AR"/>
        </a:p>
      </dgm:t>
    </dgm:pt>
    <dgm:pt modelId="{3021CC21-0606-41A2-BBAB-27F866B5C253}">
      <dgm:prSet phldrT="[Texto]" custT="1"/>
      <dgm:spPr/>
      <dgm:t>
        <a:bodyPr/>
        <a:lstStyle/>
        <a:p>
          <a:r>
            <a:rPr lang="es-AR" sz="20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LOS ANIMALES SON SERES VIVOS CAPACES DE SENTIR EL SUFRIMIENTO </a:t>
          </a:r>
          <a:endParaRPr lang="es-AR" sz="20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24C7FB50-60BE-4D46-BAFA-D3102A72A744}" type="parTrans" cxnId="{E0482CB0-4D63-42E9-AFB6-17DE43FCFAAF}">
      <dgm:prSet/>
      <dgm:spPr/>
      <dgm:t>
        <a:bodyPr/>
        <a:lstStyle/>
        <a:p>
          <a:endParaRPr lang="es-AR"/>
        </a:p>
      </dgm:t>
    </dgm:pt>
    <dgm:pt modelId="{00E431AE-142A-4E34-903F-8B920067DADB}" type="sibTrans" cxnId="{E0482CB0-4D63-42E9-AFB6-17DE43FCFAAF}">
      <dgm:prSet/>
      <dgm:spPr/>
      <dgm:t>
        <a:bodyPr/>
        <a:lstStyle/>
        <a:p>
          <a:endParaRPr lang="es-AR"/>
        </a:p>
      </dgm:t>
    </dgm:pt>
    <dgm:pt modelId="{A96662D0-B144-49EA-AE6F-FAC60D57CE61}">
      <dgm:prSet phldrT="[Texto]" custT="1">
        <dgm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es-AR" sz="1400" b="1" dirty="0" smtClean="0"/>
            <a:t>LIBRE DE HAMBRE-SED-DESNUTRICIÓN</a:t>
          </a:r>
          <a:endParaRPr lang="es-AR" sz="1400" b="1" dirty="0"/>
        </a:p>
      </dgm:t>
    </dgm:pt>
    <dgm:pt modelId="{421CB767-F85C-4DBE-AC07-3B2EBFB08DF7}" type="parTrans" cxnId="{8E4F944F-56CE-426E-A8A5-02DBA80C29C1}">
      <dgm:prSet/>
      <dgm:spPr/>
      <dgm:t>
        <a:bodyPr/>
        <a:lstStyle/>
        <a:p>
          <a:endParaRPr lang="es-AR"/>
        </a:p>
      </dgm:t>
    </dgm:pt>
    <dgm:pt modelId="{670D28E8-D625-475F-BF15-CE462EA08EA9}" type="sibTrans" cxnId="{8E4F944F-56CE-426E-A8A5-02DBA80C29C1}">
      <dgm:prSet/>
      <dgm:spPr/>
      <dgm:t>
        <a:bodyPr/>
        <a:lstStyle/>
        <a:p>
          <a:endParaRPr lang="es-AR"/>
        </a:p>
      </dgm:t>
    </dgm:pt>
    <dgm:pt modelId="{74B6A98E-B6DF-40A8-A3B6-FF7C12177FF2}">
      <dgm:prSet phldrT="[Texto]" custT="1"/>
      <dgm:spPr>
        <a:solidFill>
          <a:schemeClr val="accent4">
            <a:lumMod val="75000"/>
          </a:schemeClr>
        </a:solidFill>
      </dgm:spPr>
      <dgm:t>
        <a:bodyPr/>
        <a:lstStyle/>
        <a:p>
          <a:r>
            <a:rPr lang="es-AR" sz="1600" dirty="0" smtClean="0">
              <a:solidFill>
                <a:schemeClr val="bg1"/>
              </a:solidFill>
            </a:rPr>
            <a:t>DE TEMOR Y ANGUSTIAS</a:t>
          </a:r>
          <a:endParaRPr lang="es-AR" sz="1600" dirty="0">
            <a:solidFill>
              <a:schemeClr val="bg1"/>
            </a:solidFill>
          </a:endParaRPr>
        </a:p>
      </dgm:t>
    </dgm:pt>
    <dgm:pt modelId="{83E6A8DE-C49A-4D8D-934C-FA6D9DBDDBFD}" type="parTrans" cxnId="{4394BE22-46F6-424F-BC80-DCCD403FFAD1}">
      <dgm:prSet/>
      <dgm:spPr/>
      <dgm:t>
        <a:bodyPr/>
        <a:lstStyle/>
        <a:p>
          <a:endParaRPr lang="es-AR"/>
        </a:p>
      </dgm:t>
    </dgm:pt>
    <dgm:pt modelId="{38CCEB0B-1B11-4814-B65B-837C7C436B1D}" type="sibTrans" cxnId="{4394BE22-46F6-424F-BC80-DCCD403FFAD1}">
      <dgm:prSet/>
      <dgm:spPr/>
      <dgm:t>
        <a:bodyPr/>
        <a:lstStyle/>
        <a:p>
          <a:endParaRPr lang="es-AR"/>
        </a:p>
      </dgm:t>
    </dgm:pt>
    <dgm:pt modelId="{47786762-7C2B-4CE1-A308-F9FE16D3B948}">
      <dgm:prSet phldrT="[Texto]" custT="1">
        <dgm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es-AR" sz="1400" b="1" dirty="0" smtClean="0"/>
            <a:t>DE MOLESTIAS FÍSICAS Y TERMICAS </a:t>
          </a:r>
          <a:endParaRPr lang="es-AR" sz="1400" b="1" dirty="0"/>
        </a:p>
      </dgm:t>
    </dgm:pt>
    <dgm:pt modelId="{0260977E-2071-4DD6-B1AB-A3601292D50E}" type="parTrans" cxnId="{6BC047CD-56FC-47EA-A524-304C29C08FAE}">
      <dgm:prSet/>
      <dgm:spPr/>
      <dgm:t>
        <a:bodyPr/>
        <a:lstStyle/>
        <a:p>
          <a:endParaRPr lang="es-AR"/>
        </a:p>
      </dgm:t>
    </dgm:pt>
    <dgm:pt modelId="{996D5D8B-3A9E-4EC6-BE97-5D4213D30AA7}" type="sibTrans" cxnId="{6BC047CD-56FC-47EA-A524-304C29C08FAE}">
      <dgm:prSet/>
      <dgm:spPr/>
      <dgm:t>
        <a:bodyPr/>
        <a:lstStyle/>
        <a:p>
          <a:endParaRPr lang="es-AR"/>
        </a:p>
      </dgm:t>
    </dgm:pt>
    <dgm:pt modelId="{19FFFBE9-D865-4202-9F5A-0E720227DB9F}">
      <dgm:prSet phldrT="[Texto]" custT="1"/>
      <dgm:spPr>
        <a:solidFill>
          <a:schemeClr val="accent6">
            <a:lumMod val="75000"/>
          </a:schemeClr>
        </a:solidFill>
      </dgm:spPr>
      <dgm:t>
        <a:bodyPr/>
        <a:lstStyle/>
        <a:p>
          <a:r>
            <a:rPr lang="es-AR" sz="1400" b="1" dirty="0" smtClean="0">
              <a:solidFill>
                <a:schemeClr val="tx1"/>
              </a:solidFill>
            </a:rPr>
            <a:t>DE DOLOR –LESIONES Y ENFERMEDADES</a:t>
          </a:r>
          <a:endParaRPr lang="es-AR" sz="1400" b="1" dirty="0">
            <a:solidFill>
              <a:schemeClr val="tx1"/>
            </a:solidFill>
          </a:endParaRPr>
        </a:p>
      </dgm:t>
    </dgm:pt>
    <dgm:pt modelId="{E1E1E2CA-FE35-4E36-9FDF-155B3604F808}" type="parTrans" cxnId="{0F33A2A1-4173-40EA-A117-CE8923B008E4}">
      <dgm:prSet/>
      <dgm:spPr/>
      <dgm:t>
        <a:bodyPr/>
        <a:lstStyle/>
        <a:p>
          <a:endParaRPr lang="es-AR"/>
        </a:p>
      </dgm:t>
    </dgm:pt>
    <dgm:pt modelId="{DD02DED7-0EB3-40DA-8A32-5CDC32A781F0}" type="sibTrans" cxnId="{0F33A2A1-4173-40EA-A117-CE8923B008E4}">
      <dgm:prSet/>
      <dgm:spPr/>
      <dgm:t>
        <a:bodyPr/>
        <a:lstStyle/>
        <a:p>
          <a:endParaRPr lang="es-AR"/>
        </a:p>
      </dgm:t>
    </dgm:pt>
    <dgm:pt modelId="{0B6867D2-4AA3-4BD0-9E88-622A4886247D}">
      <dgm:prSet phldrT="[Texto]" custT="1">
        <dgm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es-AR" sz="1200" b="1" dirty="0" smtClean="0"/>
            <a:t>LIBERTAD PARA DEMOSTRAR SU COMPORTAMIENTO NORMAL </a:t>
          </a:r>
          <a:endParaRPr lang="es-AR" sz="1200" b="1" dirty="0"/>
        </a:p>
      </dgm:t>
    </dgm:pt>
    <dgm:pt modelId="{DB5F7D74-A0F7-4681-8435-8A5EC75CA474}" type="parTrans" cxnId="{64D45655-EDCA-4683-84B9-C086595CB1B7}">
      <dgm:prSet/>
      <dgm:spPr/>
      <dgm:t>
        <a:bodyPr/>
        <a:lstStyle/>
        <a:p>
          <a:endParaRPr lang="es-AR"/>
        </a:p>
      </dgm:t>
    </dgm:pt>
    <dgm:pt modelId="{7249851A-37E1-4040-9C30-176A7DC94305}" type="sibTrans" cxnId="{64D45655-EDCA-4683-84B9-C086595CB1B7}">
      <dgm:prSet/>
      <dgm:spPr/>
      <dgm:t>
        <a:bodyPr/>
        <a:lstStyle/>
        <a:p>
          <a:endParaRPr lang="es-AR"/>
        </a:p>
      </dgm:t>
    </dgm:pt>
    <dgm:pt modelId="{8E14BC21-37D4-426E-93B0-DE2F90800C57}" type="pres">
      <dgm:prSet presAssocID="{03E94131-3BF7-4596-99A8-D1E48D2001BE}" presName="composite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es-AR"/>
        </a:p>
      </dgm:t>
    </dgm:pt>
    <dgm:pt modelId="{8670F8C5-5FFD-4B7A-A4FB-43C92B79E6A9}" type="pres">
      <dgm:prSet presAssocID="{03E94131-3BF7-4596-99A8-D1E48D2001BE}" presName="radial" presStyleCnt="0">
        <dgm:presLayoutVars>
          <dgm:animLvl val="ctr"/>
        </dgm:presLayoutVars>
      </dgm:prSet>
      <dgm:spPr/>
    </dgm:pt>
    <dgm:pt modelId="{6549B9F8-79B3-429D-AA16-B3C61DEF9EE7}" type="pres">
      <dgm:prSet presAssocID="{3021CC21-0606-41A2-BBAB-27F866B5C253}" presName="centerShape" presStyleLbl="vennNode1" presStyleIdx="0" presStyleCnt="6"/>
      <dgm:spPr/>
      <dgm:t>
        <a:bodyPr/>
        <a:lstStyle/>
        <a:p>
          <a:endParaRPr lang="es-AR"/>
        </a:p>
      </dgm:t>
    </dgm:pt>
    <dgm:pt modelId="{09534CE3-3634-4340-9C60-75879156BA8C}" type="pres">
      <dgm:prSet presAssocID="{A96662D0-B144-49EA-AE6F-FAC60D57CE61}" presName="node" presStyleLbl="vennNode1" presStyleIdx="1" presStyleCnt="6" custScaleX="110034">
        <dgm:presLayoutVars>
          <dgm:bulletEnabled val="1"/>
        </dgm:presLayoutVars>
      </dgm:prSet>
      <dgm:spPr/>
      <dgm:t>
        <a:bodyPr/>
        <a:lstStyle/>
        <a:p>
          <a:endParaRPr lang="es-AR"/>
        </a:p>
      </dgm:t>
    </dgm:pt>
    <dgm:pt modelId="{DE7DC582-E412-4A65-857E-3D7323386EA9}" type="pres">
      <dgm:prSet presAssocID="{74B6A98E-B6DF-40A8-A3B6-FF7C12177FF2}" presName="node" presStyleLbl="vennNode1" presStyleIdx="2" presStyleCnt="6">
        <dgm:presLayoutVars>
          <dgm:bulletEnabled val="1"/>
        </dgm:presLayoutVars>
      </dgm:prSet>
      <dgm:spPr/>
      <dgm:t>
        <a:bodyPr/>
        <a:lstStyle/>
        <a:p>
          <a:endParaRPr lang="es-AR"/>
        </a:p>
      </dgm:t>
    </dgm:pt>
    <dgm:pt modelId="{A09863D6-F080-403F-9EA5-EEEF84B3B8E7}" type="pres">
      <dgm:prSet presAssocID="{47786762-7C2B-4CE1-A308-F9FE16D3B948}" presName="node" presStyleLbl="vennNode1" presStyleIdx="3" presStyleCnt="6">
        <dgm:presLayoutVars>
          <dgm:bulletEnabled val="1"/>
        </dgm:presLayoutVars>
      </dgm:prSet>
      <dgm:spPr/>
      <dgm:t>
        <a:bodyPr/>
        <a:lstStyle/>
        <a:p>
          <a:endParaRPr lang="es-AR"/>
        </a:p>
      </dgm:t>
    </dgm:pt>
    <dgm:pt modelId="{3EA94D2A-4C61-42DF-A8FF-E1B4FD46AC47}" type="pres">
      <dgm:prSet presAssocID="{19FFFBE9-D865-4202-9F5A-0E720227DB9F}" presName="node" presStyleLbl="vennNode1" presStyleIdx="4" presStyleCnt="6" custScaleX="115532">
        <dgm:presLayoutVars>
          <dgm:bulletEnabled val="1"/>
        </dgm:presLayoutVars>
      </dgm:prSet>
      <dgm:spPr/>
      <dgm:t>
        <a:bodyPr/>
        <a:lstStyle/>
        <a:p>
          <a:endParaRPr lang="es-AR"/>
        </a:p>
      </dgm:t>
    </dgm:pt>
    <dgm:pt modelId="{FFC0832A-FA67-48C9-ACEF-0DA32C6583DD}" type="pres">
      <dgm:prSet presAssocID="{0B6867D2-4AA3-4BD0-9E88-622A4886247D}" presName="node" presStyleLbl="vennNode1" presStyleIdx="5" presStyleCnt="6" custScaleX="119134">
        <dgm:presLayoutVars>
          <dgm:bulletEnabled val="1"/>
        </dgm:presLayoutVars>
      </dgm:prSet>
      <dgm:spPr/>
      <dgm:t>
        <a:bodyPr/>
        <a:lstStyle/>
        <a:p>
          <a:endParaRPr lang="es-AR"/>
        </a:p>
      </dgm:t>
    </dgm:pt>
  </dgm:ptLst>
  <dgm:cxnLst>
    <dgm:cxn modelId="{E0482CB0-4D63-42E9-AFB6-17DE43FCFAAF}" srcId="{03E94131-3BF7-4596-99A8-D1E48D2001BE}" destId="{3021CC21-0606-41A2-BBAB-27F866B5C253}" srcOrd="0" destOrd="0" parTransId="{24C7FB50-60BE-4D46-BAFA-D3102A72A744}" sibTransId="{00E431AE-142A-4E34-903F-8B920067DADB}"/>
    <dgm:cxn modelId="{64D45655-EDCA-4683-84B9-C086595CB1B7}" srcId="{3021CC21-0606-41A2-BBAB-27F866B5C253}" destId="{0B6867D2-4AA3-4BD0-9E88-622A4886247D}" srcOrd="4" destOrd="0" parTransId="{DB5F7D74-A0F7-4681-8435-8A5EC75CA474}" sibTransId="{7249851A-37E1-4040-9C30-176A7DC94305}"/>
    <dgm:cxn modelId="{0F33A2A1-4173-40EA-A117-CE8923B008E4}" srcId="{3021CC21-0606-41A2-BBAB-27F866B5C253}" destId="{19FFFBE9-D865-4202-9F5A-0E720227DB9F}" srcOrd="3" destOrd="0" parTransId="{E1E1E2CA-FE35-4E36-9FDF-155B3604F808}" sibTransId="{DD02DED7-0EB3-40DA-8A32-5CDC32A781F0}"/>
    <dgm:cxn modelId="{C33A93D4-9A7B-42DC-B59F-3B1FC128B72E}" type="presOf" srcId="{0B6867D2-4AA3-4BD0-9E88-622A4886247D}" destId="{FFC0832A-FA67-48C9-ACEF-0DA32C6583DD}" srcOrd="0" destOrd="0" presId="urn:microsoft.com/office/officeart/2005/8/layout/radial3"/>
    <dgm:cxn modelId="{4394BE22-46F6-424F-BC80-DCCD403FFAD1}" srcId="{3021CC21-0606-41A2-BBAB-27F866B5C253}" destId="{74B6A98E-B6DF-40A8-A3B6-FF7C12177FF2}" srcOrd="1" destOrd="0" parTransId="{83E6A8DE-C49A-4D8D-934C-FA6D9DBDDBFD}" sibTransId="{38CCEB0B-1B11-4814-B65B-837C7C436B1D}"/>
    <dgm:cxn modelId="{3562ADDB-91BE-4F9C-900E-546D5585F896}" type="presOf" srcId="{47786762-7C2B-4CE1-A308-F9FE16D3B948}" destId="{A09863D6-F080-403F-9EA5-EEEF84B3B8E7}" srcOrd="0" destOrd="0" presId="urn:microsoft.com/office/officeart/2005/8/layout/radial3"/>
    <dgm:cxn modelId="{6BC047CD-56FC-47EA-A524-304C29C08FAE}" srcId="{3021CC21-0606-41A2-BBAB-27F866B5C253}" destId="{47786762-7C2B-4CE1-A308-F9FE16D3B948}" srcOrd="2" destOrd="0" parTransId="{0260977E-2071-4DD6-B1AB-A3601292D50E}" sibTransId="{996D5D8B-3A9E-4EC6-BE97-5D4213D30AA7}"/>
    <dgm:cxn modelId="{9AD4BCB6-92A1-40B7-BD29-61FD6D7D1D95}" type="presOf" srcId="{19FFFBE9-D865-4202-9F5A-0E720227DB9F}" destId="{3EA94D2A-4C61-42DF-A8FF-E1B4FD46AC47}" srcOrd="0" destOrd="0" presId="urn:microsoft.com/office/officeart/2005/8/layout/radial3"/>
    <dgm:cxn modelId="{4FC846D8-ABB9-4FB0-A083-C8A95C66962C}" type="presOf" srcId="{A96662D0-B144-49EA-AE6F-FAC60D57CE61}" destId="{09534CE3-3634-4340-9C60-75879156BA8C}" srcOrd="0" destOrd="0" presId="urn:microsoft.com/office/officeart/2005/8/layout/radial3"/>
    <dgm:cxn modelId="{79C9E102-850C-4E89-9AEB-4FE97FC2AD84}" type="presOf" srcId="{74B6A98E-B6DF-40A8-A3B6-FF7C12177FF2}" destId="{DE7DC582-E412-4A65-857E-3D7323386EA9}" srcOrd="0" destOrd="0" presId="urn:microsoft.com/office/officeart/2005/8/layout/radial3"/>
    <dgm:cxn modelId="{C0EC054F-80F1-43B4-B88D-C9880F85A023}" type="presOf" srcId="{3021CC21-0606-41A2-BBAB-27F866B5C253}" destId="{6549B9F8-79B3-429D-AA16-B3C61DEF9EE7}" srcOrd="0" destOrd="0" presId="urn:microsoft.com/office/officeart/2005/8/layout/radial3"/>
    <dgm:cxn modelId="{578D7E21-D0C4-4C3E-81E8-9423925C0F37}" type="presOf" srcId="{03E94131-3BF7-4596-99A8-D1E48D2001BE}" destId="{8E14BC21-37D4-426E-93B0-DE2F90800C57}" srcOrd="0" destOrd="0" presId="urn:microsoft.com/office/officeart/2005/8/layout/radial3"/>
    <dgm:cxn modelId="{8E4F944F-56CE-426E-A8A5-02DBA80C29C1}" srcId="{3021CC21-0606-41A2-BBAB-27F866B5C253}" destId="{A96662D0-B144-49EA-AE6F-FAC60D57CE61}" srcOrd="0" destOrd="0" parTransId="{421CB767-F85C-4DBE-AC07-3B2EBFB08DF7}" sibTransId="{670D28E8-D625-475F-BF15-CE462EA08EA9}"/>
    <dgm:cxn modelId="{5C973F14-A638-4573-B899-2F8377FD1818}" type="presParOf" srcId="{8E14BC21-37D4-426E-93B0-DE2F90800C57}" destId="{8670F8C5-5FFD-4B7A-A4FB-43C92B79E6A9}" srcOrd="0" destOrd="0" presId="urn:microsoft.com/office/officeart/2005/8/layout/radial3"/>
    <dgm:cxn modelId="{F89E4471-4DBB-46CF-AB48-E57EE2EC088A}" type="presParOf" srcId="{8670F8C5-5FFD-4B7A-A4FB-43C92B79E6A9}" destId="{6549B9F8-79B3-429D-AA16-B3C61DEF9EE7}" srcOrd="0" destOrd="0" presId="urn:microsoft.com/office/officeart/2005/8/layout/radial3"/>
    <dgm:cxn modelId="{0AD2E79F-488E-4678-A41C-750D6E446A5D}" type="presParOf" srcId="{8670F8C5-5FFD-4B7A-A4FB-43C92B79E6A9}" destId="{09534CE3-3634-4340-9C60-75879156BA8C}" srcOrd="1" destOrd="0" presId="urn:microsoft.com/office/officeart/2005/8/layout/radial3"/>
    <dgm:cxn modelId="{21318B89-67A8-41D6-910F-F1E81FCD703B}" type="presParOf" srcId="{8670F8C5-5FFD-4B7A-A4FB-43C92B79E6A9}" destId="{DE7DC582-E412-4A65-857E-3D7323386EA9}" srcOrd="2" destOrd="0" presId="urn:microsoft.com/office/officeart/2005/8/layout/radial3"/>
    <dgm:cxn modelId="{694B27C8-8A7A-48F9-ACE5-ADFC6CF669DD}" type="presParOf" srcId="{8670F8C5-5FFD-4B7A-A4FB-43C92B79E6A9}" destId="{A09863D6-F080-403F-9EA5-EEEF84B3B8E7}" srcOrd="3" destOrd="0" presId="urn:microsoft.com/office/officeart/2005/8/layout/radial3"/>
    <dgm:cxn modelId="{90C27F28-E7E7-443A-A267-1E029F1CB578}" type="presParOf" srcId="{8670F8C5-5FFD-4B7A-A4FB-43C92B79E6A9}" destId="{3EA94D2A-4C61-42DF-A8FF-E1B4FD46AC47}" srcOrd="4" destOrd="0" presId="urn:microsoft.com/office/officeart/2005/8/layout/radial3"/>
    <dgm:cxn modelId="{05ADC23A-155C-4F79-BD60-A8BF81ECC118}" type="presParOf" srcId="{8670F8C5-5FFD-4B7A-A4FB-43C92B79E6A9}" destId="{FFC0832A-FA67-48C9-ACEF-0DA32C6583DD}" srcOrd="5" destOrd="0" presId="urn:microsoft.com/office/officeart/2005/8/layout/radial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FCF9A527-4676-4A94-A51E-CA82B224FBE8}" type="doc">
      <dgm:prSet loTypeId="urn:microsoft.com/office/officeart/2005/8/layout/list1" loCatId="list" qsTypeId="urn:microsoft.com/office/officeart/2005/8/quickstyle/3d1" qsCatId="3D" csTypeId="urn:microsoft.com/office/officeart/2005/8/colors/colorful1#2" csCatId="colorful" phldr="1"/>
      <dgm:spPr/>
      <dgm:t>
        <a:bodyPr/>
        <a:lstStyle/>
        <a:p>
          <a:endParaRPr lang="es-AR"/>
        </a:p>
      </dgm:t>
    </dgm:pt>
    <dgm:pt modelId="{5AE2427E-46CB-4A57-8AAC-C877A7C58AC9}">
      <dgm:prSet phldrT="[Texto]" custT="1"/>
      <dgm:spPr/>
      <dgm:t>
        <a:bodyPr/>
        <a:lstStyle/>
        <a:p>
          <a:r>
            <a:rPr lang="es-ES" sz="1400" b="1" dirty="0" smtClean="0"/>
            <a:t>Efecto negativo sobre las características de la canal</a:t>
          </a:r>
          <a:endParaRPr lang="es-AR" sz="1400" b="1" dirty="0"/>
        </a:p>
      </dgm:t>
    </dgm:pt>
    <dgm:pt modelId="{BFCD2345-0F52-4BA6-A8A6-BBA9B68C8D1B}" type="parTrans" cxnId="{008DB7A4-43BD-406B-90C3-DF7EFD9B67FC}">
      <dgm:prSet/>
      <dgm:spPr/>
      <dgm:t>
        <a:bodyPr/>
        <a:lstStyle/>
        <a:p>
          <a:endParaRPr lang="es-AR"/>
        </a:p>
      </dgm:t>
    </dgm:pt>
    <dgm:pt modelId="{2BF56303-D5AD-4F7B-8A0D-15013588E5ED}" type="sibTrans" cxnId="{008DB7A4-43BD-406B-90C3-DF7EFD9B67FC}">
      <dgm:prSet/>
      <dgm:spPr/>
      <dgm:t>
        <a:bodyPr/>
        <a:lstStyle/>
        <a:p>
          <a:endParaRPr lang="es-AR"/>
        </a:p>
      </dgm:t>
    </dgm:pt>
    <dgm:pt modelId="{03CB189F-EBB1-4C09-8DC5-322BD16CE59C}">
      <dgm:prSet phldrT="[Texto]" custT="1"/>
      <dgm:spPr>
        <a:solidFill>
          <a:schemeClr val="accent3">
            <a:lumMod val="50000"/>
          </a:schemeClr>
        </a:solidFill>
      </dgm:spPr>
      <dgm:t>
        <a:bodyPr/>
        <a:lstStyle/>
        <a:p>
          <a:r>
            <a:rPr lang="es-ES" sz="1400" b="1" dirty="0" smtClean="0"/>
            <a:t>Determinante de la productividad, calidad y homogeneidad del producto obtenido.</a:t>
          </a:r>
          <a:endParaRPr lang="es-AR" sz="1400" b="1" dirty="0"/>
        </a:p>
      </dgm:t>
    </dgm:pt>
    <dgm:pt modelId="{B5B40B71-8287-4CDD-B79A-F0DC21EB2458}" type="parTrans" cxnId="{FD1C351C-46DC-449C-A955-611416E83B25}">
      <dgm:prSet/>
      <dgm:spPr/>
      <dgm:t>
        <a:bodyPr/>
        <a:lstStyle/>
        <a:p>
          <a:endParaRPr lang="es-AR"/>
        </a:p>
      </dgm:t>
    </dgm:pt>
    <dgm:pt modelId="{8A96721F-15A3-4F6D-9334-AF51C2017E7F}" type="sibTrans" cxnId="{FD1C351C-46DC-449C-A955-611416E83B25}">
      <dgm:prSet/>
      <dgm:spPr/>
      <dgm:t>
        <a:bodyPr/>
        <a:lstStyle/>
        <a:p>
          <a:endParaRPr lang="es-AR"/>
        </a:p>
      </dgm:t>
    </dgm:pt>
    <dgm:pt modelId="{D2D0F017-6372-4504-8AC6-D66E5BB84520}">
      <dgm:prSet phldrT="[Texto]" custT="1"/>
      <dgm:spPr>
        <a:solidFill>
          <a:schemeClr val="accent4">
            <a:lumMod val="50000"/>
          </a:schemeClr>
        </a:solidFill>
      </dgm:spPr>
      <dgm:t>
        <a:bodyPr/>
        <a:lstStyle/>
        <a:p>
          <a:r>
            <a:rPr lang="es-AR" sz="1400" b="1" dirty="0" smtClean="0"/>
            <a:t>Las lesiones superficiales que afectan principalmente al tejido adiposo son muestras del maltrato recibido por el animal. </a:t>
          </a:r>
          <a:endParaRPr lang="es-AR" sz="1400" b="1" dirty="0"/>
        </a:p>
      </dgm:t>
    </dgm:pt>
    <dgm:pt modelId="{ABCF5DBE-C156-457A-82D2-4822EAADF5A4}" type="parTrans" cxnId="{66B284A6-77E8-4220-83D4-BB1D02FA33F0}">
      <dgm:prSet/>
      <dgm:spPr/>
      <dgm:t>
        <a:bodyPr/>
        <a:lstStyle/>
        <a:p>
          <a:endParaRPr lang="es-AR"/>
        </a:p>
      </dgm:t>
    </dgm:pt>
    <dgm:pt modelId="{F22273F4-49FD-4B91-9DA3-B00883BD13D2}" type="sibTrans" cxnId="{66B284A6-77E8-4220-83D4-BB1D02FA33F0}">
      <dgm:prSet/>
      <dgm:spPr/>
      <dgm:t>
        <a:bodyPr/>
        <a:lstStyle/>
        <a:p>
          <a:endParaRPr lang="es-AR"/>
        </a:p>
      </dgm:t>
    </dgm:pt>
    <dgm:pt modelId="{130AC647-4D08-42B3-8508-CEAFE0EC2EBE}">
      <dgm:prSet phldrT="[Texto]" custT="1"/>
      <dgm:spPr>
        <a:solidFill>
          <a:schemeClr val="accent5">
            <a:lumMod val="50000"/>
          </a:schemeClr>
        </a:solidFill>
      </dgm:spPr>
      <dgm:t>
        <a:bodyPr/>
        <a:lstStyle/>
        <a:p>
          <a:r>
            <a:rPr lang="es-AR" sz="1400" b="1" dirty="0" smtClean="0"/>
            <a:t>Las lesiones profundas que afectan al tejido muscular y óseo son las causas de las mayores pérdidas económicas y evidencian maltratos intensos y continuos</a:t>
          </a:r>
          <a:endParaRPr lang="es-AR" sz="1400" b="1" dirty="0"/>
        </a:p>
      </dgm:t>
    </dgm:pt>
    <dgm:pt modelId="{EAB1B84C-0332-4323-AE2C-53EE554559B7}" type="parTrans" cxnId="{2A495284-5204-4200-98DC-81E4BB04DE2B}">
      <dgm:prSet/>
      <dgm:spPr/>
      <dgm:t>
        <a:bodyPr/>
        <a:lstStyle/>
        <a:p>
          <a:endParaRPr lang="es-AR"/>
        </a:p>
      </dgm:t>
    </dgm:pt>
    <dgm:pt modelId="{2A43563D-2D54-4969-8C0C-BDF815C99287}" type="sibTrans" cxnId="{2A495284-5204-4200-98DC-81E4BB04DE2B}">
      <dgm:prSet/>
      <dgm:spPr/>
      <dgm:t>
        <a:bodyPr/>
        <a:lstStyle/>
        <a:p>
          <a:endParaRPr lang="es-AR"/>
        </a:p>
      </dgm:t>
    </dgm:pt>
    <dgm:pt modelId="{8FB2734D-6A6B-4650-8A3B-A8AD65E7CAC5}">
      <dgm:prSet phldrT="[Texto]" custT="1"/>
      <dgm:spPr>
        <a:solidFill>
          <a:schemeClr val="accent6">
            <a:lumMod val="50000"/>
          </a:schemeClr>
        </a:solidFill>
      </dgm:spPr>
      <dgm:t>
        <a:bodyPr/>
        <a:lstStyle/>
        <a:p>
          <a:pPr rtl="0"/>
          <a:r>
            <a:rPr lang="es-AR" sz="1400" b="1" dirty="0" smtClean="0"/>
            <a:t>Los tejidos dañados son descartados por la inspección veterinaria previa al pesado de la </a:t>
          </a:r>
          <a:r>
            <a:rPr lang="es-AR" sz="1400" b="1" dirty="0" err="1" smtClean="0"/>
            <a:t>carcaza</a:t>
          </a:r>
          <a:r>
            <a:rPr lang="es-AR" sz="1400" b="1" dirty="0" smtClean="0"/>
            <a:t>, y estos suelen ser los de mayor valor, como por Ej.: la tapa de cuadril, bife angosto y bife ancho. </a:t>
          </a:r>
          <a:endParaRPr lang="es-AR" sz="1400" b="1" dirty="0"/>
        </a:p>
      </dgm:t>
    </dgm:pt>
    <dgm:pt modelId="{5BFAB0CA-57C0-4775-ADD9-70FF12618CA6}" type="parTrans" cxnId="{A3CB7556-A51B-4503-B19F-647DCF83FA6E}">
      <dgm:prSet/>
      <dgm:spPr/>
      <dgm:t>
        <a:bodyPr/>
        <a:lstStyle/>
        <a:p>
          <a:endParaRPr lang="es-AR"/>
        </a:p>
      </dgm:t>
    </dgm:pt>
    <dgm:pt modelId="{F75CDCD0-C0D7-4D10-BA31-3160B8AF6B21}" type="sibTrans" cxnId="{A3CB7556-A51B-4503-B19F-647DCF83FA6E}">
      <dgm:prSet/>
      <dgm:spPr/>
      <dgm:t>
        <a:bodyPr/>
        <a:lstStyle/>
        <a:p>
          <a:endParaRPr lang="es-AR"/>
        </a:p>
      </dgm:t>
    </dgm:pt>
    <dgm:pt modelId="{43AEA97A-5A6C-4187-94C7-D156983263D9}">
      <dgm:prSet phldrT="[Texto]">
        <dgm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dgm:style>
      </dgm:prSet>
      <dgm:spPr/>
      <dgm:t>
        <a:bodyPr/>
        <a:lstStyle/>
        <a:p>
          <a:pPr rtl="0"/>
          <a:r>
            <a:rPr lang="es-AR" b="1" dirty="0" smtClean="0"/>
            <a:t>El estrés del animal afecta la calidad y terneza de  la carne </a:t>
          </a:r>
          <a:endParaRPr lang="es-AR" b="1" dirty="0"/>
        </a:p>
      </dgm:t>
    </dgm:pt>
    <dgm:pt modelId="{E54A2F1C-CE88-4C8A-9252-C2CFC7F9EAAD}" type="parTrans" cxnId="{58F15AE4-29FE-416F-AA93-35347008F8A3}">
      <dgm:prSet/>
      <dgm:spPr/>
      <dgm:t>
        <a:bodyPr/>
        <a:lstStyle/>
        <a:p>
          <a:endParaRPr lang="es-AR"/>
        </a:p>
      </dgm:t>
    </dgm:pt>
    <dgm:pt modelId="{FC43A49D-59EA-49F1-B32E-D62F00D10E19}" type="sibTrans" cxnId="{58F15AE4-29FE-416F-AA93-35347008F8A3}">
      <dgm:prSet/>
      <dgm:spPr/>
      <dgm:t>
        <a:bodyPr/>
        <a:lstStyle/>
        <a:p>
          <a:endParaRPr lang="es-AR"/>
        </a:p>
      </dgm:t>
    </dgm:pt>
    <dgm:pt modelId="{F8147FD1-FB6B-4DD5-87D8-793E2E5F2422}" type="pres">
      <dgm:prSet presAssocID="{FCF9A527-4676-4A94-A51E-CA82B224FBE8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s-AR"/>
        </a:p>
      </dgm:t>
    </dgm:pt>
    <dgm:pt modelId="{47118F4F-8469-484E-A895-F63427D0832F}" type="pres">
      <dgm:prSet presAssocID="{5AE2427E-46CB-4A57-8AAC-C877A7C58AC9}" presName="parentLin" presStyleCnt="0"/>
      <dgm:spPr/>
    </dgm:pt>
    <dgm:pt modelId="{1FDCCD2D-4BEF-4E2C-837A-60D7D6D6FCCC}" type="pres">
      <dgm:prSet presAssocID="{5AE2427E-46CB-4A57-8AAC-C877A7C58AC9}" presName="parentLeftMargin" presStyleLbl="node1" presStyleIdx="0" presStyleCnt="6"/>
      <dgm:spPr/>
      <dgm:t>
        <a:bodyPr/>
        <a:lstStyle/>
        <a:p>
          <a:endParaRPr lang="es-AR"/>
        </a:p>
      </dgm:t>
    </dgm:pt>
    <dgm:pt modelId="{B5C5A1C1-847A-47E1-A024-50C54F51CCF8}" type="pres">
      <dgm:prSet presAssocID="{5AE2427E-46CB-4A57-8AAC-C877A7C58AC9}" presName="parentText" presStyleLbl="node1" presStyleIdx="0" presStyleCnt="6" custScaleX="109091" custScaleY="181724">
        <dgm:presLayoutVars>
          <dgm:chMax val="0"/>
          <dgm:bulletEnabled val="1"/>
        </dgm:presLayoutVars>
      </dgm:prSet>
      <dgm:spPr/>
      <dgm:t>
        <a:bodyPr/>
        <a:lstStyle/>
        <a:p>
          <a:endParaRPr lang="es-AR"/>
        </a:p>
      </dgm:t>
    </dgm:pt>
    <dgm:pt modelId="{60F3639C-7504-4326-B4F5-930CB01A167A}" type="pres">
      <dgm:prSet presAssocID="{5AE2427E-46CB-4A57-8AAC-C877A7C58AC9}" presName="negativeSpace" presStyleCnt="0"/>
      <dgm:spPr/>
    </dgm:pt>
    <dgm:pt modelId="{7CC4F8B2-0C66-4954-A5DC-07C0CE3539E4}" type="pres">
      <dgm:prSet presAssocID="{5AE2427E-46CB-4A57-8AAC-C877A7C58AC9}" presName="childText" presStyleLbl="conFgAcc1" presStyleIdx="0" presStyleCnt="6">
        <dgm:presLayoutVars>
          <dgm:bulletEnabled val="1"/>
        </dgm:presLayoutVars>
      </dgm:prSet>
      <dgm:spPr/>
    </dgm:pt>
    <dgm:pt modelId="{8C9071BA-77A2-41A5-BBBB-5FE023518EE6}" type="pres">
      <dgm:prSet presAssocID="{2BF56303-D5AD-4F7B-8A0D-15013588E5ED}" presName="spaceBetweenRectangles" presStyleCnt="0"/>
      <dgm:spPr/>
    </dgm:pt>
    <dgm:pt modelId="{501092FC-7309-410A-9A25-06BDED79B556}" type="pres">
      <dgm:prSet presAssocID="{43AEA97A-5A6C-4187-94C7-D156983263D9}" presName="parentLin" presStyleCnt="0"/>
      <dgm:spPr/>
    </dgm:pt>
    <dgm:pt modelId="{EE95AF25-7784-4C73-9DA5-5AAC90740FB6}" type="pres">
      <dgm:prSet presAssocID="{43AEA97A-5A6C-4187-94C7-D156983263D9}" presName="parentLeftMargin" presStyleLbl="node1" presStyleIdx="0" presStyleCnt="6" custScaleX="110390"/>
      <dgm:spPr/>
      <dgm:t>
        <a:bodyPr/>
        <a:lstStyle/>
        <a:p>
          <a:endParaRPr lang="es-AR"/>
        </a:p>
      </dgm:t>
    </dgm:pt>
    <dgm:pt modelId="{AD279080-85E5-4CEA-B87E-68CD29D5D534}" type="pres">
      <dgm:prSet presAssocID="{43AEA97A-5A6C-4187-94C7-D156983263D9}" presName="parentText" presStyleLbl="node1" presStyleIdx="1" presStyleCnt="6" custScaleX="107792" custScaleY="161023">
        <dgm:presLayoutVars>
          <dgm:chMax val="0"/>
          <dgm:bulletEnabled val="1"/>
        </dgm:presLayoutVars>
      </dgm:prSet>
      <dgm:spPr/>
      <dgm:t>
        <a:bodyPr/>
        <a:lstStyle/>
        <a:p>
          <a:endParaRPr lang="es-AR"/>
        </a:p>
      </dgm:t>
    </dgm:pt>
    <dgm:pt modelId="{EA444E63-DCBE-448D-B8DA-6A9C12125C04}" type="pres">
      <dgm:prSet presAssocID="{43AEA97A-5A6C-4187-94C7-D156983263D9}" presName="negativeSpace" presStyleCnt="0"/>
      <dgm:spPr/>
    </dgm:pt>
    <dgm:pt modelId="{2AD99430-7D80-4831-B630-51A31DC7CF24}" type="pres">
      <dgm:prSet presAssocID="{43AEA97A-5A6C-4187-94C7-D156983263D9}" presName="childText" presStyleLbl="conFgAcc1" presStyleIdx="1" presStyleCnt="6">
        <dgm:presLayoutVars>
          <dgm:bulletEnabled val="1"/>
        </dgm:presLayoutVars>
      </dgm:prSet>
      <dgm:spPr/>
    </dgm:pt>
    <dgm:pt modelId="{45246EE7-9A90-42E2-AF43-CD3CCB5DDDE1}" type="pres">
      <dgm:prSet presAssocID="{FC43A49D-59EA-49F1-B32E-D62F00D10E19}" presName="spaceBetweenRectangles" presStyleCnt="0"/>
      <dgm:spPr/>
    </dgm:pt>
    <dgm:pt modelId="{B8B1BE40-5668-4BC3-9756-AA94FF35F295}" type="pres">
      <dgm:prSet presAssocID="{03CB189F-EBB1-4C09-8DC5-322BD16CE59C}" presName="parentLin" presStyleCnt="0"/>
      <dgm:spPr/>
    </dgm:pt>
    <dgm:pt modelId="{110CB909-F106-4749-9CDF-AB0CD7FAF60B}" type="pres">
      <dgm:prSet presAssocID="{03CB189F-EBB1-4C09-8DC5-322BD16CE59C}" presName="parentLeftMargin" presStyleLbl="node1" presStyleIdx="1" presStyleCnt="6"/>
      <dgm:spPr/>
      <dgm:t>
        <a:bodyPr/>
        <a:lstStyle/>
        <a:p>
          <a:endParaRPr lang="es-AR"/>
        </a:p>
      </dgm:t>
    </dgm:pt>
    <dgm:pt modelId="{7DE8094E-C834-45ED-A4A7-3567B2B9CF3B}" type="pres">
      <dgm:prSet presAssocID="{03CB189F-EBB1-4C09-8DC5-322BD16CE59C}" presName="parentText" presStyleLbl="node1" presStyleIdx="2" presStyleCnt="6" custScaleX="109091" custScaleY="158577">
        <dgm:presLayoutVars>
          <dgm:chMax val="0"/>
          <dgm:bulletEnabled val="1"/>
        </dgm:presLayoutVars>
      </dgm:prSet>
      <dgm:spPr/>
      <dgm:t>
        <a:bodyPr/>
        <a:lstStyle/>
        <a:p>
          <a:endParaRPr lang="es-AR"/>
        </a:p>
      </dgm:t>
    </dgm:pt>
    <dgm:pt modelId="{232248F8-A061-48FD-8243-20B79C4B1A1A}" type="pres">
      <dgm:prSet presAssocID="{03CB189F-EBB1-4C09-8DC5-322BD16CE59C}" presName="negativeSpace" presStyleCnt="0"/>
      <dgm:spPr/>
    </dgm:pt>
    <dgm:pt modelId="{0A39538E-31E7-46FC-9FCF-0925F05A566C}" type="pres">
      <dgm:prSet presAssocID="{03CB189F-EBB1-4C09-8DC5-322BD16CE59C}" presName="childText" presStyleLbl="conFgAcc1" presStyleIdx="2" presStyleCnt="6">
        <dgm:presLayoutVars>
          <dgm:bulletEnabled val="1"/>
        </dgm:presLayoutVars>
      </dgm:prSet>
      <dgm:spPr/>
    </dgm:pt>
    <dgm:pt modelId="{38CB7160-8AEF-4424-BA2B-CB976CBA1590}" type="pres">
      <dgm:prSet presAssocID="{8A96721F-15A3-4F6D-9334-AF51C2017E7F}" presName="spaceBetweenRectangles" presStyleCnt="0"/>
      <dgm:spPr/>
    </dgm:pt>
    <dgm:pt modelId="{20B99DB7-35C1-45AD-AB66-F4A4CBDF0542}" type="pres">
      <dgm:prSet presAssocID="{D2D0F017-6372-4504-8AC6-D66E5BB84520}" presName="parentLin" presStyleCnt="0"/>
      <dgm:spPr/>
    </dgm:pt>
    <dgm:pt modelId="{B0499E4E-96DE-4904-9ACC-6CAE77E7DD17}" type="pres">
      <dgm:prSet presAssocID="{D2D0F017-6372-4504-8AC6-D66E5BB84520}" presName="parentLeftMargin" presStyleLbl="node1" presStyleIdx="2" presStyleCnt="6"/>
      <dgm:spPr/>
      <dgm:t>
        <a:bodyPr/>
        <a:lstStyle/>
        <a:p>
          <a:endParaRPr lang="es-AR"/>
        </a:p>
      </dgm:t>
    </dgm:pt>
    <dgm:pt modelId="{8716B2A2-64C7-4CD1-9A38-53DF3195559B}" type="pres">
      <dgm:prSet presAssocID="{D2D0F017-6372-4504-8AC6-D66E5BB84520}" presName="parentText" presStyleLbl="node1" presStyleIdx="3" presStyleCnt="6" custScaleX="109091" custScaleY="142888">
        <dgm:presLayoutVars>
          <dgm:chMax val="0"/>
          <dgm:bulletEnabled val="1"/>
        </dgm:presLayoutVars>
      </dgm:prSet>
      <dgm:spPr/>
      <dgm:t>
        <a:bodyPr/>
        <a:lstStyle/>
        <a:p>
          <a:endParaRPr lang="es-AR"/>
        </a:p>
      </dgm:t>
    </dgm:pt>
    <dgm:pt modelId="{EEEE5746-8A80-4FCF-9155-92DA846E8766}" type="pres">
      <dgm:prSet presAssocID="{D2D0F017-6372-4504-8AC6-D66E5BB84520}" presName="negativeSpace" presStyleCnt="0"/>
      <dgm:spPr/>
    </dgm:pt>
    <dgm:pt modelId="{21099164-9DB9-43D0-B51B-72A69B86AEC2}" type="pres">
      <dgm:prSet presAssocID="{D2D0F017-6372-4504-8AC6-D66E5BB84520}" presName="childText" presStyleLbl="conFgAcc1" presStyleIdx="3" presStyleCnt="6">
        <dgm:presLayoutVars>
          <dgm:bulletEnabled val="1"/>
        </dgm:presLayoutVars>
      </dgm:prSet>
      <dgm:spPr/>
    </dgm:pt>
    <dgm:pt modelId="{F57177A6-C94A-40CE-9F9B-1FE46CEEA5DD}" type="pres">
      <dgm:prSet presAssocID="{F22273F4-49FD-4B91-9DA3-B00883BD13D2}" presName="spaceBetweenRectangles" presStyleCnt="0"/>
      <dgm:spPr/>
    </dgm:pt>
    <dgm:pt modelId="{8DA513DF-F3BB-43D6-B535-F41E1D6DA3F8}" type="pres">
      <dgm:prSet presAssocID="{130AC647-4D08-42B3-8508-CEAFE0EC2EBE}" presName="parentLin" presStyleCnt="0"/>
      <dgm:spPr/>
    </dgm:pt>
    <dgm:pt modelId="{ECE38A18-500A-4C42-85AC-BE40CE872339}" type="pres">
      <dgm:prSet presAssocID="{130AC647-4D08-42B3-8508-CEAFE0EC2EBE}" presName="parentLeftMargin" presStyleLbl="node1" presStyleIdx="3" presStyleCnt="6"/>
      <dgm:spPr/>
      <dgm:t>
        <a:bodyPr/>
        <a:lstStyle/>
        <a:p>
          <a:endParaRPr lang="es-AR"/>
        </a:p>
      </dgm:t>
    </dgm:pt>
    <dgm:pt modelId="{45294D32-D056-483D-B7DA-A61BD38CE37B}" type="pres">
      <dgm:prSet presAssocID="{130AC647-4D08-42B3-8508-CEAFE0EC2EBE}" presName="parentText" presStyleLbl="node1" presStyleIdx="4" presStyleCnt="6" custScaleX="109091" custScaleY="192742" custLinFactNeighborX="-9091" custLinFactNeighborY="-3039">
        <dgm:presLayoutVars>
          <dgm:chMax val="0"/>
          <dgm:bulletEnabled val="1"/>
        </dgm:presLayoutVars>
      </dgm:prSet>
      <dgm:spPr/>
      <dgm:t>
        <a:bodyPr/>
        <a:lstStyle/>
        <a:p>
          <a:endParaRPr lang="es-AR"/>
        </a:p>
      </dgm:t>
    </dgm:pt>
    <dgm:pt modelId="{04D954D3-ADF7-4A9B-AF12-743723FE40F8}" type="pres">
      <dgm:prSet presAssocID="{130AC647-4D08-42B3-8508-CEAFE0EC2EBE}" presName="negativeSpace" presStyleCnt="0"/>
      <dgm:spPr/>
    </dgm:pt>
    <dgm:pt modelId="{CA5BD573-1542-4015-8BAE-804ED8370A87}" type="pres">
      <dgm:prSet presAssocID="{130AC647-4D08-42B3-8508-CEAFE0EC2EBE}" presName="childText" presStyleLbl="conFgAcc1" presStyleIdx="4" presStyleCnt="6">
        <dgm:presLayoutVars>
          <dgm:bulletEnabled val="1"/>
        </dgm:presLayoutVars>
      </dgm:prSet>
      <dgm:spPr/>
    </dgm:pt>
    <dgm:pt modelId="{06930E18-36BF-4B0A-AF6E-1C3875F10334}" type="pres">
      <dgm:prSet presAssocID="{2A43563D-2D54-4969-8C0C-BDF815C99287}" presName="spaceBetweenRectangles" presStyleCnt="0"/>
      <dgm:spPr/>
    </dgm:pt>
    <dgm:pt modelId="{17F2A7FE-8797-4F88-94DF-6E2663D44532}" type="pres">
      <dgm:prSet presAssocID="{8FB2734D-6A6B-4650-8A3B-A8AD65E7CAC5}" presName="parentLin" presStyleCnt="0"/>
      <dgm:spPr/>
    </dgm:pt>
    <dgm:pt modelId="{F44714BB-FA52-4A7C-9426-E9352163AC77}" type="pres">
      <dgm:prSet presAssocID="{8FB2734D-6A6B-4650-8A3B-A8AD65E7CAC5}" presName="parentLeftMargin" presStyleLbl="node1" presStyleIdx="4" presStyleCnt="6"/>
      <dgm:spPr/>
      <dgm:t>
        <a:bodyPr/>
        <a:lstStyle/>
        <a:p>
          <a:endParaRPr lang="es-AR"/>
        </a:p>
      </dgm:t>
    </dgm:pt>
    <dgm:pt modelId="{88C0AD7B-315C-45F2-9665-C3D6D1E235F6}" type="pres">
      <dgm:prSet presAssocID="{8FB2734D-6A6B-4650-8A3B-A8AD65E7CAC5}" presName="parentText" presStyleLbl="node1" presStyleIdx="5" presStyleCnt="6" custScaleX="109091" custScaleY="166563">
        <dgm:presLayoutVars>
          <dgm:chMax val="0"/>
          <dgm:bulletEnabled val="1"/>
        </dgm:presLayoutVars>
      </dgm:prSet>
      <dgm:spPr/>
      <dgm:t>
        <a:bodyPr/>
        <a:lstStyle/>
        <a:p>
          <a:endParaRPr lang="es-AR"/>
        </a:p>
      </dgm:t>
    </dgm:pt>
    <dgm:pt modelId="{109FAB37-F2F4-4240-80EF-AA6975DB9309}" type="pres">
      <dgm:prSet presAssocID="{8FB2734D-6A6B-4650-8A3B-A8AD65E7CAC5}" presName="negativeSpace" presStyleCnt="0"/>
      <dgm:spPr/>
    </dgm:pt>
    <dgm:pt modelId="{BC1B177C-F5F1-4853-95CF-AA3269495E03}" type="pres">
      <dgm:prSet presAssocID="{8FB2734D-6A6B-4650-8A3B-A8AD65E7CAC5}" presName="childText" presStyleLbl="conFgAcc1" presStyleIdx="5" presStyleCnt="6">
        <dgm:presLayoutVars>
          <dgm:bulletEnabled val="1"/>
        </dgm:presLayoutVars>
      </dgm:prSet>
      <dgm:spPr/>
    </dgm:pt>
  </dgm:ptLst>
  <dgm:cxnLst>
    <dgm:cxn modelId="{B152363A-8217-43E0-B513-E4B24043DF16}" type="presOf" srcId="{8FB2734D-6A6B-4650-8A3B-A8AD65E7CAC5}" destId="{F44714BB-FA52-4A7C-9426-E9352163AC77}" srcOrd="0" destOrd="0" presId="urn:microsoft.com/office/officeart/2005/8/layout/list1"/>
    <dgm:cxn modelId="{26384F9E-042E-410A-915C-AACCCD0D14E9}" type="presOf" srcId="{D2D0F017-6372-4504-8AC6-D66E5BB84520}" destId="{8716B2A2-64C7-4CD1-9A38-53DF3195559B}" srcOrd="1" destOrd="0" presId="urn:microsoft.com/office/officeart/2005/8/layout/list1"/>
    <dgm:cxn modelId="{66B284A6-77E8-4220-83D4-BB1D02FA33F0}" srcId="{FCF9A527-4676-4A94-A51E-CA82B224FBE8}" destId="{D2D0F017-6372-4504-8AC6-D66E5BB84520}" srcOrd="3" destOrd="0" parTransId="{ABCF5DBE-C156-457A-82D2-4822EAADF5A4}" sibTransId="{F22273F4-49FD-4B91-9DA3-B00883BD13D2}"/>
    <dgm:cxn modelId="{19B5D3DB-A1E8-47F9-869B-5E5CF8B30E4F}" type="presOf" srcId="{03CB189F-EBB1-4C09-8DC5-322BD16CE59C}" destId="{7DE8094E-C834-45ED-A4A7-3567B2B9CF3B}" srcOrd="1" destOrd="0" presId="urn:microsoft.com/office/officeart/2005/8/layout/list1"/>
    <dgm:cxn modelId="{FD1C351C-46DC-449C-A955-611416E83B25}" srcId="{FCF9A527-4676-4A94-A51E-CA82B224FBE8}" destId="{03CB189F-EBB1-4C09-8DC5-322BD16CE59C}" srcOrd="2" destOrd="0" parTransId="{B5B40B71-8287-4CDD-B79A-F0DC21EB2458}" sibTransId="{8A96721F-15A3-4F6D-9334-AF51C2017E7F}"/>
    <dgm:cxn modelId="{58F15AE4-29FE-416F-AA93-35347008F8A3}" srcId="{FCF9A527-4676-4A94-A51E-CA82B224FBE8}" destId="{43AEA97A-5A6C-4187-94C7-D156983263D9}" srcOrd="1" destOrd="0" parTransId="{E54A2F1C-CE88-4C8A-9252-C2CFC7F9EAAD}" sibTransId="{FC43A49D-59EA-49F1-B32E-D62F00D10E19}"/>
    <dgm:cxn modelId="{853F34C2-8773-4F28-9B20-517E56D65CB6}" type="presOf" srcId="{03CB189F-EBB1-4C09-8DC5-322BD16CE59C}" destId="{110CB909-F106-4749-9CDF-AB0CD7FAF60B}" srcOrd="0" destOrd="0" presId="urn:microsoft.com/office/officeart/2005/8/layout/list1"/>
    <dgm:cxn modelId="{40B4AAB6-D5E4-40FF-963F-8A7FF21A81A9}" type="presOf" srcId="{130AC647-4D08-42B3-8508-CEAFE0EC2EBE}" destId="{45294D32-D056-483D-B7DA-A61BD38CE37B}" srcOrd="1" destOrd="0" presId="urn:microsoft.com/office/officeart/2005/8/layout/list1"/>
    <dgm:cxn modelId="{008DB7A4-43BD-406B-90C3-DF7EFD9B67FC}" srcId="{FCF9A527-4676-4A94-A51E-CA82B224FBE8}" destId="{5AE2427E-46CB-4A57-8AAC-C877A7C58AC9}" srcOrd="0" destOrd="0" parTransId="{BFCD2345-0F52-4BA6-A8A6-BBA9B68C8D1B}" sibTransId="{2BF56303-D5AD-4F7B-8A0D-15013588E5ED}"/>
    <dgm:cxn modelId="{32BEB4DA-7E4A-457F-898B-7E1F3FF70B56}" type="presOf" srcId="{8FB2734D-6A6B-4650-8A3B-A8AD65E7CAC5}" destId="{88C0AD7B-315C-45F2-9665-C3D6D1E235F6}" srcOrd="1" destOrd="0" presId="urn:microsoft.com/office/officeart/2005/8/layout/list1"/>
    <dgm:cxn modelId="{30CFEDF2-BFB3-4E4B-BB87-C79A5FD444EF}" type="presOf" srcId="{D2D0F017-6372-4504-8AC6-D66E5BB84520}" destId="{B0499E4E-96DE-4904-9ACC-6CAE77E7DD17}" srcOrd="0" destOrd="0" presId="urn:microsoft.com/office/officeart/2005/8/layout/list1"/>
    <dgm:cxn modelId="{3DFE4818-E2A2-42E9-BCD7-EBA67D69FE34}" type="presOf" srcId="{43AEA97A-5A6C-4187-94C7-D156983263D9}" destId="{EE95AF25-7784-4C73-9DA5-5AAC90740FB6}" srcOrd="0" destOrd="0" presId="urn:microsoft.com/office/officeart/2005/8/layout/list1"/>
    <dgm:cxn modelId="{2A495284-5204-4200-98DC-81E4BB04DE2B}" srcId="{FCF9A527-4676-4A94-A51E-CA82B224FBE8}" destId="{130AC647-4D08-42B3-8508-CEAFE0EC2EBE}" srcOrd="4" destOrd="0" parTransId="{EAB1B84C-0332-4323-AE2C-53EE554559B7}" sibTransId="{2A43563D-2D54-4969-8C0C-BDF815C99287}"/>
    <dgm:cxn modelId="{32B4E862-44C9-4804-AEC5-3E0B26505CBC}" type="presOf" srcId="{5AE2427E-46CB-4A57-8AAC-C877A7C58AC9}" destId="{B5C5A1C1-847A-47E1-A024-50C54F51CCF8}" srcOrd="1" destOrd="0" presId="urn:microsoft.com/office/officeart/2005/8/layout/list1"/>
    <dgm:cxn modelId="{CAD7A570-B078-4337-8298-D6CF34CFB369}" type="presOf" srcId="{FCF9A527-4676-4A94-A51E-CA82B224FBE8}" destId="{F8147FD1-FB6B-4DD5-87D8-793E2E5F2422}" srcOrd="0" destOrd="0" presId="urn:microsoft.com/office/officeart/2005/8/layout/list1"/>
    <dgm:cxn modelId="{7F976DF3-00AC-4BF1-B9A4-6293F9DE6667}" type="presOf" srcId="{5AE2427E-46CB-4A57-8AAC-C877A7C58AC9}" destId="{1FDCCD2D-4BEF-4E2C-837A-60D7D6D6FCCC}" srcOrd="0" destOrd="0" presId="urn:microsoft.com/office/officeart/2005/8/layout/list1"/>
    <dgm:cxn modelId="{85332171-412B-4477-A53B-8F3033DCCB2E}" type="presOf" srcId="{43AEA97A-5A6C-4187-94C7-D156983263D9}" destId="{AD279080-85E5-4CEA-B87E-68CD29D5D534}" srcOrd="1" destOrd="0" presId="urn:microsoft.com/office/officeart/2005/8/layout/list1"/>
    <dgm:cxn modelId="{9D37E47E-36B0-4995-882E-5B056C63F354}" type="presOf" srcId="{130AC647-4D08-42B3-8508-CEAFE0EC2EBE}" destId="{ECE38A18-500A-4C42-85AC-BE40CE872339}" srcOrd="0" destOrd="0" presId="urn:microsoft.com/office/officeart/2005/8/layout/list1"/>
    <dgm:cxn modelId="{A3CB7556-A51B-4503-B19F-647DCF83FA6E}" srcId="{FCF9A527-4676-4A94-A51E-CA82B224FBE8}" destId="{8FB2734D-6A6B-4650-8A3B-A8AD65E7CAC5}" srcOrd="5" destOrd="0" parTransId="{5BFAB0CA-57C0-4775-ADD9-70FF12618CA6}" sibTransId="{F75CDCD0-C0D7-4D10-BA31-3160B8AF6B21}"/>
    <dgm:cxn modelId="{3EEEF275-8380-4305-AD1F-B7239F831152}" type="presParOf" srcId="{F8147FD1-FB6B-4DD5-87D8-793E2E5F2422}" destId="{47118F4F-8469-484E-A895-F63427D0832F}" srcOrd="0" destOrd="0" presId="urn:microsoft.com/office/officeart/2005/8/layout/list1"/>
    <dgm:cxn modelId="{8A381035-D33A-463A-A9A2-B0F5903072CA}" type="presParOf" srcId="{47118F4F-8469-484E-A895-F63427D0832F}" destId="{1FDCCD2D-4BEF-4E2C-837A-60D7D6D6FCCC}" srcOrd="0" destOrd="0" presId="urn:microsoft.com/office/officeart/2005/8/layout/list1"/>
    <dgm:cxn modelId="{951AA072-7824-4F90-96AF-090AAB9D8A6A}" type="presParOf" srcId="{47118F4F-8469-484E-A895-F63427D0832F}" destId="{B5C5A1C1-847A-47E1-A024-50C54F51CCF8}" srcOrd="1" destOrd="0" presId="urn:microsoft.com/office/officeart/2005/8/layout/list1"/>
    <dgm:cxn modelId="{4E14E33D-0C98-4D02-9928-79A37B63DB2C}" type="presParOf" srcId="{F8147FD1-FB6B-4DD5-87D8-793E2E5F2422}" destId="{60F3639C-7504-4326-B4F5-930CB01A167A}" srcOrd="1" destOrd="0" presId="urn:microsoft.com/office/officeart/2005/8/layout/list1"/>
    <dgm:cxn modelId="{38DF6B48-B277-4147-ABD4-AC9F0F572DF2}" type="presParOf" srcId="{F8147FD1-FB6B-4DD5-87D8-793E2E5F2422}" destId="{7CC4F8B2-0C66-4954-A5DC-07C0CE3539E4}" srcOrd="2" destOrd="0" presId="urn:microsoft.com/office/officeart/2005/8/layout/list1"/>
    <dgm:cxn modelId="{8EA72D38-1D4F-46C7-84D9-E3AADA25E6B1}" type="presParOf" srcId="{F8147FD1-FB6B-4DD5-87D8-793E2E5F2422}" destId="{8C9071BA-77A2-41A5-BBBB-5FE023518EE6}" srcOrd="3" destOrd="0" presId="urn:microsoft.com/office/officeart/2005/8/layout/list1"/>
    <dgm:cxn modelId="{56376742-A4A0-4890-B666-F897A895127F}" type="presParOf" srcId="{F8147FD1-FB6B-4DD5-87D8-793E2E5F2422}" destId="{501092FC-7309-410A-9A25-06BDED79B556}" srcOrd="4" destOrd="0" presId="urn:microsoft.com/office/officeart/2005/8/layout/list1"/>
    <dgm:cxn modelId="{1920A8E2-B33C-4ADD-A514-31BBBD1C05A9}" type="presParOf" srcId="{501092FC-7309-410A-9A25-06BDED79B556}" destId="{EE95AF25-7784-4C73-9DA5-5AAC90740FB6}" srcOrd="0" destOrd="0" presId="urn:microsoft.com/office/officeart/2005/8/layout/list1"/>
    <dgm:cxn modelId="{91DF7050-7E17-4FF0-BD7B-ECE2239B3D95}" type="presParOf" srcId="{501092FC-7309-410A-9A25-06BDED79B556}" destId="{AD279080-85E5-4CEA-B87E-68CD29D5D534}" srcOrd="1" destOrd="0" presId="urn:microsoft.com/office/officeart/2005/8/layout/list1"/>
    <dgm:cxn modelId="{88CF63CA-EF39-49C3-97DF-F4A120415A39}" type="presParOf" srcId="{F8147FD1-FB6B-4DD5-87D8-793E2E5F2422}" destId="{EA444E63-DCBE-448D-B8DA-6A9C12125C04}" srcOrd="5" destOrd="0" presId="urn:microsoft.com/office/officeart/2005/8/layout/list1"/>
    <dgm:cxn modelId="{75F298B0-57C6-4FF1-9C40-E37F5106DDE6}" type="presParOf" srcId="{F8147FD1-FB6B-4DD5-87D8-793E2E5F2422}" destId="{2AD99430-7D80-4831-B630-51A31DC7CF24}" srcOrd="6" destOrd="0" presId="urn:microsoft.com/office/officeart/2005/8/layout/list1"/>
    <dgm:cxn modelId="{306B1DB9-AC63-46BF-AFC4-1D25B6BDB7BB}" type="presParOf" srcId="{F8147FD1-FB6B-4DD5-87D8-793E2E5F2422}" destId="{45246EE7-9A90-42E2-AF43-CD3CCB5DDDE1}" srcOrd="7" destOrd="0" presId="urn:microsoft.com/office/officeart/2005/8/layout/list1"/>
    <dgm:cxn modelId="{16F6164E-017A-4C10-8E08-B5E3B88B4BC3}" type="presParOf" srcId="{F8147FD1-FB6B-4DD5-87D8-793E2E5F2422}" destId="{B8B1BE40-5668-4BC3-9756-AA94FF35F295}" srcOrd="8" destOrd="0" presId="urn:microsoft.com/office/officeart/2005/8/layout/list1"/>
    <dgm:cxn modelId="{349048FF-4EDB-4A3A-A51F-9361E0662320}" type="presParOf" srcId="{B8B1BE40-5668-4BC3-9756-AA94FF35F295}" destId="{110CB909-F106-4749-9CDF-AB0CD7FAF60B}" srcOrd="0" destOrd="0" presId="urn:microsoft.com/office/officeart/2005/8/layout/list1"/>
    <dgm:cxn modelId="{30E69945-F56F-4AA2-9C3D-7399A56AD236}" type="presParOf" srcId="{B8B1BE40-5668-4BC3-9756-AA94FF35F295}" destId="{7DE8094E-C834-45ED-A4A7-3567B2B9CF3B}" srcOrd="1" destOrd="0" presId="urn:microsoft.com/office/officeart/2005/8/layout/list1"/>
    <dgm:cxn modelId="{4A82D666-AC83-44CF-86FA-E003EA9CA3CB}" type="presParOf" srcId="{F8147FD1-FB6B-4DD5-87D8-793E2E5F2422}" destId="{232248F8-A061-48FD-8243-20B79C4B1A1A}" srcOrd="9" destOrd="0" presId="urn:microsoft.com/office/officeart/2005/8/layout/list1"/>
    <dgm:cxn modelId="{543F3FF9-73AF-4A8C-9702-148ED81B967A}" type="presParOf" srcId="{F8147FD1-FB6B-4DD5-87D8-793E2E5F2422}" destId="{0A39538E-31E7-46FC-9FCF-0925F05A566C}" srcOrd="10" destOrd="0" presId="urn:microsoft.com/office/officeart/2005/8/layout/list1"/>
    <dgm:cxn modelId="{4E29C79B-8D34-4CB2-ADA8-E18762118144}" type="presParOf" srcId="{F8147FD1-FB6B-4DD5-87D8-793E2E5F2422}" destId="{38CB7160-8AEF-4424-BA2B-CB976CBA1590}" srcOrd="11" destOrd="0" presId="urn:microsoft.com/office/officeart/2005/8/layout/list1"/>
    <dgm:cxn modelId="{DFCEBA87-65B3-4291-B106-F69843F3F08A}" type="presParOf" srcId="{F8147FD1-FB6B-4DD5-87D8-793E2E5F2422}" destId="{20B99DB7-35C1-45AD-AB66-F4A4CBDF0542}" srcOrd="12" destOrd="0" presId="urn:microsoft.com/office/officeart/2005/8/layout/list1"/>
    <dgm:cxn modelId="{9E07BEC7-6D06-47DB-BA5D-627512810C58}" type="presParOf" srcId="{20B99DB7-35C1-45AD-AB66-F4A4CBDF0542}" destId="{B0499E4E-96DE-4904-9ACC-6CAE77E7DD17}" srcOrd="0" destOrd="0" presId="urn:microsoft.com/office/officeart/2005/8/layout/list1"/>
    <dgm:cxn modelId="{5706CDE1-87F5-4208-9BC9-5AD03584C272}" type="presParOf" srcId="{20B99DB7-35C1-45AD-AB66-F4A4CBDF0542}" destId="{8716B2A2-64C7-4CD1-9A38-53DF3195559B}" srcOrd="1" destOrd="0" presId="urn:microsoft.com/office/officeart/2005/8/layout/list1"/>
    <dgm:cxn modelId="{FF1BAAFC-1943-4AD3-A0D7-EBD50A12C0D3}" type="presParOf" srcId="{F8147FD1-FB6B-4DD5-87D8-793E2E5F2422}" destId="{EEEE5746-8A80-4FCF-9155-92DA846E8766}" srcOrd="13" destOrd="0" presId="urn:microsoft.com/office/officeart/2005/8/layout/list1"/>
    <dgm:cxn modelId="{144664CB-1D82-4DF9-8CD2-7EE6A89917FE}" type="presParOf" srcId="{F8147FD1-FB6B-4DD5-87D8-793E2E5F2422}" destId="{21099164-9DB9-43D0-B51B-72A69B86AEC2}" srcOrd="14" destOrd="0" presId="urn:microsoft.com/office/officeart/2005/8/layout/list1"/>
    <dgm:cxn modelId="{ACF0B08E-D87C-4511-9446-98C4DBF87FC2}" type="presParOf" srcId="{F8147FD1-FB6B-4DD5-87D8-793E2E5F2422}" destId="{F57177A6-C94A-40CE-9F9B-1FE46CEEA5DD}" srcOrd="15" destOrd="0" presId="urn:microsoft.com/office/officeart/2005/8/layout/list1"/>
    <dgm:cxn modelId="{0B255577-B227-4FDF-A580-EDE60149B0CF}" type="presParOf" srcId="{F8147FD1-FB6B-4DD5-87D8-793E2E5F2422}" destId="{8DA513DF-F3BB-43D6-B535-F41E1D6DA3F8}" srcOrd="16" destOrd="0" presId="urn:microsoft.com/office/officeart/2005/8/layout/list1"/>
    <dgm:cxn modelId="{A506373A-E987-4FE4-9CB5-EA03C963CE8A}" type="presParOf" srcId="{8DA513DF-F3BB-43D6-B535-F41E1D6DA3F8}" destId="{ECE38A18-500A-4C42-85AC-BE40CE872339}" srcOrd="0" destOrd="0" presId="urn:microsoft.com/office/officeart/2005/8/layout/list1"/>
    <dgm:cxn modelId="{EC0CAC46-4411-4C99-A51E-0F968FE821D1}" type="presParOf" srcId="{8DA513DF-F3BB-43D6-B535-F41E1D6DA3F8}" destId="{45294D32-D056-483D-B7DA-A61BD38CE37B}" srcOrd="1" destOrd="0" presId="urn:microsoft.com/office/officeart/2005/8/layout/list1"/>
    <dgm:cxn modelId="{84736C46-C348-43F1-9AEC-4AA3D5199A61}" type="presParOf" srcId="{F8147FD1-FB6B-4DD5-87D8-793E2E5F2422}" destId="{04D954D3-ADF7-4A9B-AF12-743723FE40F8}" srcOrd="17" destOrd="0" presId="urn:microsoft.com/office/officeart/2005/8/layout/list1"/>
    <dgm:cxn modelId="{30151424-7828-4E5F-8AC8-5883254B1590}" type="presParOf" srcId="{F8147FD1-FB6B-4DD5-87D8-793E2E5F2422}" destId="{CA5BD573-1542-4015-8BAE-804ED8370A87}" srcOrd="18" destOrd="0" presId="urn:microsoft.com/office/officeart/2005/8/layout/list1"/>
    <dgm:cxn modelId="{53DB7C70-CB0B-4570-9836-F581ED3D39C1}" type="presParOf" srcId="{F8147FD1-FB6B-4DD5-87D8-793E2E5F2422}" destId="{06930E18-36BF-4B0A-AF6E-1C3875F10334}" srcOrd="19" destOrd="0" presId="urn:microsoft.com/office/officeart/2005/8/layout/list1"/>
    <dgm:cxn modelId="{52B7B978-B183-4B8C-BF27-48FA919E7F87}" type="presParOf" srcId="{F8147FD1-FB6B-4DD5-87D8-793E2E5F2422}" destId="{17F2A7FE-8797-4F88-94DF-6E2663D44532}" srcOrd="20" destOrd="0" presId="urn:microsoft.com/office/officeart/2005/8/layout/list1"/>
    <dgm:cxn modelId="{78045BB9-B4D8-4DE0-B9A4-F0BD550995F8}" type="presParOf" srcId="{17F2A7FE-8797-4F88-94DF-6E2663D44532}" destId="{F44714BB-FA52-4A7C-9426-E9352163AC77}" srcOrd="0" destOrd="0" presId="urn:microsoft.com/office/officeart/2005/8/layout/list1"/>
    <dgm:cxn modelId="{F5FA06D8-B5C8-4C79-9E85-48E0AE0FFEB6}" type="presParOf" srcId="{17F2A7FE-8797-4F88-94DF-6E2663D44532}" destId="{88C0AD7B-315C-45F2-9665-C3D6D1E235F6}" srcOrd="1" destOrd="0" presId="urn:microsoft.com/office/officeart/2005/8/layout/list1"/>
    <dgm:cxn modelId="{919E2A7F-2BAA-4AA4-8204-C4E52306B3AE}" type="presParOf" srcId="{F8147FD1-FB6B-4DD5-87D8-793E2E5F2422}" destId="{109FAB37-F2F4-4240-80EF-AA6975DB9309}" srcOrd="21" destOrd="0" presId="urn:microsoft.com/office/officeart/2005/8/layout/list1"/>
    <dgm:cxn modelId="{05C6C7DE-24B8-4303-95DE-B84DE9AA0C09}" type="presParOf" srcId="{F8147FD1-FB6B-4DD5-87D8-793E2E5F2422}" destId="{BC1B177C-F5F1-4853-95CF-AA3269495E03}" srcOrd="22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E0081DD1-C18A-4ED3-8445-C1BAA347B869}" type="doc">
      <dgm:prSet loTypeId="urn:microsoft.com/office/officeart/2005/8/layout/vList2" loCatId="list" qsTypeId="urn:microsoft.com/office/officeart/2005/8/quickstyle/3d2" qsCatId="3D" csTypeId="urn:microsoft.com/office/officeart/2005/8/colors/colorful1#3" csCatId="colorful" phldr="1"/>
      <dgm:spPr/>
      <dgm:t>
        <a:bodyPr/>
        <a:lstStyle/>
        <a:p>
          <a:endParaRPr lang="es-AR"/>
        </a:p>
      </dgm:t>
    </dgm:pt>
    <dgm:pt modelId="{7BFEBD80-890F-4079-8B90-F81C488A43D8}">
      <dgm:prSet phldrT="[Texto]"/>
      <dgm:spPr/>
      <dgm:t>
        <a:bodyPr/>
        <a:lstStyle/>
        <a:p>
          <a:r>
            <a:rPr kumimoji="0" lang="es-AR" b="0" i="0" u="none" strike="noStrike" cap="none" normalizeH="0" baseline="0" dirty="0" smtClean="0">
              <a:ln/>
              <a:effectLst/>
              <a:ea typeface="Calibri" pitchFamily="34" charset="0"/>
              <a:cs typeface="Calibri" pitchFamily="34" charset="0"/>
            </a:rPr>
            <a:t> No es aceptada por el consumidor</a:t>
          </a:r>
        </a:p>
        <a:p>
          <a:endParaRPr lang="es-AR" dirty="0"/>
        </a:p>
      </dgm:t>
    </dgm:pt>
    <dgm:pt modelId="{A2B617E0-D112-44B6-B7F6-3FB8D58B35BC}" type="parTrans" cxnId="{C38E8972-C6DF-4107-9AD3-4930EDA6981C}">
      <dgm:prSet/>
      <dgm:spPr/>
      <dgm:t>
        <a:bodyPr/>
        <a:lstStyle/>
        <a:p>
          <a:endParaRPr lang="es-AR"/>
        </a:p>
      </dgm:t>
    </dgm:pt>
    <dgm:pt modelId="{489F0604-0C97-4A80-887C-F79E9355E1D2}" type="sibTrans" cxnId="{C38E8972-C6DF-4107-9AD3-4930EDA6981C}">
      <dgm:prSet/>
      <dgm:spPr/>
      <dgm:t>
        <a:bodyPr/>
        <a:lstStyle/>
        <a:p>
          <a:endParaRPr lang="es-AR"/>
        </a:p>
      </dgm:t>
    </dgm:pt>
    <dgm:pt modelId="{317AE736-1457-4E38-822B-02EA3297452F}">
      <dgm:prSet phldrT="[Texto]"/>
      <dgm:spPr>
        <a:solidFill>
          <a:srgbClr val="002060"/>
        </a:solidFill>
      </dgm:spPr>
      <dgm:t>
        <a:bodyPr/>
        <a:lstStyle/>
        <a:p>
          <a:r>
            <a:rPr kumimoji="0" lang="es-AR" b="0" i="0" u="none" strike="noStrike" cap="none" normalizeH="0" baseline="0" dirty="0" smtClean="0">
              <a:ln/>
              <a:effectLst/>
              <a:ea typeface="Calibri" pitchFamily="34" charset="0"/>
              <a:cs typeface="Calibri" pitchFamily="34" charset="0"/>
            </a:rPr>
            <a:t>Debe ser decomisada durante la inspección.</a:t>
          </a:r>
          <a:endParaRPr lang="es-AR" dirty="0"/>
        </a:p>
      </dgm:t>
    </dgm:pt>
    <dgm:pt modelId="{F01AA28E-AB50-47E2-BED5-E9DCF3B2CA92}" type="parTrans" cxnId="{59D9D836-B38F-4167-B4F7-8F484ABB08D8}">
      <dgm:prSet/>
      <dgm:spPr/>
      <dgm:t>
        <a:bodyPr/>
        <a:lstStyle/>
        <a:p>
          <a:endParaRPr lang="es-AR"/>
        </a:p>
      </dgm:t>
    </dgm:pt>
    <dgm:pt modelId="{B28C55CA-4AB6-4A8E-ABBD-0040080F5F5C}" type="sibTrans" cxnId="{59D9D836-B38F-4167-B4F7-8F484ABB08D8}">
      <dgm:prSet/>
      <dgm:spPr/>
      <dgm:t>
        <a:bodyPr/>
        <a:lstStyle/>
        <a:p>
          <a:endParaRPr lang="es-AR"/>
        </a:p>
      </dgm:t>
    </dgm:pt>
    <dgm:pt modelId="{F242ACEE-BD00-4A28-9548-D09046F7379B}">
      <dgm:prSet/>
      <dgm:spPr>
        <a:solidFill>
          <a:schemeClr val="accent3">
            <a:lumMod val="50000"/>
          </a:schemeClr>
        </a:solidFill>
      </dgm:spPr>
      <dgm:t>
        <a:bodyPr/>
        <a:lstStyle/>
        <a:p>
          <a:r>
            <a:rPr kumimoji="0" lang="es-AR" b="0" i="0" u="none" strike="noStrike" cap="none" normalizeH="0" baseline="0" dirty="0" smtClean="0">
              <a:ln/>
              <a:effectLst/>
              <a:ea typeface="Calibri" pitchFamily="34" charset="0"/>
              <a:cs typeface="Calibri" pitchFamily="34" charset="0"/>
            </a:rPr>
            <a:t>No se puede usar en la preparación de carnes procesadas</a:t>
          </a:r>
          <a:endParaRPr lang="es-AR" dirty="0"/>
        </a:p>
      </dgm:t>
    </dgm:pt>
    <dgm:pt modelId="{9C0A29F4-CC5F-4E9A-BE0B-1E4CCD7997C1}" type="parTrans" cxnId="{1E89904A-DE49-44CB-B8D9-D3B1FEC6FE8A}">
      <dgm:prSet/>
      <dgm:spPr/>
      <dgm:t>
        <a:bodyPr/>
        <a:lstStyle/>
        <a:p>
          <a:endParaRPr lang="es-AR"/>
        </a:p>
      </dgm:t>
    </dgm:pt>
    <dgm:pt modelId="{F7EA34D4-0D9E-4005-A17C-52B52368E5F7}" type="sibTrans" cxnId="{1E89904A-DE49-44CB-B8D9-D3B1FEC6FE8A}">
      <dgm:prSet/>
      <dgm:spPr/>
      <dgm:t>
        <a:bodyPr/>
        <a:lstStyle/>
        <a:p>
          <a:endParaRPr lang="es-AR"/>
        </a:p>
      </dgm:t>
    </dgm:pt>
    <dgm:pt modelId="{1AD5B871-F3EF-4560-8652-CEF0D57369B6}">
      <dgm:prSet/>
      <dgm:spPr/>
      <dgm:t>
        <a:bodyPr/>
        <a:lstStyle/>
        <a:p>
          <a:r>
            <a:rPr kumimoji="0" lang="es-AR" b="0" i="0" u="none" strike="noStrike" cap="none" normalizeH="0" baseline="0" dirty="0" smtClean="0">
              <a:ln/>
              <a:effectLst/>
              <a:ea typeface="Calibri" pitchFamily="34" charset="0"/>
              <a:cs typeface="Calibri" pitchFamily="34" charset="0"/>
            </a:rPr>
            <a:t>Se descompone y se daña rápidamente. Medio ideal para el crecimiento de bacterias contaminantes</a:t>
          </a:r>
          <a:endParaRPr lang="es-AR" dirty="0"/>
        </a:p>
      </dgm:t>
    </dgm:pt>
    <dgm:pt modelId="{078EFBCC-9F04-4C82-98CC-F838A5CBA79D}" type="parTrans" cxnId="{FD6B5ED7-C726-4764-B2EF-11A8EB18E2B5}">
      <dgm:prSet/>
      <dgm:spPr/>
      <dgm:t>
        <a:bodyPr/>
        <a:lstStyle/>
        <a:p>
          <a:endParaRPr lang="es-AR"/>
        </a:p>
      </dgm:t>
    </dgm:pt>
    <dgm:pt modelId="{0D008215-5977-47A2-BB75-3EEA8542AACA}" type="sibTrans" cxnId="{FD6B5ED7-C726-4764-B2EF-11A8EB18E2B5}">
      <dgm:prSet/>
      <dgm:spPr/>
      <dgm:t>
        <a:bodyPr/>
        <a:lstStyle/>
        <a:p>
          <a:endParaRPr lang="es-AR"/>
        </a:p>
      </dgm:t>
    </dgm:pt>
    <dgm:pt modelId="{B2DE4A03-7CEF-4E7A-9294-92D9DED1954A}" type="pres">
      <dgm:prSet presAssocID="{E0081DD1-C18A-4ED3-8445-C1BAA347B869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s-AR"/>
        </a:p>
      </dgm:t>
    </dgm:pt>
    <dgm:pt modelId="{FADF9424-F0E7-40EC-89B4-370BD39C25CF}" type="pres">
      <dgm:prSet presAssocID="{7BFEBD80-890F-4079-8B90-F81C488A43D8}" presName="parentText" presStyleLbl="node1" presStyleIdx="0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es-AR"/>
        </a:p>
      </dgm:t>
    </dgm:pt>
    <dgm:pt modelId="{8767ECF2-10FC-4729-BD09-CB50B64AEB6C}" type="pres">
      <dgm:prSet presAssocID="{489F0604-0C97-4A80-887C-F79E9355E1D2}" presName="spacer" presStyleCnt="0"/>
      <dgm:spPr/>
    </dgm:pt>
    <dgm:pt modelId="{B44623D6-39FF-41F4-9479-2AFB7B5F6F87}" type="pres">
      <dgm:prSet presAssocID="{F242ACEE-BD00-4A28-9548-D09046F7379B}" presName="parentText" presStyleLbl="node1" presStyleIdx="1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es-AR"/>
        </a:p>
      </dgm:t>
    </dgm:pt>
    <dgm:pt modelId="{1FF8B449-C254-454C-A008-9BA26627F8D6}" type="pres">
      <dgm:prSet presAssocID="{F7EA34D4-0D9E-4005-A17C-52B52368E5F7}" presName="spacer" presStyleCnt="0"/>
      <dgm:spPr/>
    </dgm:pt>
    <dgm:pt modelId="{2AFE9700-8283-4232-ADAF-92752D29BC6C}" type="pres">
      <dgm:prSet presAssocID="{1AD5B871-F3EF-4560-8652-CEF0D57369B6}" presName="parentText" presStyleLbl="node1" presStyleIdx="2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es-AR"/>
        </a:p>
      </dgm:t>
    </dgm:pt>
    <dgm:pt modelId="{3E0A29AE-E685-4ECD-819A-325CD7391232}" type="pres">
      <dgm:prSet presAssocID="{0D008215-5977-47A2-BB75-3EEA8542AACA}" presName="spacer" presStyleCnt="0"/>
      <dgm:spPr/>
    </dgm:pt>
    <dgm:pt modelId="{19B418A4-CA21-4BE1-B01E-6E43E89D5028}" type="pres">
      <dgm:prSet presAssocID="{317AE736-1457-4E38-822B-02EA3297452F}" presName="parentText" presStyleLbl="node1" presStyleIdx="3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es-AR"/>
        </a:p>
      </dgm:t>
    </dgm:pt>
  </dgm:ptLst>
  <dgm:cxnLst>
    <dgm:cxn modelId="{59D9D836-B38F-4167-B4F7-8F484ABB08D8}" srcId="{E0081DD1-C18A-4ED3-8445-C1BAA347B869}" destId="{317AE736-1457-4E38-822B-02EA3297452F}" srcOrd="3" destOrd="0" parTransId="{F01AA28E-AB50-47E2-BED5-E9DCF3B2CA92}" sibTransId="{B28C55CA-4AB6-4A8E-ABBD-0040080F5F5C}"/>
    <dgm:cxn modelId="{C38E8972-C6DF-4107-9AD3-4930EDA6981C}" srcId="{E0081DD1-C18A-4ED3-8445-C1BAA347B869}" destId="{7BFEBD80-890F-4079-8B90-F81C488A43D8}" srcOrd="0" destOrd="0" parTransId="{A2B617E0-D112-44B6-B7F6-3FB8D58B35BC}" sibTransId="{489F0604-0C97-4A80-887C-F79E9355E1D2}"/>
    <dgm:cxn modelId="{4BED750E-CBB2-4158-8573-72570EFB77A2}" type="presOf" srcId="{1AD5B871-F3EF-4560-8652-CEF0D57369B6}" destId="{2AFE9700-8283-4232-ADAF-92752D29BC6C}" srcOrd="0" destOrd="0" presId="urn:microsoft.com/office/officeart/2005/8/layout/vList2"/>
    <dgm:cxn modelId="{7B599613-8C7C-409B-8199-D95B77618B5C}" type="presOf" srcId="{E0081DD1-C18A-4ED3-8445-C1BAA347B869}" destId="{B2DE4A03-7CEF-4E7A-9294-92D9DED1954A}" srcOrd="0" destOrd="0" presId="urn:microsoft.com/office/officeart/2005/8/layout/vList2"/>
    <dgm:cxn modelId="{2E5A8004-AD0E-45A4-A5CD-CB5FE5A8675B}" type="presOf" srcId="{F242ACEE-BD00-4A28-9548-D09046F7379B}" destId="{B44623D6-39FF-41F4-9479-2AFB7B5F6F87}" srcOrd="0" destOrd="0" presId="urn:microsoft.com/office/officeart/2005/8/layout/vList2"/>
    <dgm:cxn modelId="{1E89904A-DE49-44CB-B8D9-D3B1FEC6FE8A}" srcId="{E0081DD1-C18A-4ED3-8445-C1BAA347B869}" destId="{F242ACEE-BD00-4A28-9548-D09046F7379B}" srcOrd="1" destOrd="0" parTransId="{9C0A29F4-CC5F-4E9A-BE0B-1E4CCD7997C1}" sibTransId="{F7EA34D4-0D9E-4005-A17C-52B52368E5F7}"/>
    <dgm:cxn modelId="{D0A5DE3D-C0EA-49EA-BF9D-9D2CECDCDB8A}" type="presOf" srcId="{7BFEBD80-890F-4079-8B90-F81C488A43D8}" destId="{FADF9424-F0E7-40EC-89B4-370BD39C25CF}" srcOrd="0" destOrd="0" presId="urn:microsoft.com/office/officeart/2005/8/layout/vList2"/>
    <dgm:cxn modelId="{5BAEABD9-48E6-421A-8D08-4844DB8AF516}" type="presOf" srcId="{317AE736-1457-4E38-822B-02EA3297452F}" destId="{19B418A4-CA21-4BE1-B01E-6E43E89D5028}" srcOrd="0" destOrd="0" presId="urn:microsoft.com/office/officeart/2005/8/layout/vList2"/>
    <dgm:cxn modelId="{FD6B5ED7-C726-4764-B2EF-11A8EB18E2B5}" srcId="{E0081DD1-C18A-4ED3-8445-C1BAA347B869}" destId="{1AD5B871-F3EF-4560-8652-CEF0D57369B6}" srcOrd="2" destOrd="0" parTransId="{078EFBCC-9F04-4C82-98CC-F838A5CBA79D}" sibTransId="{0D008215-5977-47A2-BB75-3EEA8542AACA}"/>
    <dgm:cxn modelId="{C62529C7-9C68-4C48-8E5F-2622B5D8E3AE}" type="presParOf" srcId="{B2DE4A03-7CEF-4E7A-9294-92D9DED1954A}" destId="{FADF9424-F0E7-40EC-89B4-370BD39C25CF}" srcOrd="0" destOrd="0" presId="urn:microsoft.com/office/officeart/2005/8/layout/vList2"/>
    <dgm:cxn modelId="{D2A44A7D-0B5C-4634-8E9A-CADBCCDE3FA9}" type="presParOf" srcId="{B2DE4A03-7CEF-4E7A-9294-92D9DED1954A}" destId="{8767ECF2-10FC-4729-BD09-CB50B64AEB6C}" srcOrd="1" destOrd="0" presId="urn:microsoft.com/office/officeart/2005/8/layout/vList2"/>
    <dgm:cxn modelId="{5ADFAEED-2329-4C1A-B203-0C4156C4F93C}" type="presParOf" srcId="{B2DE4A03-7CEF-4E7A-9294-92D9DED1954A}" destId="{B44623D6-39FF-41F4-9479-2AFB7B5F6F87}" srcOrd="2" destOrd="0" presId="urn:microsoft.com/office/officeart/2005/8/layout/vList2"/>
    <dgm:cxn modelId="{9D137096-01DA-46BE-A1A9-49F45249E110}" type="presParOf" srcId="{B2DE4A03-7CEF-4E7A-9294-92D9DED1954A}" destId="{1FF8B449-C254-454C-A008-9BA26627F8D6}" srcOrd="3" destOrd="0" presId="urn:microsoft.com/office/officeart/2005/8/layout/vList2"/>
    <dgm:cxn modelId="{DBACC128-8707-4AA1-9926-9B79BD8E053C}" type="presParOf" srcId="{B2DE4A03-7CEF-4E7A-9294-92D9DED1954A}" destId="{2AFE9700-8283-4232-ADAF-92752D29BC6C}" srcOrd="4" destOrd="0" presId="urn:microsoft.com/office/officeart/2005/8/layout/vList2"/>
    <dgm:cxn modelId="{C3B73805-8327-402D-A0F2-B1BAB0B4B8AE}" type="presParOf" srcId="{B2DE4A03-7CEF-4E7A-9294-92D9DED1954A}" destId="{3E0A29AE-E685-4ECD-819A-325CD7391232}" srcOrd="5" destOrd="0" presId="urn:microsoft.com/office/officeart/2005/8/layout/vList2"/>
    <dgm:cxn modelId="{92AEEA17-9D8D-438F-8074-0920B6A80CBB}" type="presParOf" srcId="{B2DE4A03-7CEF-4E7A-9294-92D9DED1954A}" destId="{19B418A4-CA21-4BE1-B01E-6E43E89D5028}" srcOrd="6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78EE3A94-6DFC-4A45-BF35-C0A22CD0A217}" type="doc">
      <dgm:prSet loTypeId="urn:microsoft.com/office/officeart/2005/8/layout/hList6" loCatId="list" qsTypeId="urn:microsoft.com/office/officeart/2005/8/quickstyle/simple5" qsCatId="simple" csTypeId="urn:microsoft.com/office/officeart/2005/8/colors/colorful2" csCatId="colorful" phldr="1"/>
      <dgm:spPr/>
      <dgm:t>
        <a:bodyPr/>
        <a:lstStyle/>
        <a:p>
          <a:endParaRPr lang="es-AR"/>
        </a:p>
      </dgm:t>
    </dgm:pt>
    <dgm:pt modelId="{CDE0F664-7F19-4B29-A24A-B51EAEED0E17}">
      <dgm:prSet phldrT="[Texto]" custT="1"/>
      <dgm:spPr>
        <a:solidFill>
          <a:srgbClr val="B5152C"/>
        </a:solidFill>
      </dgm:spPr>
      <dgm:t>
        <a:bodyPr/>
        <a:lstStyle/>
        <a:p>
          <a:pPr algn="l" rtl="0"/>
          <a:r>
            <a:rPr kumimoji="0" lang="es-AR" sz="1800" b="1" i="0" u="none" strike="noStrike" cap="none" normalizeH="0" baseline="0" dirty="0" smtClean="0">
              <a:ln/>
              <a:solidFill>
                <a:schemeClr val="bg1"/>
              </a:solidFill>
              <a:effectLst/>
              <a:latin typeface="Calibri" pitchFamily="34" charset="0"/>
              <a:ea typeface="Calibri" pitchFamily="34" charset="0"/>
              <a:cs typeface="Calibri" pitchFamily="34" charset="0"/>
            </a:rPr>
            <a:t>Escasos datos nacionales publicados sobre pérdidas por descuido del bienestar animal.</a:t>
          </a:r>
        </a:p>
        <a:p>
          <a:pPr algn="l" rtl="0"/>
          <a:endParaRPr kumimoji="0" lang="es-AR" sz="1800" b="1" i="0" u="none" strike="noStrike" cap="none" normalizeH="0" baseline="0" dirty="0" smtClean="0">
            <a:ln/>
            <a:solidFill>
              <a:schemeClr val="bg1"/>
            </a:solidFill>
            <a:effectLst/>
            <a:latin typeface="Calibri" pitchFamily="34" charset="0"/>
            <a:ea typeface="Calibri" pitchFamily="34" charset="0"/>
            <a:cs typeface="Calibri" pitchFamily="34" charset="0"/>
          </a:endParaRPr>
        </a:p>
        <a:p>
          <a:pPr algn="l" rtl="0"/>
          <a:r>
            <a:rPr kumimoji="0" lang="es-AR" sz="1800" b="1" i="0" u="none" strike="noStrike" cap="none" normalizeH="0" baseline="0" dirty="0" smtClean="0">
              <a:ln/>
              <a:solidFill>
                <a:schemeClr val="bg1"/>
              </a:solidFill>
              <a:effectLst/>
              <a:latin typeface="Calibri" pitchFamily="34" charset="0"/>
              <a:ea typeface="Calibri" pitchFamily="34" charset="0"/>
              <a:cs typeface="Calibri" pitchFamily="34" charset="0"/>
            </a:rPr>
            <a:t>Se sabe que los daños por machucones y desgarros  son  importantes, al igual que el descarte de cortes valiosos por pH elevado de la carne. </a:t>
          </a:r>
          <a:endParaRPr lang="es-AR" sz="1800" b="1" dirty="0">
            <a:solidFill>
              <a:schemeClr val="bg1"/>
            </a:solidFill>
          </a:endParaRPr>
        </a:p>
      </dgm:t>
    </dgm:pt>
    <dgm:pt modelId="{430784CC-D91D-471F-82D9-D002C415B986}" type="parTrans" cxnId="{20DDEB1E-248A-4F36-AF25-A4B7ED8C4A02}">
      <dgm:prSet/>
      <dgm:spPr/>
      <dgm:t>
        <a:bodyPr/>
        <a:lstStyle/>
        <a:p>
          <a:endParaRPr lang="es-AR"/>
        </a:p>
      </dgm:t>
    </dgm:pt>
    <dgm:pt modelId="{1C668748-E845-47EC-A855-BF5D3ADFD580}" type="sibTrans" cxnId="{20DDEB1E-248A-4F36-AF25-A4B7ED8C4A02}">
      <dgm:prSet/>
      <dgm:spPr/>
      <dgm:t>
        <a:bodyPr/>
        <a:lstStyle/>
        <a:p>
          <a:endParaRPr lang="es-AR"/>
        </a:p>
      </dgm:t>
    </dgm:pt>
    <dgm:pt modelId="{22EB5508-7DCE-4025-AA7B-3B06BA665A7B}">
      <dgm:prSet phldrT="[Texto]" custT="1"/>
      <dgm:spPr>
        <a:solidFill>
          <a:schemeClr val="bg2">
            <a:lumMod val="25000"/>
          </a:schemeClr>
        </a:solidFill>
      </dgm:spPr>
      <dgm:t>
        <a:bodyPr/>
        <a:lstStyle/>
        <a:p>
          <a:pPr algn="l"/>
          <a:r>
            <a:rPr kumimoji="0" lang="es-AR" sz="1800" b="1" i="0" u="none" strike="noStrike" cap="none" normalizeH="0" baseline="0" dirty="0" smtClean="0">
              <a:ln/>
              <a:effectLst/>
              <a:latin typeface="Calibri" pitchFamily="34" charset="0"/>
              <a:ea typeface="Calibri" pitchFamily="34" charset="0"/>
              <a:cs typeface="Times New Roman" pitchFamily="18" charset="0"/>
            </a:rPr>
            <a:t>No hay datos publicados que permitan reconocer los efectos del proceso de comercialización en Instalaciones de Remates Ferias en relación al bienestar de los animales y los posibles impactos en la calidad de la carne</a:t>
          </a:r>
          <a:endParaRPr lang="es-AR" sz="1800" b="1" dirty="0"/>
        </a:p>
      </dgm:t>
    </dgm:pt>
    <dgm:pt modelId="{D59872B8-45E3-4B9C-8B08-5E91736D0109}" type="parTrans" cxnId="{5B0B9847-B532-4B79-8748-8A49265A94E1}">
      <dgm:prSet/>
      <dgm:spPr/>
      <dgm:t>
        <a:bodyPr/>
        <a:lstStyle/>
        <a:p>
          <a:endParaRPr lang="es-AR"/>
        </a:p>
      </dgm:t>
    </dgm:pt>
    <dgm:pt modelId="{703BED93-2BA3-4FD3-BEED-BDD62D93D7E1}" type="sibTrans" cxnId="{5B0B9847-B532-4B79-8748-8A49265A94E1}">
      <dgm:prSet/>
      <dgm:spPr/>
      <dgm:t>
        <a:bodyPr/>
        <a:lstStyle/>
        <a:p>
          <a:endParaRPr lang="es-AR"/>
        </a:p>
      </dgm:t>
    </dgm:pt>
    <dgm:pt modelId="{BBDB2CAE-6CDF-44C7-AEB0-1579422E4216}">
      <dgm:prSet phldrT="[Texto]" custT="1"/>
      <dgm:spPr>
        <a:solidFill>
          <a:schemeClr val="accent3">
            <a:lumMod val="50000"/>
          </a:schemeClr>
        </a:solidFill>
      </dgm:spPr>
      <dgm:t>
        <a:bodyPr/>
        <a:lstStyle/>
        <a:p>
          <a:pPr algn="l"/>
          <a:r>
            <a:rPr lang="es-AR" sz="1800" b="1" dirty="0" smtClean="0">
              <a:solidFill>
                <a:schemeClr val="bg1"/>
              </a:solidFill>
              <a:latin typeface="+mn-lt"/>
            </a:rPr>
            <a:t>INFORMACIÓN PREVIA T</a:t>
          </a:r>
          <a:r>
            <a:rPr kumimoji="0" lang="es-AR" sz="1800" b="1" i="0" u="none" strike="noStrike" cap="none" normalizeH="0" baseline="0" dirty="0" smtClean="0">
              <a:ln/>
              <a:solidFill>
                <a:schemeClr val="bg1"/>
              </a:solidFill>
              <a:effectLst/>
              <a:latin typeface="+mn-lt"/>
              <a:ea typeface="Calibri" pitchFamily="34" charset="0"/>
              <a:cs typeface="Times New Roman" pitchFamily="18" charset="0"/>
            </a:rPr>
            <a:t>ransporte de hacienda</a:t>
          </a:r>
        </a:p>
        <a:p>
          <a:pPr algn="l"/>
          <a:r>
            <a:rPr kumimoji="0" lang="es-AR" sz="1800" b="1" i="0" u="none" strike="noStrike" cap="none" normalizeH="0" baseline="0" dirty="0" smtClean="0">
              <a:ln/>
              <a:solidFill>
                <a:schemeClr val="bg1"/>
              </a:solidFill>
              <a:effectLst/>
              <a:latin typeface="+mn-lt"/>
              <a:ea typeface="Calibri" pitchFamily="34" charset="0"/>
              <a:cs typeface="Times New Roman" pitchFamily="18" charset="0"/>
            </a:rPr>
            <a:t>Faena en frigorífico</a:t>
          </a:r>
        </a:p>
        <a:p>
          <a:pPr algn="l"/>
          <a:r>
            <a:rPr kumimoji="0" lang="es-AR" sz="1800" b="1" i="0" u="none" strike="noStrike" cap="none" normalizeH="0" baseline="0" dirty="0" smtClean="0">
              <a:ln/>
              <a:solidFill>
                <a:schemeClr val="bg1"/>
              </a:solidFill>
              <a:effectLst/>
              <a:latin typeface="+mn-lt"/>
              <a:ea typeface="Calibri" pitchFamily="34" charset="0"/>
              <a:cs typeface="Times New Roman" pitchFamily="18" charset="0"/>
            </a:rPr>
            <a:t>Publicados por el IPCVA </a:t>
          </a:r>
          <a:endParaRPr lang="es-AR" sz="1800" b="1" dirty="0">
            <a:solidFill>
              <a:schemeClr val="bg1"/>
            </a:solidFill>
            <a:latin typeface="+mn-lt"/>
          </a:endParaRPr>
        </a:p>
      </dgm:t>
    </dgm:pt>
    <dgm:pt modelId="{F572382D-EEBA-402D-B3B2-9860CCD9FE5A}" type="parTrans" cxnId="{BDA301A4-B157-47BA-B0D3-6F75DBC46076}">
      <dgm:prSet/>
      <dgm:spPr/>
      <dgm:t>
        <a:bodyPr/>
        <a:lstStyle/>
        <a:p>
          <a:endParaRPr lang="es-AR"/>
        </a:p>
      </dgm:t>
    </dgm:pt>
    <dgm:pt modelId="{E7D96C5E-6BC8-4ED2-8D39-0579D0716CE2}" type="sibTrans" cxnId="{BDA301A4-B157-47BA-B0D3-6F75DBC46076}">
      <dgm:prSet/>
      <dgm:spPr/>
      <dgm:t>
        <a:bodyPr/>
        <a:lstStyle/>
        <a:p>
          <a:endParaRPr lang="es-AR"/>
        </a:p>
      </dgm:t>
    </dgm:pt>
    <dgm:pt modelId="{E604F25B-51E4-4584-AF92-FA308F266CD8}" type="pres">
      <dgm:prSet presAssocID="{78EE3A94-6DFC-4A45-BF35-C0A22CD0A217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s-AR"/>
        </a:p>
      </dgm:t>
    </dgm:pt>
    <dgm:pt modelId="{74175B72-37D8-4688-9242-F03583DB66A6}" type="pres">
      <dgm:prSet presAssocID="{CDE0F664-7F19-4B29-A24A-B51EAEED0E17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s-AR"/>
        </a:p>
      </dgm:t>
    </dgm:pt>
    <dgm:pt modelId="{EAF6FD3A-6EDD-4D67-A6EE-30585202716C}" type="pres">
      <dgm:prSet presAssocID="{1C668748-E845-47EC-A855-BF5D3ADFD580}" presName="sibTrans" presStyleCnt="0"/>
      <dgm:spPr/>
    </dgm:pt>
    <dgm:pt modelId="{E5A3BCBA-DF00-4468-9074-8147146A5435}" type="pres">
      <dgm:prSet presAssocID="{22EB5508-7DCE-4025-AA7B-3B06BA665A7B}" presName="node" presStyleLbl="node1" presStyleIdx="1" presStyleCnt="3" custScaleX="110372">
        <dgm:presLayoutVars>
          <dgm:bulletEnabled val="1"/>
        </dgm:presLayoutVars>
      </dgm:prSet>
      <dgm:spPr/>
      <dgm:t>
        <a:bodyPr/>
        <a:lstStyle/>
        <a:p>
          <a:endParaRPr lang="es-AR"/>
        </a:p>
      </dgm:t>
    </dgm:pt>
    <dgm:pt modelId="{48499B6A-2FEE-41BE-BB59-CE50ED395577}" type="pres">
      <dgm:prSet presAssocID="{703BED93-2BA3-4FD3-BEED-BDD62D93D7E1}" presName="sibTrans" presStyleCnt="0"/>
      <dgm:spPr/>
    </dgm:pt>
    <dgm:pt modelId="{13E6B7B3-FD69-4DAE-8C72-DA431BC4FF16}" type="pres">
      <dgm:prSet presAssocID="{BBDB2CAE-6CDF-44C7-AEB0-1579422E4216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s-AR"/>
        </a:p>
      </dgm:t>
    </dgm:pt>
  </dgm:ptLst>
  <dgm:cxnLst>
    <dgm:cxn modelId="{5044D779-A448-4D32-BFCC-4E1ED025731E}" type="presOf" srcId="{22EB5508-7DCE-4025-AA7B-3B06BA665A7B}" destId="{E5A3BCBA-DF00-4468-9074-8147146A5435}" srcOrd="0" destOrd="0" presId="urn:microsoft.com/office/officeart/2005/8/layout/hList6"/>
    <dgm:cxn modelId="{5B0B9847-B532-4B79-8748-8A49265A94E1}" srcId="{78EE3A94-6DFC-4A45-BF35-C0A22CD0A217}" destId="{22EB5508-7DCE-4025-AA7B-3B06BA665A7B}" srcOrd="1" destOrd="0" parTransId="{D59872B8-45E3-4B9C-8B08-5E91736D0109}" sibTransId="{703BED93-2BA3-4FD3-BEED-BDD62D93D7E1}"/>
    <dgm:cxn modelId="{20DDEB1E-248A-4F36-AF25-A4B7ED8C4A02}" srcId="{78EE3A94-6DFC-4A45-BF35-C0A22CD0A217}" destId="{CDE0F664-7F19-4B29-A24A-B51EAEED0E17}" srcOrd="0" destOrd="0" parTransId="{430784CC-D91D-471F-82D9-D002C415B986}" sibTransId="{1C668748-E845-47EC-A855-BF5D3ADFD580}"/>
    <dgm:cxn modelId="{0B0A879F-24A9-4606-91CF-B4B3492F3D80}" type="presOf" srcId="{CDE0F664-7F19-4B29-A24A-B51EAEED0E17}" destId="{74175B72-37D8-4688-9242-F03583DB66A6}" srcOrd="0" destOrd="0" presId="urn:microsoft.com/office/officeart/2005/8/layout/hList6"/>
    <dgm:cxn modelId="{88E424E1-C7C7-4D99-9D65-3C3B308D2ABC}" type="presOf" srcId="{78EE3A94-6DFC-4A45-BF35-C0A22CD0A217}" destId="{E604F25B-51E4-4584-AF92-FA308F266CD8}" srcOrd="0" destOrd="0" presId="urn:microsoft.com/office/officeart/2005/8/layout/hList6"/>
    <dgm:cxn modelId="{BDA301A4-B157-47BA-B0D3-6F75DBC46076}" srcId="{78EE3A94-6DFC-4A45-BF35-C0A22CD0A217}" destId="{BBDB2CAE-6CDF-44C7-AEB0-1579422E4216}" srcOrd="2" destOrd="0" parTransId="{F572382D-EEBA-402D-B3B2-9860CCD9FE5A}" sibTransId="{E7D96C5E-6BC8-4ED2-8D39-0579D0716CE2}"/>
    <dgm:cxn modelId="{126C7CE4-0B8A-474B-A12E-D7A1656AC9F3}" type="presOf" srcId="{BBDB2CAE-6CDF-44C7-AEB0-1579422E4216}" destId="{13E6B7B3-FD69-4DAE-8C72-DA431BC4FF16}" srcOrd="0" destOrd="0" presId="urn:microsoft.com/office/officeart/2005/8/layout/hList6"/>
    <dgm:cxn modelId="{9C71BC3B-F2C0-4EAA-AA87-AFA24A4AAB65}" type="presParOf" srcId="{E604F25B-51E4-4584-AF92-FA308F266CD8}" destId="{74175B72-37D8-4688-9242-F03583DB66A6}" srcOrd="0" destOrd="0" presId="urn:microsoft.com/office/officeart/2005/8/layout/hList6"/>
    <dgm:cxn modelId="{80C8DC6C-0982-4ACC-8D9E-92D18CDB13EB}" type="presParOf" srcId="{E604F25B-51E4-4584-AF92-FA308F266CD8}" destId="{EAF6FD3A-6EDD-4D67-A6EE-30585202716C}" srcOrd="1" destOrd="0" presId="urn:microsoft.com/office/officeart/2005/8/layout/hList6"/>
    <dgm:cxn modelId="{AD5404EB-85DF-441B-9776-AA8AB16C4A30}" type="presParOf" srcId="{E604F25B-51E4-4584-AF92-FA308F266CD8}" destId="{E5A3BCBA-DF00-4468-9074-8147146A5435}" srcOrd="2" destOrd="0" presId="urn:microsoft.com/office/officeart/2005/8/layout/hList6"/>
    <dgm:cxn modelId="{AA9122C8-2434-4F1E-860A-48FE5B8A6A46}" type="presParOf" srcId="{E604F25B-51E4-4584-AF92-FA308F266CD8}" destId="{48499B6A-2FEE-41BE-BB59-CE50ED395577}" srcOrd="3" destOrd="0" presId="urn:microsoft.com/office/officeart/2005/8/layout/hList6"/>
    <dgm:cxn modelId="{912A3CBB-B96D-47E2-B31E-23938E4F1CF1}" type="presParOf" srcId="{E604F25B-51E4-4584-AF92-FA308F266CD8}" destId="{13E6B7B3-FD69-4DAE-8C72-DA431BC4FF16}" srcOrd="4" destOrd="0" presId="urn:microsoft.com/office/officeart/2005/8/layout/hList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89856D39-B3C6-41AA-873B-59376C8F6D6A}" type="doc">
      <dgm:prSet loTypeId="urn:microsoft.com/office/officeart/2005/8/layout/vProcess5" loCatId="process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es-AR"/>
        </a:p>
      </dgm:t>
    </dgm:pt>
    <dgm:pt modelId="{662C4DEC-76A4-4962-8A6B-9F36FFDD34E5}">
      <dgm:prSet phldrT="[Texto]" custT="1"/>
      <dgm:spPr/>
      <dgm:t>
        <a:bodyPr/>
        <a:lstStyle/>
        <a:p>
          <a:r>
            <a:rPr lang="es-AR" sz="1800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rPr>
            <a:t>INGRESO DE LOS ANIMALES A LA FERIA</a:t>
          </a:r>
        </a:p>
        <a:p>
          <a:r>
            <a:rPr lang="es-AR" sz="1600" dirty="0" smtClean="0">
              <a:latin typeface="+mn-lt"/>
            </a:rPr>
            <a:t> </a:t>
          </a:r>
          <a:r>
            <a:rPr kumimoji="0" lang="es-AR" sz="1600" b="0" i="0" u="none" strike="noStrike" cap="none" normalizeH="0" baseline="0" dirty="0" smtClean="0">
              <a:ln/>
              <a:effectLst/>
              <a:latin typeface="+mn-lt"/>
              <a:ea typeface="Calibri" pitchFamily="34" charset="0"/>
              <a:cs typeface="Times New Roman" pitchFamily="18" charset="0"/>
            </a:rPr>
            <a:t>Tanto el uso de picanas como el porcentaje de  animales  golpeados  al ingreso resultan  preocupantes</a:t>
          </a:r>
          <a:endParaRPr lang="es-AR" sz="1600" dirty="0">
            <a:latin typeface="+mn-lt"/>
          </a:endParaRPr>
        </a:p>
      </dgm:t>
    </dgm:pt>
    <dgm:pt modelId="{98098D03-EBEE-4395-B44D-40AAE782CFB2}" type="parTrans" cxnId="{EEF909DE-FB1B-4BA5-A960-A6A7F46455B0}">
      <dgm:prSet/>
      <dgm:spPr/>
      <dgm:t>
        <a:bodyPr/>
        <a:lstStyle/>
        <a:p>
          <a:endParaRPr lang="es-AR"/>
        </a:p>
      </dgm:t>
    </dgm:pt>
    <dgm:pt modelId="{297BAC10-C7F1-4D17-837E-0AA85F5BCAFD}" type="sibTrans" cxnId="{EEF909DE-FB1B-4BA5-A960-A6A7F46455B0}">
      <dgm:prSet/>
      <dgm:spPr/>
      <dgm:t>
        <a:bodyPr/>
        <a:lstStyle/>
        <a:p>
          <a:endParaRPr lang="es-AR"/>
        </a:p>
      </dgm:t>
    </dgm:pt>
    <dgm:pt modelId="{5BAEBEED-B600-4946-BB9F-6DFBACF4B111}">
      <dgm:prSet phldrT="[Texto]" custT="1"/>
      <dgm:spPr>
        <a:solidFill>
          <a:schemeClr val="bg2">
            <a:lumMod val="25000"/>
          </a:schemeClr>
        </a:solidFill>
      </dgm:spPr>
      <dgm:t>
        <a:bodyPr/>
        <a:lstStyle/>
        <a:p>
          <a:r>
            <a:rPr lang="es-AR" sz="1600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rPr>
            <a:t>DESCARGA DE LOS ANIMALES EN LAS FERIAS </a:t>
          </a:r>
        </a:p>
        <a:p>
          <a:r>
            <a:rPr lang="es-AR" sz="1600" dirty="0" smtClean="0">
              <a:latin typeface="+mn-lt"/>
            </a:rPr>
            <a:t> Porcentaje de caídas -sistemas sin AC- dentro del rango de inaceptable (% de caídas: 1,15%)</a:t>
          </a:r>
          <a:endParaRPr lang="es-AR" sz="1600" dirty="0">
            <a:latin typeface="+mn-lt"/>
          </a:endParaRPr>
        </a:p>
      </dgm:t>
    </dgm:pt>
    <dgm:pt modelId="{BA403449-6549-449F-B1CB-204884CC7224}" type="parTrans" cxnId="{0C45E83D-38F4-4FB9-B3A2-2B2B32543C3A}">
      <dgm:prSet/>
      <dgm:spPr/>
      <dgm:t>
        <a:bodyPr/>
        <a:lstStyle/>
        <a:p>
          <a:endParaRPr lang="es-AR"/>
        </a:p>
      </dgm:t>
    </dgm:pt>
    <dgm:pt modelId="{B23E0C47-EBAE-42C5-8904-984240877E3A}" type="sibTrans" cxnId="{0C45E83D-38F4-4FB9-B3A2-2B2B32543C3A}">
      <dgm:prSet/>
      <dgm:spPr/>
      <dgm:t>
        <a:bodyPr/>
        <a:lstStyle/>
        <a:p>
          <a:endParaRPr lang="es-AR"/>
        </a:p>
      </dgm:t>
    </dgm:pt>
    <dgm:pt modelId="{F791D214-C19A-4BB6-B476-8F7AD3FEA533}">
      <dgm:prSet phldrT="[Texto]" custT="1"/>
      <dgm:spPr>
        <a:solidFill>
          <a:schemeClr val="tx2">
            <a:lumMod val="75000"/>
          </a:schemeClr>
        </a:solidFill>
      </dgm:spPr>
      <dgm:t>
        <a:bodyPr/>
        <a:lstStyle/>
        <a:p>
          <a:r>
            <a:rPr lang="es-AR" sz="1600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rPr>
            <a:t>PROCESO DE SEPARACIÓN DE LOS ANIMALES-(%) </a:t>
          </a:r>
        </a:p>
        <a:p>
          <a:r>
            <a:rPr lang="es-AR" sz="1600" dirty="0" smtClean="0">
              <a:latin typeface="+mn-lt"/>
            </a:rPr>
            <a:t>Separación por categorías y Separación en </a:t>
          </a:r>
          <a:r>
            <a:rPr lang="es-AR" sz="1600" dirty="0" err="1" smtClean="0">
              <a:latin typeface="+mn-lt"/>
            </a:rPr>
            <a:t>antepista</a:t>
          </a:r>
          <a:r>
            <a:rPr lang="es-AR" sz="1600" dirty="0" smtClean="0">
              <a:latin typeface="+mn-lt"/>
            </a:rPr>
            <a:t> :       Supera los valores deseables en ambos sistemas (Significativamente menores  en Ferias con AC) </a:t>
          </a:r>
          <a:endParaRPr lang="es-AR" sz="1600" i="1" dirty="0">
            <a:latin typeface="+mn-lt"/>
          </a:endParaRPr>
        </a:p>
      </dgm:t>
    </dgm:pt>
    <dgm:pt modelId="{11C526FD-180E-4A23-BA49-B87891FF2636}" type="parTrans" cxnId="{7DD9AB13-A139-449C-9476-E1C5428A90CA}">
      <dgm:prSet/>
      <dgm:spPr/>
      <dgm:t>
        <a:bodyPr/>
        <a:lstStyle/>
        <a:p>
          <a:endParaRPr lang="es-AR"/>
        </a:p>
      </dgm:t>
    </dgm:pt>
    <dgm:pt modelId="{EB99BCE0-6E60-489E-9D7D-481122F6F739}" type="sibTrans" cxnId="{7DD9AB13-A139-449C-9476-E1C5428A90CA}">
      <dgm:prSet/>
      <dgm:spPr/>
      <dgm:t>
        <a:bodyPr/>
        <a:lstStyle/>
        <a:p>
          <a:endParaRPr lang="es-AR"/>
        </a:p>
      </dgm:t>
    </dgm:pt>
    <dgm:pt modelId="{FC849FD8-29C4-4DBB-9B5D-78E2A15C390C}">
      <dgm:prSet phldrT="[Texto]" custT="1"/>
      <dgm:spPr>
        <a:solidFill>
          <a:srgbClr val="7030A0"/>
        </a:solidFill>
      </dgm:spPr>
      <dgm:t>
        <a:bodyPr/>
        <a:lstStyle/>
        <a:p>
          <a:r>
            <a:rPr lang="es-AR" sz="2000" b="1" i="1" dirty="0" smtClean="0">
              <a:latin typeface="+mn-lt"/>
            </a:rPr>
            <a:t>MOVIMIENTO EN PISTA</a:t>
          </a:r>
          <a:endParaRPr lang="es-AR" sz="2000" b="1" i="1" dirty="0">
            <a:latin typeface="+mn-lt"/>
          </a:endParaRPr>
        </a:p>
      </dgm:t>
    </dgm:pt>
    <dgm:pt modelId="{089D3C3E-346E-41F3-97FC-10F74522BCBD}" type="parTrans" cxnId="{56DE59A4-08F1-4515-89BD-1AF4503563EC}">
      <dgm:prSet/>
      <dgm:spPr/>
      <dgm:t>
        <a:bodyPr/>
        <a:lstStyle/>
        <a:p>
          <a:endParaRPr lang="es-AR"/>
        </a:p>
      </dgm:t>
    </dgm:pt>
    <dgm:pt modelId="{229FEEFC-E7D3-4396-9411-488BF80D387B}" type="sibTrans" cxnId="{56DE59A4-08F1-4515-89BD-1AF4503563EC}">
      <dgm:prSet/>
      <dgm:spPr/>
      <dgm:t>
        <a:bodyPr/>
        <a:lstStyle/>
        <a:p>
          <a:endParaRPr lang="es-AR"/>
        </a:p>
      </dgm:t>
    </dgm:pt>
    <dgm:pt modelId="{CAA59E0A-5831-4379-B0C7-268E91C16015}" type="pres">
      <dgm:prSet presAssocID="{89856D39-B3C6-41AA-873B-59376C8F6D6A}" presName="outerComposite" presStyleCnt="0">
        <dgm:presLayoutVars>
          <dgm:chMax val="5"/>
          <dgm:dir/>
          <dgm:resizeHandles val="exact"/>
        </dgm:presLayoutVars>
      </dgm:prSet>
      <dgm:spPr/>
      <dgm:t>
        <a:bodyPr/>
        <a:lstStyle/>
        <a:p>
          <a:endParaRPr lang="es-AR"/>
        </a:p>
      </dgm:t>
    </dgm:pt>
    <dgm:pt modelId="{17E6A0CE-80CB-4A32-94C3-4EA516520179}" type="pres">
      <dgm:prSet presAssocID="{89856D39-B3C6-41AA-873B-59376C8F6D6A}" presName="dummyMaxCanvas" presStyleCnt="0">
        <dgm:presLayoutVars/>
      </dgm:prSet>
      <dgm:spPr/>
    </dgm:pt>
    <dgm:pt modelId="{6CBC18B1-863E-4B9F-9F1B-534E6F632589}" type="pres">
      <dgm:prSet presAssocID="{89856D39-B3C6-41AA-873B-59376C8F6D6A}" presName="FourNodes_1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es-AR"/>
        </a:p>
      </dgm:t>
    </dgm:pt>
    <dgm:pt modelId="{E627E745-2FA6-4AE6-92BE-DDC8EC80FA6F}" type="pres">
      <dgm:prSet presAssocID="{89856D39-B3C6-41AA-873B-59376C8F6D6A}" presName="FourNodes_2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es-AR"/>
        </a:p>
      </dgm:t>
    </dgm:pt>
    <dgm:pt modelId="{23E8E226-AB76-4B3D-92FD-3F7EA33103B1}" type="pres">
      <dgm:prSet presAssocID="{89856D39-B3C6-41AA-873B-59376C8F6D6A}" presName="FourNodes_3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es-AR"/>
        </a:p>
      </dgm:t>
    </dgm:pt>
    <dgm:pt modelId="{E4422C62-C96B-44E1-B6D6-F01ECBB942F9}" type="pres">
      <dgm:prSet presAssocID="{89856D39-B3C6-41AA-873B-59376C8F6D6A}" presName="FourNodes_4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s-AR"/>
        </a:p>
      </dgm:t>
    </dgm:pt>
    <dgm:pt modelId="{84B99CEB-1E50-4C0F-9B1D-0C9F06BE4212}" type="pres">
      <dgm:prSet presAssocID="{89856D39-B3C6-41AA-873B-59376C8F6D6A}" presName="FourConn_1-2" presStyleLbl="fgAccFollowNode1" presStyleIdx="0" presStyleCnt="3">
        <dgm:presLayoutVars>
          <dgm:bulletEnabled val="1"/>
        </dgm:presLayoutVars>
      </dgm:prSet>
      <dgm:spPr/>
      <dgm:t>
        <a:bodyPr/>
        <a:lstStyle/>
        <a:p>
          <a:endParaRPr lang="es-AR"/>
        </a:p>
      </dgm:t>
    </dgm:pt>
    <dgm:pt modelId="{FAE98158-8CA1-4664-BB6E-82A8A01D8421}" type="pres">
      <dgm:prSet presAssocID="{89856D39-B3C6-41AA-873B-59376C8F6D6A}" presName="FourConn_2-3" presStyleLbl="fgAccFollowNode1" presStyleIdx="1" presStyleCnt="3">
        <dgm:presLayoutVars>
          <dgm:bulletEnabled val="1"/>
        </dgm:presLayoutVars>
      </dgm:prSet>
      <dgm:spPr/>
      <dgm:t>
        <a:bodyPr/>
        <a:lstStyle/>
        <a:p>
          <a:endParaRPr lang="es-AR"/>
        </a:p>
      </dgm:t>
    </dgm:pt>
    <dgm:pt modelId="{33BBCCF0-0C79-416E-8C49-1277E65AD4B5}" type="pres">
      <dgm:prSet presAssocID="{89856D39-B3C6-41AA-873B-59376C8F6D6A}" presName="FourConn_3-4" presStyleLbl="fgAccFollowNode1" presStyleIdx="2" presStyleCnt="3">
        <dgm:presLayoutVars>
          <dgm:bulletEnabled val="1"/>
        </dgm:presLayoutVars>
      </dgm:prSet>
      <dgm:spPr/>
      <dgm:t>
        <a:bodyPr/>
        <a:lstStyle/>
        <a:p>
          <a:endParaRPr lang="es-AR"/>
        </a:p>
      </dgm:t>
    </dgm:pt>
    <dgm:pt modelId="{23C3943C-6C8B-4D3B-99E9-882BD3F39963}" type="pres">
      <dgm:prSet presAssocID="{89856D39-B3C6-41AA-873B-59376C8F6D6A}" presName="FourNodes_1_text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s-AR"/>
        </a:p>
      </dgm:t>
    </dgm:pt>
    <dgm:pt modelId="{0ACC730A-5169-43DF-BAD7-6D18626FF390}" type="pres">
      <dgm:prSet presAssocID="{89856D39-B3C6-41AA-873B-59376C8F6D6A}" presName="FourNodes_2_text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s-AR"/>
        </a:p>
      </dgm:t>
    </dgm:pt>
    <dgm:pt modelId="{C8DD4E63-8E90-40EC-A2E8-E0CC93E93FE6}" type="pres">
      <dgm:prSet presAssocID="{89856D39-B3C6-41AA-873B-59376C8F6D6A}" presName="FourNodes_3_text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s-AR"/>
        </a:p>
      </dgm:t>
    </dgm:pt>
    <dgm:pt modelId="{D79D7B07-6057-4D2A-AB0E-0A6CAEF78CA3}" type="pres">
      <dgm:prSet presAssocID="{89856D39-B3C6-41AA-873B-59376C8F6D6A}" presName="FourNodes_4_text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s-AR"/>
        </a:p>
      </dgm:t>
    </dgm:pt>
  </dgm:ptLst>
  <dgm:cxnLst>
    <dgm:cxn modelId="{B6F01191-CD27-4B87-8DA3-56845CB936CB}" type="presOf" srcId="{5BAEBEED-B600-4946-BB9F-6DFBACF4B111}" destId="{0ACC730A-5169-43DF-BAD7-6D18626FF390}" srcOrd="1" destOrd="0" presId="urn:microsoft.com/office/officeart/2005/8/layout/vProcess5"/>
    <dgm:cxn modelId="{86C7A0D5-8E39-4256-ACFA-265C4202093A}" type="presOf" srcId="{FC849FD8-29C4-4DBB-9B5D-78E2A15C390C}" destId="{E4422C62-C96B-44E1-B6D6-F01ECBB942F9}" srcOrd="0" destOrd="0" presId="urn:microsoft.com/office/officeart/2005/8/layout/vProcess5"/>
    <dgm:cxn modelId="{1FD8E512-8C4C-4C24-A07C-9ECF177DC356}" type="presOf" srcId="{F791D214-C19A-4BB6-B476-8F7AD3FEA533}" destId="{23E8E226-AB76-4B3D-92FD-3F7EA33103B1}" srcOrd="0" destOrd="0" presId="urn:microsoft.com/office/officeart/2005/8/layout/vProcess5"/>
    <dgm:cxn modelId="{92853362-419F-4CFA-81BF-5C5A34F90B3B}" type="presOf" srcId="{B23E0C47-EBAE-42C5-8904-984240877E3A}" destId="{FAE98158-8CA1-4664-BB6E-82A8A01D8421}" srcOrd="0" destOrd="0" presId="urn:microsoft.com/office/officeart/2005/8/layout/vProcess5"/>
    <dgm:cxn modelId="{4E75EF2B-E437-48DB-9F83-9635EF70D052}" type="presOf" srcId="{FC849FD8-29C4-4DBB-9B5D-78E2A15C390C}" destId="{D79D7B07-6057-4D2A-AB0E-0A6CAEF78CA3}" srcOrd="1" destOrd="0" presId="urn:microsoft.com/office/officeart/2005/8/layout/vProcess5"/>
    <dgm:cxn modelId="{36A74C64-C190-442C-B283-7AC0BE3F2F0C}" type="presOf" srcId="{662C4DEC-76A4-4962-8A6B-9F36FFDD34E5}" destId="{23C3943C-6C8B-4D3B-99E9-882BD3F39963}" srcOrd="1" destOrd="0" presId="urn:microsoft.com/office/officeart/2005/8/layout/vProcess5"/>
    <dgm:cxn modelId="{A933F18A-5374-42FF-8A4D-960FBB6D1954}" type="presOf" srcId="{297BAC10-C7F1-4D17-837E-0AA85F5BCAFD}" destId="{84B99CEB-1E50-4C0F-9B1D-0C9F06BE4212}" srcOrd="0" destOrd="0" presId="urn:microsoft.com/office/officeart/2005/8/layout/vProcess5"/>
    <dgm:cxn modelId="{56DE59A4-08F1-4515-89BD-1AF4503563EC}" srcId="{89856D39-B3C6-41AA-873B-59376C8F6D6A}" destId="{FC849FD8-29C4-4DBB-9B5D-78E2A15C390C}" srcOrd="3" destOrd="0" parTransId="{089D3C3E-346E-41F3-97FC-10F74522BCBD}" sibTransId="{229FEEFC-E7D3-4396-9411-488BF80D387B}"/>
    <dgm:cxn modelId="{7DD9AB13-A139-449C-9476-E1C5428A90CA}" srcId="{89856D39-B3C6-41AA-873B-59376C8F6D6A}" destId="{F791D214-C19A-4BB6-B476-8F7AD3FEA533}" srcOrd="2" destOrd="0" parTransId="{11C526FD-180E-4A23-BA49-B87891FF2636}" sibTransId="{EB99BCE0-6E60-489E-9D7D-481122F6F739}"/>
    <dgm:cxn modelId="{AD95D7F9-7356-4915-A873-D851DB236010}" type="presOf" srcId="{89856D39-B3C6-41AA-873B-59376C8F6D6A}" destId="{CAA59E0A-5831-4379-B0C7-268E91C16015}" srcOrd="0" destOrd="0" presId="urn:microsoft.com/office/officeart/2005/8/layout/vProcess5"/>
    <dgm:cxn modelId="{EEF909DE-FB1B-4BA5-A960-A6A7F46455B0}" srcId="{89856D39-B3C6-41AA-873B-59376C8F6D6A}" destId="{662C4DEC-76A4-4962-8A6B-9F36FFDD34E5}" srcOrd="0" destOrd="0" parTransId="{98098D03-EBEE-4395-B44D-40AAE782CFB2}" sibTransId="{297BAC10-C7F1-4D17-837E-0AA85F5BCAFD}"/>
    <dgm:cxn modelId="{606437D1-5A45-4C3A-99FE-1D006C344513}" type="presOf" srcId="{F791D214-C19A-4BB6-B476-8F7AD3FEA533}" destId="{C8DD4E63-8E90-40EC-A2E8-E0CC93E93FE6}" srcOrd="1" destOrd="0" presId="urn:microsoft.com/office/officeart/2005/8/layout/vProcess5"/>
    <dgm:cxn modelId="{B9C05289-24C9-4586-8EC8-B2963A34EAD7}" type="presOf" srcId="{EB99BCE0-6E60-489E-9D7D-481122F6F739}" destId="{33BBCCF0-0C79-416E-8C49-1277E65AD4B5}" srcOrd="0" destOrd="0" presId="urn:microsoft.com/office/officeart/2005/8/layout/vProcess5"/>
    <dgm:cxn modelId="{0C45E83D-38F4-4FB9-B3A2-2B2B32543C3A}" srcId="{89856D39-B3C6-41AA-873B-59376C8F6D6A}" destId="{5BAEBEED-B600-4946-BB9F-6DFBACF4B111}" srcOrd="1" destOrd="0" parTransId="{BA403449-6549-449F-B1CB-204884CC7224}" sibTransId="{B23E0C47-EBAE-42C5-8904-984240877E3A}"/>
    <dgm:cxn modelId="{B66E8318-31C6-4677-904A-0594E533F56C}" type="presOf" srcId="{662C4DEC-76A4-4962-8A6B-9F36FFDD34E5}" destId="{6CBC18B1-863E-4B9F-9F1B-534E6F632589}" srcOrd="0" destOrd="0" presId="urn:microsoft.com/office/officeart/2005/8/layout/vProcess5"/>
    <dgm:cxn modelId="{CD3481DE-7138-4B0A-9A20-ABCDF959AF16}" type="presOf" srcId="{5BAEBEED-B600-4946-BB9F-6DFBACF4B111}" destId="{E627E745-2FA6-4AE6-92BE-DDC8EC80FA6F}" srcOrd="0" destOrd="0" presId="urn:microsoft.com/office/officeart/2005/8/layout/vProcess5"/>
    <dgm:cxn modelId="{A008FCF7-F8DB-4133-A4D2-72C4EF5B5515}" type="presParOf" srcId="{CAA59E0A-5831-4379-B0C7-268E91C16015}" destId="{17E6A0CE-80CB-4A32-94C3-4EA516520179}" srcOrd="0" destOrd="0" presId="urn:microsoft.com/office/officeart/2005/8/layout/vProcess5"/>
    <dgm:cxn modelId="{E4918206-5D7F-45F1-A418-A23C2D734612}" type="presParOf" srcId="{CAA59E0A-5831-4379-B0C7-268E91C16015}" destId="{6CBC18B1-863E-4B9F-9F1B-534E6F632589}" srcOrd="1" destOrd="0" presId="urn:microsoft.com/office/officeart/2005/8/layout/vProcess5"/>
    <dgm:cxn modelId="{692A6F5F-3368-4CEC-98C5-BE6C56C3171F}" type="presParOf" srcId="{CAA59E0A-5831-4379-B0C7-268E91C16015}" destId="{E627E745-2FA6-4AE6-92BE-DDC8EC80FA6F}" srcOrd="2" destOrd="0" presId="urn:microsoft.com/office/officeart/2005/8/layout/vProcess5"/>
    <dgm:cxn modelId="{DD42972E-1BC2-4EBC-BE0E-1ACC134A925A}" type="presParOf" srcId="{CAA59E0A-5831-4379-B0C7-268E91C16015}" destId="{23E8E226-AB76-4B3D-92FD-3F7EA33103B1}" srcOrd="3" destOrd="0" presId="urn:microsoft.com/office/officeart/2005/8/layout/vProcess5"/>
    <dgm:cxn modelId="{5F4BD9A3-CB4E-4076-B1C2-9302BA52EF6F}" type="presParOf" srcId="{CAA59E0A-5831-4379-B0C7-268E91C16015}" destId="{E4422C62-C96B-44E1-B6D6-F01ECBB942F9}" srcOrd="4" destOrd="0" presId="urn:microsoft.com/office/officeart/2005/8/layout/vProcess5"/>
    <dgm:cxn modelId="{4249D4B3-80B5-4E4B-B825-0284E2ED6BEB}" type="presParOf" srcId="{CAA59E0A-5831-4379-B0C7-268E91C16015}" destId="{84B99CEB-1E50-4C0F-9B1D-0C9F06BE4212}" srcOrd="5" destOrd="0" presId="urn:microsoft.com/office/officeart/2005/8/layout/vProcess5"/>
    <dgm:cxn modelId="{360F3E16-1BCB-4D51-B754-8414F82A8610}" type="presParOf" srcId="{CAA59E0A-5831-4379-B0C7-268E91C16015}" destId="{FAE98158-8CA1-4664-BB6E-82A8A01D8421}" srcOrd="6" destOrd="0" presId="urn:microsoft.com/office/officeart/2005/8/layout/vProcess5"/>
    <dgm:cxn modelId="{C27B16A4-8675-4E91-8AAC-5891201A99C7}" type="presParOf" srcId="{CAA59E0A-5831-4379-B0C7-268E91C16015}" destId="{33BBCCF0-0C79-416E-8C49-1277E65AD4B5}" srcOrd="7" destOrd="0" presId="urn:microsoft.com/office/officeart/2005/8/layout/vProcess5"/>
    <dgm:cxn modelId="{D8839970-962A-4959-BFBE-B9ED2FB77926}" type="presParOf" srcId="{CAA59E0A-5831-4379-B0C7-268E91C16015}" destId="{23C3943C-6C8B-4D3B-99E9-882BD3F39963}" srcOrd="8" destOrd="0" presId="urn:microsoft.com/office/officeart/2005/8/layout/vProcess5"/>
    <dgm:cxn modelId="{5D61E191-7756-4851-B6B8-C5609390A6E5}" type="presParOf" srcId="{CAA59E0A-5831-4379-B0C7-268E91C16015}" destId="{0ACC730A-5169-43DF-BAD7-6D18626FF390}" srcOrd="9" destOrd="0" presId="urn:microsoft.com/office/officeart/2005/8/layout/vProcess5"/>
    <dgm:cxn modelId="{3CE56F6D-1A58-4B3B-A171-DE67E376D517}" type="presParOf" srcId="{CAA59E0A-5831-4379-B0C7-268E91C16015}" destId="{C8DD4E63-8E90-40EC-A2E8-E0CC93E93FE6}" srcOrd="10" destOrd="0" presId="urn:microsoft.com/office/officeart/2005/8/layout/vProcess5"/>
    <dgm:cxn modelId="{AFF74A99-8ADA-4E71-9982-E237EF27A226}" type="presParOf" srcId="{CAA59E0A-5831-4379-B0C7-268E91C16015}" destId="{D79D7B07-6057-4D2A-AB0E-0A6CAEF78CA3}" srcOrd="11" destOrd="0" presId="urn:microsoft.com/office/officeart/2005/8/layout/vProcess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4FE90936-C33B-4E88-AF28-B8356343695A}" type="doc">
      <dgm:prSet loTypeId="urn:microsoft.com/office/officeart/2005/8/layout/hList3" loCatId="list" qsTypeId="urn:microsoft.com/office/officeart/2005/8/quickstyle/simple2" qsCatId="simple" csTypeId="urn:microsoft.com/office/officeart/2005/8/colors/accent2_1" csCatId="accent2" phldr="1"/>
      <dgm:spPr/>
      <dgm:t>
        <a:bodyPr/>
        <a:lstStyle/>
        <a:p>
          <a:endParaRPr lang="es-AR"/>
        </a:p>
      </dgm:t>
    </dgm:pt>
    <dgm:pt modelId="{84612CA5-5CFA-4D61-BE50-8E39DC8B9E78}">
      <dgm:prSet phldrT="[Texto]">
        <dgm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es-AR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CONCLUSIONES</a:t>
          </a:r>
          <a:endParaRPr lang="es-AR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CC8F03D0-C290-49C2-9CE8-B7DCAB4237A6}" type="parTrans" cxnId="{A3DE6712-E562-4554-B1F4-482D15A9163D}">
      <dgm:prSet/>
      <dgm:spPr/>
      <dgm:t>
        <a:bodyPr/>
        <a:lstStyle/>
        <a:p>
          <a:endParaRPr lang="es-AR"/>
        </a:p>
      </dgm:t>
    </dgm:pt>
    <dgm:pt modelId="{F091DE6A-FF40-4F30-84F8-A6FCD4AD09F1}" type="sibTrans" cxnId="{A3DE6712-E562-4554-B1F4-482D15A9163D}">
      <dgm:prSet/>
      <dgm:spPr/>
      <dgm:t>
        <a:bodyPr/>
        <a:lstStyle/>
        <a:p>
          <a:endParaRPr lang="es-AR"/>
        </a:p>
      </dgm:t>
    </dgm:pt>
    <dgm:pt modelId="{EF8BA94B-1364-44E0-BA06-5584628FAE8D}">
      <dgm:prSet phldrT="[Texto]" custT="1"/>
      <dgm:spPr/>
      <dgm:t>
        <a:bodyPr/>
        <a:lstStyle/>
        <a:p>
          <a:pPr algn="l"/>
          <a:r>
            <a:rPr lang="es-AR" sz="2000" b="1" dirty="0" smtClean="0"/>
            <a:t>La comercialización en los remates ferias bajo estudio, ha demostrado no tener alto impacto sobre el bienestar de los animales, considerando el número total de animales manejados y aquellos que han sufrido alguna alteración durante su manejo. </a:t>
          </a:r>
          <a:endParaRPr lang="es-AR" sz="2000" b="1" dirty="0"/>
        </a:p>
      </dgm:t>
    </dgm:pt>
    <dgm:pt modelId="{CA4424E2-2EAF-4F91-9DAB-F3B518DE9892}" type="parTrans" cxnId="{80CDA1E1-E0CC-4455-A9B3-D0924127F205}">
      <dgm:prSet/>
      <dgm:spPr/>
      <dgm:t>
        <a:bodyPr/>
        <a:lstStyle/>
        <a:p>
          <a:endParaRPr lang="es-AR"/>
        </a:p>
      </dgm:t>
    </dgm:pt>
    <dgm:pt modelId="{3AADC29F-6E74-47CD-BEC0-87A4166B4A51}" type="sibTrans" cxnId="{80CDA1E1-E0CC-4455-A9B3-D0924127F205}">
      <dgm:prSet/>
      <dgm:spPr/>
      <dgm:t>
        <a:bodyPr/>
        <a:lstStyle/>
        <a:p>
          <a:endParaRPr lang="es-AR"/>
        </a:p>
      </dgm:t>
    </dgm:pt>
    <dgm:pt modelId="{39395CFD-11D1-4411-A1DA-4843B02DB1DA}">
      <dgm:prSet phldrT="[Texto]" custT="1"/>
      <dgm:spPr/>
      <dgm:t>
        <a:bodyPr/>
        <a:lstStyle/>
        <a:p>
          <a:pPr algn="l"/>
          <a:r>
            <a:rPr lang="es-AR" sz="2000" b="1" dirty="0" smtClean="0"/>
            <a:t>La adecuación de las instalaciones y la capacitación de los operarios integrados en un programa que aplica el ciclo  de la mejora continua “PDCA”  y el control de los riesgos en el proceso, permite alcanzar más altos  estándares en el manejo de los animales y por ende reducir el impacto sobre la calidad de la carne durante la comercialización en ferias.</a:t>
          </a:r>
          <a:endParaRPr lang="es-AR" sz="2000" b="1" dirty="0"/>
        </a:p>
      </dgm:t>
    </dgm:pt>
    <dgm:pt modelId="{2A63619F-D5D8-4633-8120-995B366F34F0}" type="parTrans" cxnId="{A8B99E31-2029-4711-9E56-5C4B313786AA}">
      <dgm:prSet/>
      <dgm:spPr/>
      <dgm:t>
        <a:bodyPr/>
        <a:lstStyle/>
        <a:p>
          <a:endParaRPr lang="es-AR"/>
        </a:p>
      </dgm:t>
    </dgm:pt>
    <dgm:pt modelId="{B8727E8F-D9D2-4B2E-A4A2-3971187F61DE}" type="sibTrans" cxnId="{A8B99E31-2029-4711-9E56-5C4B313786AA}">
      <dgm:prSet/>
      <dgm:spPr/>
      <dgm:t>
        <a:bodyPr/>
        <a:lstStyle/>
        <a:p>
          <a:endParaRPr lang="es-AR"/>
        </a:p>
      </dgm:t>
    </dgm:pt>
    <dgm:pt modelId="{9553BAA8-6583-4B48-A97E-6A0F7ABF8DD3}">
      <dgm:prSet phldrT="[Texto]" custT="1"/>
      <dgm:spPr/>
      <dgm:t>
        <a:bodyPr/>
        <a:lstStyle/>
        <a:p>
          <a:pPr algn="l"/>
          <a:r>
            <a:rPr lang="es-AR" sz="2000" b="1" dirty="0" smtClean="0"/>
            <a:t>Un manejo inadecuado impacta por lo general sobre los cortes de mayor valor económico, Regiones anatómicas 1 y 3. </a:t>
          </a:r>
        </a:p>
        <a:p>
          <a:pPr algn="l"/>
          <a:r>
            <a:rPr lang="es-AR" sz="2000" b="1" dirty="0" smtClean="0"/>
            <a:t>Estas regiones revisten gran importancia para el mercado de exportación de las carnes argentinas</a:t>
          </a:r>
          <a:endParaRPr lang="es-AR" sz="2000" b="1" dirty="0"/>
        </a:p>
      </dgm:t>
    </dgm:pt>
    <dgm:pt modelId="{CF91239C-62A7-4008-9774-8AAEFEAF1220}" type="parTrans" cxnId="{7A717F69-F7C7-498C-8C9B-F873DD050509}">
      <dgm:prSet/>
      <dgm:spPr/>
      <dgm:t>
        <a:bodyPr/>
        <a:lstStyle/>
        <a:p>
          <a:endParaRPr lang="es-AR"/>
        </a:p>
      </dgm:t>
    </dgm:pt>
    <dgm:pt modelId="{E0F1E666-BA61-4555-ADA5-6768602B9516}" type="sibTrans" cxnId="{7A717F69-F7C7-498C-8C9B-F873DD050509}">
      <dgm:prSet/>
      <dgm:spPr/>
      <dgm:t>
        <a:bodyPr/>
        <a:lstStyle/>
        <a:p>
          <a:endParaRPr lang="es-AR"/>
        </a:p>
      </dgm:t>
    </dgm:pt>
    <dgm:pt modelId="{88DC9AE6-F885-4BD5-BF76-C26F7233C4CC}" type="pres">
      <dgm:prSet presAssocID="{4FE90936-C33B-4E88-AF28-B8356343695A}" presName="composite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es-AR"/>
        </a:p>
      </dgm:t>
    </dgm:pt>
    <dgm:pt modelId="{02B48ACD-3F91-4A66-949F-95189A84B4BD}" type="pres">
      <dgm:prSet presAssocID="{84612CA5-5CFA-4D61-BE50-8E39DC8B9E78}" presName="roof" presStyleLbl="dkBgShp" presStyleIdx="0" presStyleCnt="2" custScaleY="77500"/>
      <dgm:spPr/>
      <dgm:t>
        <a:bodyPr/>
        <a:lstStyle/>
        <a:p>
          <a:endParaRPr lang="es-AR"/>
        </a:p>
      </dgm:t>
    </dgm:pt>
    <dgm:pt modelId="{E2645654-C18E-450C-ADBF-A21E34B46FE8}" type="pres">
      <dgm:prSet presAssocID="{84612CA5-5CFA-4D61-BE50-8E39DC8B9E78}" presName="pillars" presStyleCnt="0"/>
      <dgm:spPr/>
      <dgm:t>
        <a:bodyPr/>
        <a:lstStyle/>
        <a:p>
          <a:endParaRPr lang="es-AR"/>
        </a:p>
      </dgm:t>
    </dgm:pt>
    <dgm:pt modelId="{818B5676-8C32-400F-B5AD-7C6D1A69A04B}" type="pres">
      <dgm:prSet presAssocID="{84612CA5-5CFA-4D61-BE50-8E39DC8B9E78}" presName="pillar1" presStyleLbl="node1" presStyleIdx="0" presStyleCnt="3" custScaleX="89746" custScaleY="107897" custLinFactNeighborX="-101" custLinFactNeighborY="-834">
        <dgm:presLayoutVars>
          <dgm:bulletEnabled val="1"/>
        </dgm:presLayoutVars>
      </dgm:prSet>
      <dgm:spPr/>
      <dgm:t>
        <a:bodyPr/>
        <a:lstStyle/>
        <a:p>
          <a:endParaRPr lang="es-AR"/>
        </a:p>
      </dgm:t>
    </dgm:pt>
    <dgm:pt modelId="{0441CFD1-2BF6-4535-88D4-FB7B116D0B50}" type="pres">
      <dgm:prSet presAssocID="{39395CFD-11D1-4411-A1DA-4843B02DB1DA}" presName="pillarX" presStyleLbl="node1" presStyleIdx="1" presStyleCnt="3" custScaleX="102309" custScaleY="112711" custLinFactX="50" custLinFactNeighborX="100000" custLinFactNeighborY="1573">
        <dgm:presLayoutVars>
          <dgm:bulletEnabled val="1"/>
        </dgm:presLayoutVars>
      </dgm:prSet>
      <dgm:spPr/>
      <dgm:t>
        <a:bodyPr/>
        <a:lstStyle/>
        <a:p>
          <a:endParaRPr lang="es-AR"/>
        </a:p>
      </dgm:t>
    </dgm:pt>
    <dgm:pt modelId="{729FB5E7-E46B-4D1B-ABED-8AD50E6793EE}" type="pres">
      <dgm:prSet presAssocID="{9553BAA8-6583-4B48-A97E-6A0F7ABF8DD3}" presName="pillarX" presStyleLbl="node1" presStyleIdx="2" presStyleCnt="3" custScaleY="109246" custLinFactX="-1244" custLinFactNeighborX="-100000" custLinFactNeighborY="-160">
        <dgm:presLayoutVars>
          <dgm:bulletEnabled val="1"/>
        </dgm:presLayoutVars>
      </dgm:prSet>
      <dgm:spPr/>
      <dgm:t>
        <a:bodyPr/>
        <a:lstStyle/>
        <a:p>
          <a:endParaRPr lang="es-AR"/>
        </a:p>
      </dgm:t>
    </dgm:pt>
    <dgm:pt modelId="{F9E8C30B-075F-4839-8E02-80292455FB7D}" type="pres">
      <dgm:prSet presAssocID="{84612CA5-5CFA-4D61-BE50-8E39DC8B9E78}" presName="base" presStyleLbl="dkBgShp" presStyleIdx="1" presStyleCnt="2" custFlipVert="1" custScaleY="111184">
        <dgm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dgm:style>
      </dgm:prSet>
      <dgm:spPr/>
      <dgm:t>
        <a:bodyPr/>
        <a:lstStyle/>
        <a:p>
          <a:endParaRPr lang="es-AR"/>
        </a:p>
      </dgm:t>
    </dgm:pt>
  </dgm:ptLst>
  <dgm:cxnLst>
    <dgm:cxn modelId="{80CDA1E1-E0CC-4455-A9B3-D0924127F205}" srcId="{84612CA5-5CFA-4D61-BE50-8E39DC8B9E78}" destId="{EF8BA94B-1364-44E0-BA06-5584628FAE8D}" srcOrd="0" destOrd="0" parTransId="{CA4424E2-2EAF-4F91-9DAB-F3B518DE9892}" sibTransId="{3AADC29F-6E74-47CD-BEC0-87A4166B4A51}"/>
    <dgm:cxn modelId="{584B9B2C-8B37-48E3-95FA-C29853F1F030}" type="presOf" srcId="{9553BAA8-6583-4B48-A97E-6A0F7ABF8DD3}" destId="{729FB5E7-E46B-4D1B-ABED-8AD50E6793EE}" srcOrd="0" destOrd="0" presId="urn:microsoft.com/office/officeart/2005/8/layout/hList3"/>
    <dgm:cxn modelId="{12CA6989-8C26-46D1-A2F9-BE63ABA5E3BF}" type="presOf" srcId="{84612CA5-5CFA-4D61-BE50-8E39DC8B9E78}" destId="{02B48ACD-3F91-4A66-949F-95189A84B4BD}" srcOrd="0" destOrd="0" presId="urn:microsoft.com/office/officeart/2005/8/layout/hList3"/>
    <dgm:cxn modelId="{7A717F69-F7C7-498C-8C9B-F873DD050509}" srcId="{84612CA5-5CFA-4D61-BE50-8E39DC8B9E78}" destId="{9553BAA8-6583-4B48-A97E-6A0F7ABF8DD3}" srcOrd="2" destOrd="0" parTransId="{CF91239C-62A7-4008-9774-8AAEFEAF1220}" sibTransId="{E0F1E666-BA61-4555-ADA5-6768602B9516}"/>
    <dgm:cxn modelId="{75703214-F715-40D3-8CFD-6EC3062E867D}" type="presOf" srcId="{4FE90936-C33B-4E88-AF28-B8356343695A}" destId="{88DC9AE6-F885-4BD5-BF76-C26F7233C4CC}" srcOrd="0" destOrd="0" presId="urn:microsoft.com/office/officeart/2005/8/layout/hList3"/>
    <dgm:cxn modelId="{ED74149A-0205-4E6D-A509-9EAE943277F3}" type="presOf" srcId="{39395CFD-11D1-4411-A1DA-4843B02DB1DA}" destId="{0441CFD1-2BF6-4535-88D4-FB7B116D0B50}" srcOrd="0" destOrd="0" presId="urn:microsoft.com/office/officeart/2005/8/layout/hList3"/>
    <dgm:cxn modelId="{A3DE6712-E562-4554-B1F4-482D15A9163D}" srcId="{4FE90936-C33B-4E88-AF28-B8356343695A}" destId="{84612CA5-5CFA-4D61-BE50-8E39DC8B9E78}" srcOrd="0" destOrd="0" parTransId="{CC8F03D0-C290-49C2-9CE8-B7DCAB4237A6}" sibTransId="{F091DE6A-FF40-4F30-84F8-A6FCD4AD09F1}"/>
    <dgm:cxn modelId="{A8B99E31-2029-4711-9E56-5C4B313786AA}" srcId="{84612CA5-5CFA-4D61-BE50-8E39DC8B9E78}" destId="{39395CFD-11D1-4411-A1DA-4843B02DB1DA}" srcOrd="1" destOrd="0" parTransId="{2A63619F-D5D8-4633-8120-995B366F34F0}" sibTransId="{B8727E8F-D9D2-4B2E-A4A2-3971187F61DE}"/>
    <dgm:cxn modelId="{0B2DF90D-9665-48AD-BF02-0C0A1287BBFD}" type="presOf" srcId="{EF8BA94B-1364-44E0-BA06-5584628FAE8D}" destId="{818B5676-8C32-400F-B5AD-7C6D1A69A04B}" srcOrd="0" destOrd="0" presId="urn:microsoft.com/office/officeart/2005/8/layout/hList3"/>
    <dgm:cxn modelId="{213CB8FE-181B-4D18-9536-4FF13486BB7F}" type="presParOf" srcId="{88DC9AE6-F885-4BD5-BF76-C26F7233C4CC}" destId="{02B48ACD-3F91-4A66-949F-95189A84B4BD}" srcOrd="0" destOrd="0" presId="urn:microsoft.com/office/officeart/2005/8/layout/hList3"/>
    <dgm:cxn modelId="{D8947ED2-639C-4C88-980B-9E96C19E5710}" type="presParOf" srcId="{88DC9AE6-F885-4BD5-BF76-C26F7233C4CC}" destId="{E2645654-C18E-450C-ADBF-A21E34B46FE8}" srcOrd="1" destOrd="0" presId="urn:microsoft.com/office/officeart/2005/8/layout/hList3"/>
    <dgm:cxn modelId="{CC7B3518-B8EF-497F-AFEB-80939DE5CC94}" type="presParOf" srcId="{E2645654-C18E-450C-ADBF-A21E34B46FE8}" destId="{818B5676-8C32-400F-B5AD-7C6D1A69A04B}" srcOrd="0" destOrd="0" presId="urn:microsoft.com/office/officeart/2005/8/layout/hList3"/>
    <dgm:cxn modelId="{CE796DBF-69BD-4A88-BC02-41922A93E693}" type="presParOf" srcId="{E2645654-C18E-450C-ADBF-A21E34B46FE8}" destId="{0441CFD1-2BF6-4535-88D4-FB7B116D0B50}" srcOrd="1" destOrd="0" presId="urn:microsoft.com/office/officeart/2005/8/layout/hList3"/>
    <dgm:cxn modelId="{618BC389-4C4C-40FE-887E-B6C49A8CA8E5}" type="presParOf" srcId="{E2645654-C18E-450C-ADBF-A21E34B46FE8}" destId="{729FB5E7-E46B-4D1B-ABED-8AD50E6793EE}" srcOrd="2" destOrd="0" presId="urn:microsoft.com/office/officeart/2005/8/layout/hList3"/>
    <dgm:cxn modelId="{AC8573E1-DC79-4C92-8081-0DF288BA79FE}" type="presParOf" srcId="{88DC9AE6-F885-4BD5-BF76-C26F7233C4CC}" destId="{F9E8C30B-075F-4839-8E02-80292455FB7D}" srcOrd="2" destOrd="0" presId="urn:microsoft.com/office/officeart/2005/8/layout/hList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2A079FF-E38B-4D1A-8FC5-79BC7040DAB8}">
      <dsp:nvSpPr>
        <dsp:cNvPr id="0" name=""/>
        <dsp:cNvSpPr/>
      </dsp:nvSpPr>
      <dsp:spPr>
        <a:xfrm>
          <a:off x="0" y="0"/>
          <a:ext cx="7992888" cy="1728192"/>
        </a:xfrm>
        <a:prstGeom prst="rect">
          <a:avLst/>
        </a:prstGeom>
        <a:solidFill>
          <a:schemeClr val="tx2">
            <a:lumMod val="7500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6210" tIns="156210" rIns="156210" bIns="156210" numCol="1" spcCol="1270" anchor="ctr" anchorCtr="0">
          <a:noAutofit/>
        </a:bodyPr>
        <a:lstStyle/>
        <a:p>
          <a:pPr lvl="0" algn="ctr" defTabSz="1822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AR" sz="4100" b="1" kern="1200" dirty="0" smtClean="0"/>
            <a:t>IMPORTANCIA DEL TRATO DE LOS ANIMALES EN LOS REMATES FERIAS </a:t>
          </a:r>
          <a:endParaRPr lang="es-AR" sz="4100" b="1" kern="1200" dirty="0"/>
        </a:p>
      </dsp:txBody>
      <dsp:txXfrm>
        <a:off x="0" y="0"/>
        <a:ext cx="7992888" cy="1728192"/>
      </dsp:txXfrm>
    </dsp:sp>
    <dsp:sp modelId="{42618E7E-846C-4257-BFF8-FD9659CF5D9C}">
      <dsp:nvSpPr>
        <dsp:cNvPr id="0" name=""/>
        <dsp:cNvSpPr/>
      </dsp:nvSpPr>
      <dsp:spPr>
        <a:xfrm>
          <a:off x="0" y="1728192"/>
          <a:ext cx="1998221" cy="3629203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2100" b="1" kern="1200" dirty="0" smtClean="0"/>
            <a:t>Requerimientos de los mercados y los organismos regulatorios sobre B.A.</a:t>
          </a:r>
          <a:endParaRPr lang="es-AR" sz="2100" b="1" kern="1200" dirty="0"/>
        </a:p>
      </dsp:txBody>
      <dsp:txXfrm>
        <a:off x="0" y="1728192"/>
        <a:ext cx="1998221" cy="3629203"/>
      </dsp:txXfrm>
    </dsp:sp>
    <dsp:sp modelId="{C5FADFDF-67B6-4663-A14D-0C51B25986D1}">
      <dsp:nvSpPr>
        <dsp:cNvPr id="0" name=""/>
        <dsp:cNvSpPr/>
      </dsp:nvSpPr>
      <dsp:spPr>
        <a:xfrm>
          <a:off x="1998222" y="1728192"/>
          <a:ext cx="1998221" cy="3629203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_tradnl" sz="2100" b="1" kern="1200" dirty="0" smtClean="0"/>
            <a:t>Implicancias en la calidad de la carne </a:t>
          </a:r>
          <a:endParaRPr lang="es-AR" sz="2100" b="1" kern="1200" dirty="0"/>
        </a:p>
      </dsp:txBody>
      <dsp:txXfrm>
        <a:off x="1998222" y="1728192"/>
        <a:ext cx="1998221" cy="3629203"/>
      </dsp:txXfrm>
    </dsp:sp>
    <dsp:sp modelId="{8CAB6CB5-4B1C-4CEA-BF8E-5854D7FACB01}">
      <dsp:nvSpPr>
        <dsp:cNvPr id="0" name=""/>
        <dsp:cNvSpPr/>
      </dsp:nvSpPr>
      <dsp:spPr>
        <a:xfrm>
          <a:off x="3996444" y="1728192"/>
          <a:ext cx="1998221" cy="3629203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_tradnl" sz="2100" b="1" kern="1200" dirty="0" smtClean="0"/>
            <a:t>El rol de los remates ferias en la  cadena de la carne argentina </a:t>
          </a:r>
          <a:endParaRPr lang="es-AR" sz="2100" b="1" kern="1200" dirty="0"/>
        </a:p>
      </dsp:txBody>
      <dsp:txXfrm>
        <a:off x="3996444" y="1728192"/>
        <a:ext cx="1998221" cy="3629203"/>
      </dsp:txXfrm>
    </dsp:sp>
    <dsp:sp modelId="{1DADEE55-882A-49D3-A2F7-3E078C177F68}">
      <dsp:nvSpPr>
        <dsp:cNvPr id="0" name=""/>
        <dsp:cNvSpPr/>
      </dsp:nvSpPr>
      <dsp:spPr>
        <a:xfrm>
          <a:off x="5994665" y="1728192"/>
          <a:ext cx="1998221" cy="3629203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_tradnl" sz="2100" b="1" kern="1200" dirty="0" smtClean="0"/>
            <a:t>Capacitación,</a:t>
          </a:r>
        </a:p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_tradnl" sz="2100" b="1" kern="1200" dirty="0" smtClean="0"/>
            <a:t>Control  y adecuación de las instalaciones</a:t>
          </a:r>
        </a:p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_tradnl" sz="2100" b="1" kern="1200" dirty="0" smtClean="0"/>
            <a:t>(Programas de Aseguramiento de la Calidad)</a:t>
          </a:r>
          <a:endParaRPr lang="es-AR" sz="2100" b="1" kern="1200" dirty="0"/>
        </a:p>
      </dsp:txBody>
      <dsp:txXfrm>
        <a:off x="5994665" y="1728192"/>
        <a:ext cx="1998221" cy="3629203"/>
      </dsp:txXfrm>
    </dsp:sp>
    <dsp:sp modelId="{DE45F5C1-57AC-4EE3-9358-8F7267D4DFCD}">
      <dsp:nvSpPr>
        <dsp:cNvPr id="0" name=""/>
        <dsp:cNvSpPr/>
      </dsp:nvSpPr>
      <dsp:spPr>
        <a:xfrm>
          <a:off x="0" y="5357395"/>
          <a:ext cx="7992888" cy="403244"/>
        </a:xfrm>
        <a:prstGeom prst="rect">
          <a:avLst/>
        </a:prstGeom>
        <a:solidFill>
          <a:schemeClr val="tx2">
            <a:lumMod val="7500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549B9F8-79B3-429D-AA16-B3C61DEF9EE7}">
      <dsp:nvSpPr>
        <dsp:cNvPr id="0" name=""/>
        <dsp:cNvSpPr/>
      </dsp:nvSpPr>
      <dsp:spPr>
        <a:xfrm>
          <a:off x="2510674" y="1411542"/>
          <a:ext cx="3272074" cy="3272074"/>
        </a:xfrm>
        <a:prstGeom prst="ellipse">
          <a:avLst/>
        </a:prstGeom>
        <a:gradFill rotWithShape="0">
          <a:gsLst>
            <a:gs pos="0">
              <a:schemeClr val="accent2">
                <a:alpha val="5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alpha val="5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alpha val="5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tx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AR" sz="20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LOS ANIMALES SON SERES VIVOS CAPACES DE SENTIR EL SUFRIMIENTO </a:t>
          </a:r>
          <a:endParaRPr lang="es-AR" sz="20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2989858" y="1890726"/>
        <a:ext cx="2313706" cy="2313706"/>
      </dsp:txXfrm>
    </dsp:sp>
    <dsp:sp modelId="{09534CE3-3634-4340-9C60-75879156BA8C}">
      <dsp:nvSpPr>
        <dsp:cNvPr id="0" name=""/>
        <dsp:cNvSpPr/>
      </dsp:nvSpPr>
      <dsp:spPr>
        <a:xfrm>
          <a:off x="3246613" y="100951"/>
          <a:ext cx="1800197" cy="1636037"/>
        </a:xfrm>
        <a:prstGeom prst="ellipse">
          <a:avLst/>
        </a:prstGeom>
        <a:gradFill rotWithShape="1">
          <a:gsLst>
            <a:gs pos="0">
              <a:schemeClr val="accent3">
                <a:shade val="51000"/>
                <a:satMod val="130000"/>
              </a:schemeClr>
            </a:gs>
            <a:gs pos="80000">
              <a:schemeClr val="accent3">
                <a:shade val="93000"/>
                <a:satMod val="130000"/>
              </a:schemeClr>
            </a:gs>
            <a:gs pos="100000">
              <a:schemeClr val="accent3"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>
          <a:bevelT w="63500" h="25400"/>
        </a:sp3d>
      </dsp:spPr>
      <dsp:style>
        <a:lnRef idx="0">
          <a:schemeClr val="accent3"/>
        </a:lnRef>
        <a:fillRef idx="3">
          <a:schemeClr val="accent3"/>
        </a:fillRef>
        <a:effectRef idx="3">
          <a:schemeClr val="accent3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AR" sz="1400" b="1" kern="1200" dirty="0" smtClean="0"/>
            <a:t>LIBRE DE HAMBRE-SED-DESNUTRICIÓN</a:t>
          </a:r>
          <a:endParaRPr lang="es-AR" sz="1400" b="1" kern="1200" dirty="0"/>
        </a:p>
      </dsp:txBody>
      <dsp:txXfrm>
        <a:off x="3510246" y="340543"/>
        <a:ext cx="1272931" cy="1156853"/>
      </dsp:txXfrm>
    </dsp:sp>
    <dsp:sp modelId="{DE7DC582-E412-4A65-857E-3D7323386EA9}">
      <dsp:nvSpPr>
        <dsp:cNvPr id="0" name=""/>
        <dsp:cNvSpPr/>
      </dsp:nvSpPr>
      <dsp:spPr>
        <a:xfrm>
          <a:off x="5353121" y="1571784"/>
          <a:ext cx="1636037" cy="1636037"/>
        </a:xfrm>
        <a:prstGeom prst="ellipse">
          <a:avLst/>
        </a:prstGeom>
        <a:solidFill>
          <a:schemeClr val="accent4">
            <a:lumMod val="75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tx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AR" sz="1600" kern="1200" dirty="0" smtClean="0">
              <a:solidFill>
                <a:schemeClr val="bg1"/>
              </a:solidFill>
            </a:rPr>
            <a:t>DE TEMOR Y ANGUSTIAS</a:t>
          </a:r>
          <a:endParaRPr lang="es-AR" sz="1600" kern="1200" dirty="0">
            <a:solidFill>
              <a:schemeClr val="bg1"/>
            </a:solidFill>
          </a:endParaRPr>
        </a:p>
      </dsp:txBody>
      <dsp:txXfrm>
        <a:off x="5592713" y="1811376"/>
        <a:ext cx="1156853" cy="1156853"/>
      </dsp:txXfrm>
    </dsp:sp>
    <dsp:sp modelId="{A09863D6-F080-403F-9EA5-EEEF84B3B8E7}">
      <dsp:nvSpPr>
        <dsp:cNvPr id="0" name=""/>
        <dsp:cNvSpPr/>
      </dsp:nvSpPr>
      <dsp:spPr>
        <a:xfrm>
          <a:off x="4579858" y="3951643"/>
          <a:ext cx="1636037" cy="1636037"/>
        </a:xfrm>
        <a:prstGeom prst="ellipse">
          <a:avLst/>
        </a:prstGeom>
        <a:gradFill rotWithShape="1">
          <a:gsLst>
            <a:gs pos="0">
              <a:schemeClr val="accent1">
                <a:shade val="51000"/>
                <a:satMod val="130000"/>
              </a:schemeClr>
            </a:gs>
            <a:gs pos="80000">
              <a:schemeClr val="accent1">
                <a:shade val="93000"/>
                <a:satMod val="130000"/>
              </a:schemeClr>
            </a:gs>
            <a:gs pos="100000">
              <a:schemeClr val="accent1"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>
          <a:bevelT w="63500" h="25400"/>
        </a:sp3d>
      </dsp:spPr>
      <dsp:style>
        <a:lnRef idx="0">
          <a:schemeClr val="accent1"/>
        </a:lnRef>
        <a:fillRef idx="3">
          <a:schemeClr val="accent1"/>
        </a:fillRef>
        <a:effectRef idx="3">
          <a:schemeClr val="accent1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AR" sz="1400" b="1" kern="1200" dirty="0" smtClean="0"/>
            <a:t>DE MOLESTIAS FÍSICAS Y TERMICAS </a:t>
          </a:r>
          <a:endParaRPr lang="es-AR" sz="1400" b="1" kern="1200" dirty="0"/>
        </a:p>
      </dsp:txBody>
      <dsp:txXfrm>
        <a:off x="4819450" y="4191235"/>
        <a:ext cx="1156853" cy="1156853"/>
      </dsp:txXfrm>
    </dsp:sp>
    <dsp:sp modelId="{3EA94D2A-4C61-42DF-A8FF-E1B4FD46AC47}">
      <dsp:nvSpPr>
        <dsp:cNvPr id="0" name=""/>
        <dsp:cNvSpPr/>
      </dsp:nvSpPr>
      <dsp:spPr>
        <a:xfrm>
          <a:off x="1950472" y="3951643"/>
          <a:ext cx="1890146" cy="1636037"/>
        </a:xfrm>
        <a:prstGeom prst="ellipse">
          <a:avLst/>
        </a:prstGeom>
        <a:solidFill>
          <a:schemeClr val="accent6">
            <a:lumMod val="75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tx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AR" sz="1400" b="1" kern="1200" dirty="0" smtClean="0">
              <a:solidFill>
                <a:schemeClr val="tx1"/>
              </a:solidFill>
            </a:rPr>
            <a:t>DE DOLOR –LESIONES Y ENFERMEDADES</a:t>
          </a:r>
          <a:endParaRPr lang="es-AR" sz="1400" b="1" kern="1200" dirty="0">
            <a:solidFill>
              <a:schemeClr val="tx1"/>
            </a:solidFill>
          </a:endParaRPr>
        </a:p>
      </dsp:txBody>
      <dsp:txXfrm>
        <a:off x="2227277" y="4191235"/>
        <a:ext cx="1336536" cy="1156853"/>
      </dsp:txXfrm>
    </dsp:sp>
    <dsp:sp modelId="{FFC0832A-FA67-48C9-ACEF-0DA32C6583DD}">
      <dsp:nvSpPr>
        <dsp:cNvPr id="0" name=""/>
        <dsp:cNvSpPr/>
      </dsp:nvSpPr>
      <dsp:spPr>
        <a:xfrm>
          <a:off x="1147744" y="1571784"/>
          <a:ext cx="1949076" cy="1636037"/>
        </a:xfrm>
        <a:prstGeom prst="ellipse">
          <a:avLst/>
        </a:prstGeom>
        <a:gradFill rotWithShape="1">
          <a:gsLst>
            <a:gs pos="0">
              <a:schemeClr val="accent2">
                <a:shade val="51000"/>
                <a:satMod val="130000"/>
              </a:schemeClr>
            </a:gs>
            <a:gs pos="80000">
              <a:schemeClr val="accent2">
                <a:shade val="93000"/>
                <a:satMod val="130000"/>
              </a:schemeClr>
            </a:gs>
            <a:gs pos="100000">
              <a:schemeClr val="accent2"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>
          <a:bevelT w="63500" h="25400"/>
        </a:sp3d>
      </dsp:spPr>
      <dsp:style>
        <a:lnRef idx="0">
          <a:schemeClr val="accent2"/>
        </a:lnRef>
        <a:fillRef idx="3">
          <a:schemeClr val="accent2"/>
        </a:fillRef>
        <a:effectRef idx="3">
          <a:schemeClr val="accent2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AR" sz="1200" b="1" kern="1200" dirty="0" smtClean="0"/>
            <a:t>LIBERTAD PARA DEMOSTRAR SU COMPORTAMIENTO NORMAL </a:t>
          </a:r>
          <a:endParaRPr lang="es-AR" sz="1200" b="1" kern="1200" dirty="0"/>
        </a:p>
      </dsp:txBody>
      <dsp:txXfrm>
        <a:off x="1433180" y="1811376"/>
        <a:ext cx="1378204" cy="1156853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CC4F8B2-0C66-4954-A5DC-07C0CE3539E4}">
      <dsp:nvSpPr>
        <dsp:cNvPr id="0" name=""/>
        <dsp:cNvSpPr/>
      </dsp:nvSpPr>
      <dsp:spPr>
        <a:xfrm>
          <a:off x="0" y="615549"/>
          <a:ext cx="7920880" cy="352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B5C5A1C1-847A-47E1-A024-50C54F51CCF8}">
      <dsp:nvSpPr>
        <dsp:cNvPr id="0" name=""/>
        <dsp:cNvSpPr/>
      </dsp:nvSpPr>
      <dsp:spPr>
        <a:xfrm>
          <a:off x="396044" y="71160"/>
          <a:ext cx="6048677" cy="751028"/>
        </a:xfrm>
        <a:prstGeom prst="round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09573" tIns="0" rIns="209573" bIns="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400" b="1" kern="1200" dirty="0" smtClean="0"/>
            <a:t>Efecto negativo sobre las características de la canal</a:t>
          </a:r>
          <a:endParaRPr lang="es-AR" sz="1400" b="1" kern="1200" dirty="0"/>
        </a:p>
      </dsp:txBody>
      <dsp:txXfrm>
        <a:off x="432706" y="107822"/>
        <a:ext cx="5975353" cy="677704"/>
      </dsp:txXfrm>
    </dsp:sp>
    <dsp:sp modelId="{2AD99430-7D80-4831-B630-51A31DC7CF24}">
      <dsp:nvSpPr>
        <dsp:cNvPr id="0" name=""/>
        <dsp:cNvSpPr/>
      </dsp:nvSpPr>
      <dsp:spPr>
        <a:xfrm>
          <a:off x="0" y="1502785"/>
          <a:ext cx="7920880" cy="352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AD279080-85E5-4CEA-B87E-68CD29D5D534}">
      <dsp:nvSpPr>
        <dsp:cNvPr id="0" name=""/>
        <dsp:cNvSpPr/>
      </dsp:nvSpPr>
      <dsp:spPr>
        <a:xfrm>
          <a:off x="437192" y="1043949"/>
          <a:ext cx="5976652" cy="665475"/>
        </a:xfrm>
        <a:prstGeom prst="roundRect">
          <a:avLst/>
        </a:prstGeom>
        <a:gradFill rotWithShape="1">
          <a:gsLst>
            <a:gs pos="0">
              <a:schemeClr val="accent4">
                <a:shade val="51000"/>
                <a:satMod val="130000"/>
              </a:schemeClr>
            </a:gs>
            <a:gs pos="80000">
              <a:schemeClr val="accent4">
                <a:shade val="93000"/>
                <a:satMod val="130000"/>
              </a:schemeClr>
            </a:gs>
            <a:gs pos="100000">
              <a:schemeClr val="accent4"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>
          <a:bevelT w="63500" h="25400"/>
        </a:sp3d>
      </dsp:spPr>
      <dsp:style>
        <a:lnRef idx="0">
          <a:schemeClr val="accent4"/>
        </a:lnRef>
        <a:fillRef idx="3">
          <a:schemeClr val="accent4"/>
        </a:fillRef>
        <a:effectRef idx="3">
          <a:schemeClr val="accent4"/>
        </a:effectRef>
        <a:fontRef idx="minor">
          <a:schemeClr val="lt1"/>
        </a:fontRef>
      </dsp:style>
      <dsp:txBody>
        <a:bodyPr spcFirstLastPara="0" vert="horz" wrap="square" lIns="209573" tIns="0" rIns="209573" bIns="0" numCol="1" spcCol="1270" anchor="ctr" anchorCtr="0">
          <a:noAutofit/>
        </a:bodyPr>
        <a:lstStyle/>
        <a:p>
          <a:pPr lvl="0" algn="l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AR" sz="1400" b="1" kern="1200" dirty="0" smtClean="0"/>
            <a:t>El estrés del animal afecta la calidad y terneza de  la carne </a:t>
          </a:r>
          <a:endParaRPr lang="es-AR" sz="1400" b="1" kern="1200" dirty="0"/>
        </a:p>
      </dsp:txBody>
      <dsp:txXfrm>
        <a:off x="469678" y="1076435"/>
        <a:ext cx="5911680" cy="600503"/>
      </dsp:txXfrm>
    </dsp:sp>
    <dsp:sp modelId="{0A39538E-31E7-46FC-9FCF-0925F05A566C}">
      <dsp:nvSpPr>
        <dsp:cNvPr id="0" name=""/>
        <dsp:cNvSpPr/>
      </dsp:nvSpPr>
      <dsp:spPr>
        <a:xfrm>
          <a:off x="0" y="2379912"/>
          <a:ext cx="7920880" cy="352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7DE8094E-C834-45ED-A4A7-3567B2B9CF3B}">
      <dsp:nvSpPr>
        <dsp:cNvPr id="0" name=""/>
        <dsp:cNvSpPr/>
      </dsp:nvSpPr>
      <dsp:spPr>
        <a:xfrm>
          <a:off x="396044" y="1931185"/>
          <a:ext cx="6048677" cy="655367"/>
        </a:xfrm>
        <a:prstGeom prst="roundRect">
          <a:avLst/>
        </a:prstGeom>
        <a:solidFill>
          <a:schemeClr val="accent3">
            <a:lumMod val="50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09573" tIns="0" rIns="209573" bIns="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400" b="1" kern="1200" dirty="0" smtClean="0"/>
            <a:t>Determinante de la productividad, calidad y homogeneidad del producto obtenido.</a:t>
          </a:r>
          <a:endParaRPr lang="es-AR" sz="1400" b="1" kern="1200" dirty="0"/>
        </a:p>
      </dsp:txBody>
      <dsp:txXfrm>
        <a:off x="428036" y="1963177"/>
        <a:ext cx="5984693" cy="591383"/>
      </dsp:txXfrm>
    </dsp:sp>
    <dsp:sp modelId="{21099164-9DB9-43D0-B51B-72A69B86AEC2}">
      <dsp:nvSpPr>
        <dsp:cNvPr id="0" name=""/>
        <dsp:cNvSpPr/>
      </dsp:nvSpPr>
      <dsp:spPr>
        <a:xfrm>
          <a:off x="0" y="3192199"/>
          <a:ext cx="7920880" cy="352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8716B2A2-64C7-4CD1-9A38-53DF3195559B}">
      <dsp:nvSpPr>
        <dsp:cNvPr id="0" name=""/>
        <dsp:cNvSpPr/>
      </dsp:nvSpPr>
      <dsp:spPr>
        <a:xfrm>
          <a:off x="396044" y="2808312"/>
          <a:ext cx="6048677" cy="590527"/>
        </a:xfrm>
        <a:prstGeom prst="roundRect">
          <a:avLst/>
        </a:prstGeom>
        <a:solidFill>
          <a:schemeClr val="accent4">
            <a:lumMod val="50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09573" tIns="0" rIns="209573" bIns="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AR" sz="1400" b="1" kern="1200" dirty="0" smtClean="0"/>
            <a:t>Las lesiones superficiales que afectan principalmente al tejido adiposo son muestras del maltrato recibido por el animal. </a:t>
          </a:r>
          <a:endParaRPr lang="es-AR" sz="1400" b="1" kern="1200" dirty="0"/>
        </a:p>
      </dsp:txBody>
      <dsp:txXfrm>
        <a:off x="424871" y="2837139"/>
        <a:ext cx="5991023" cy="532873"/>
      </dsp:txXfrm>
    </dsp:sp>
    <dsp:sp modelId="{CA5BD573-1542-4015-8BAE-804ED8370A87}">
      <dsp:nvSpPr>
        <dsp:cNvPr id="0" name=""/>
        <dsp:cNvSpPr/>
      </dsp:nvSpPr>
      <dsp:spPr>
        <a:xfrm>
          <a:off x="0" y="4210523"/>
          <a:ext cx="7920880" cy="352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45294D32-D056-483D-B7DA-A61BD38CE37B}">
      <dsp:nvSpPr>
        <dsp:cNvPr id="0" name=""/>
        <dsp:cNvSpPr/>
      </dsp:nvSpPr>
      <dsp:spPr>
        <a:xfrm>
          <a:off x="360039" y="3608040"/>
          <a:ext cx="6048677" cy="796564"/>
        </a:xfrm>
        <a:prstGeom prst="roundRect">
          <a:avLst/>
        </a:prstGeom>
        <a:solidFill>
          <a:schemeClr val="accent5">
            <a:lumMod val="50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09573" tIns="0" rIns="209573" bIns="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AR" sz="1400" b="1" kern="1200" dirty="0" smtClean="0"/>
            <a:t>Las lesiones profundas que afectan al tejido muscular y óseo son las causas de las mayores pérdidas económicas y evidencian maltratos intensos y continuos</a:t>
          </a:r>
          <a:endParaRPr lang="es-AR" sz="1400" b="1" kern="1200" dirty="0"/>
        </a:p>
      </dsp:txBody>
      <dsp:txXfrm>
        <a:off x="398924" y="3646925"/>
        <a:ext cx="5970907" cy="718794"/>
      </dsp:txXfrm>
    </dsp:sp>
    <dsp:sp modelId="{BC1B177C-F5F1-4853-95CF-AA3269495E03}">
      <dsp:nvSpPr>
        <dsp:cNvPr id="0" name=""/>
        <dsp:cNvSpPr/>
      </dsp:nvSpPr>
      <dsp:spPr>
        <a:xfrm>
          <a:off x="0" y="5120655"/>
          <a:ext cx="7920880" cy="352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88C0AD7B-315C-45F2-9665-C3D6D1E235F6}">
      <dsp:nvSpPr>
        <dsp:cNvPr id="0" name=""/>
        <dsp:cNvSpPr/>
      </dsp:nvSpPr>
      <dsp:spPr>
        <a:xfrm>
          <a:off x="396044" y="4638923"/>
          <a:ext cx="6048677" cy="688371"/>
        </a:xfrm>
        <a:prstGeom prst="roundRect">
          <a:avLst/>
        </a:prstGeom>
        <a:solidFill>
          <a:schemeClr val="accent6">
            <a:lumMod val="50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09573" tIns="0" rIns="209573" bIns="0" numCol="1" spcCol="1270" anchor="ctr" anchorCtr="0">
          <a:noAutofit/>
        </a:bodyPr>
        <a:lstStyle/>
        <a:p>
          <a:pPr lvl="0" algn="l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AR" sz="1400" b="1" kern="1200" dirty="0" smtClean="0"/>
            <a:t>Los tejidos dañados son descartados por la inspección veterinaria previa al pesado de la </a:t>
          </a:r>
          <a:r>
            <a:rPr lang="es-AR" sz="1400" b="1" kern="1200" dirty="0" err="1" smtClean="0"/>
            <a:t>carcaza</a:t>
          </a:r>
          <a:r>
            <a:rPr lang="es-AR" sz="1400" b="1" kern="1200" dirty="0" smtClean="0"/>
            <a:t>, y estos suelen ser los de mayor valor, como por Ej.: la tapa de cuadril, bife angosto y bife ancho. </a:t>
          </a:r>
          <a:endParaRPr lang="es-AR" sz="1400" b="1" kern="1200" dirty="0"/>
        </a:p>
      </dsp:txBody>
      <dsp:txXfrm>
        <a:off x="429648" y="4672527"/>
        <a:ext cx="5981469" cy="621163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ADF9424-F0E7-40EC-89B4-370BD39C25CF}">
      <dsp:nvSpPr>
        <dsp:cNvPr id="0" name=""/>
        <dsp:cNvSpPr/>
      </dsp:nvSpPr>
      <dsp:spPr>
        <a:xfrm>
          <a:off x="0" y="7084"/>
          <a:ext cx="7920880" cy="1186380"/>
        </a:xfrm>
        <a:prstGeom prst="round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lvl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0" lang="es-AR" sz="2600" b="0" i="0" u="none" strike="noStrike" kern="1200" cap="none" normalizeH="0" baseline="0" dirty="0" smtClean="0">
              <a:ln/>
              <a:effectLst/>
              <a:ea typeface="Calibri" pitchFamily="34" charset="0"/>
              <a:cs typeface="Calibri" pitchFamily="34" charset="0"/>
            </a:rPr>
            <a:t> No es aceptada por el consumidor</a:t>
          </a:r>
        </a:p>
        <a:p>
          <a:pPr lvl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AR" sz="2600" kern="1200" dirty="0"/>
        </a:p>
      </dsp:txBody>
      <dsp:txXfrm>
        <a:off x="57914" y="64998"/>
        <a:ext cx="7805052" cy="1070552"/>
      </dsp:txXfrm>
    </dsp:sp>
    <dsp:sp modelId="{B44623D6-39FF-41F4-9479-2AFB7B5F6F87}">
      <dsp:nvSpPr>
        <dsp:cNvPr id="0" name=""/>
        <dsp:cNvSpPr/>
      </dsp:nvSpPr>
      <dsp:spPr>
        <a:xfrm>
          <a:off x="0" y="1268344"/>
          <a:ext cx="7920880" cy="1186380"/>
        </a:xfrm>
        <a:prstGeom prst="roundRect">
          <a:avLst/>
        </a:prstGeom>
        <a:solidFill>
          <a:schemeClr val="accent3">
            <a:lumMod val="50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lvl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0" lang="es-AR" sz="2600" b="0" i="0" u="none" strike="noStrike" kern="1200" cap="none" normalizeH="0" baseline="0" dirty="0" smtClean="0">
              <a:ln/>
              <a:effectLst/>
              <a:ea typeface="Calibri" pitchFamily="34" charset="0"/>
              <a:cs typeface="Calibri" pitchFamily="34" charset="0"/>
            </a:rPr>
            <a:t>No se puede usar en la preparación de carnes procesadas</a:t>
          </a:r>
          <a:endParaRPr lang="es-AR" sz="2600" kern="1200" dirty="0"/>
        </a:p>
      </dsp:txBody>
      <dsp:txXfrm>
        <a:off x="57914" y="1326258"/>
        <a:ext cx="7805052" cy="1070552"/>
      </dsp:txXfrm>
    </dsp:sp>
    <dsp:sp modelId="{2AFE9700-8283-4232-ADAF-92752D29BC6C}">
      <dsp:nvSpPr>
        <dsp:cNvPr id="0" name=""/>
        <dsp:cNvSpPr/>
      </dsp:nvSpPr>
      <dsp:spPr>
        <a:xfrm>
          <a:off x="0" y="2529604"/>
          <a:ext cx="7920880" cy="1186380"/>
        </a:xfrm>
        <a:prstGeom prst="round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lvl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0" lang="es-AR" sz="2600" b="0" i="0" u="none" strike="noStrike" kern="1200" cap="none" normalizeH="0" baseline="0" dirty="0" smtClean="0">
              <a:ln/>
              <a:effectLst/>
              <a:ea typeface="Calibri" pitchFamily="34" charset="0"/>
              <a:cs typeface="Calibri" pitchFamily="34" charset="0"/>
            </a:rPr>
            <a:t>Se descompone y se daña rápidamente. Medio ideal para el crecimiento de bacterias contaminantes</a:t>
          </a:r>
          <a:endParaRPr lang="es-AR" sz="2600" kern="1200" dirty="0"/>
        </a:p>
      </dsp:txBody>
      <dsp:txXfrm>
        <a:off x="57914" y="2587518"/>
        <a:ext cx="7805052" cy="1070552"/>
      </dsp:txXfrm>
    </dsp:sp>
    <dsp:sp modelId="{19B418A4-CA21-4BE1-B01E-6E43E89D5028}">
      <dsp:nvSpPr>
        <dsp:cNvPr id="0" name=""/>
        <dsp:cNvSpPr/>
      </dsp:nvSpPr>
      <dsp:spPr>
        <a:xfrm>
          <a:off x="0" y="3790864"/>
          <a:ext cx="7920880" cy="1186380"/>
        </a:xfrm>
        <a:prstGeom prst="roundRect">
          <a:avLst/>
        </a:prstGeom>
        <a:solidFill>
          <a:srgbClr val="002060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lvl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0" lang="es-AR" sz="2600" b="0" i="0" u="none" strike="noStrike" kern="1200" cap="none" normalizeH="0" baseline="0" dirty="0" smtClean="0">
              <a:ln/>
              <a:effectLst/>
              <a:ea typeface="Calibri" pitchFamily="34" charset="0"/>
              <a:cs typeface="Calibri" pitchFamily="34" charset="0"/>
            </a:rPr>
            <a:t>Debe ser decomisada durante la inspección.</a:t>
          </a:r>
          <a:endParaRPr lang="es-AR" sz="2600" kern="1200" dirty="0"/>
        </a:p>
      </dsp:txBody>
      <dsp:txXfrm>
        <a:off x="57914" y="3848778"/>
        <a:ext cx="7805052" cy="1070552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4175B72-37D8-4688-9242-F03583DB66A6}">
      <dsp:nvSpPr>
        <dsp:cNvPr id="0" name=""/>
        <dsp:cNvSpPr/>
      </dsp:nvSpPr>
      <dsp:spPr>
        <a:xfrm rot="16200000">
          <a:off x="-1655803" y="1658753"/>
          <a:ext cx="5949280" cy="2631772"/>
        </a:xfrm>
        <a:prstGeom prst="flowChartManualOperation">
          <a:avLst/>
        </a:prstGeom>
        <a:solidFill>
          <a:srgbClr val="B5152C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14300" tIns="0" rIns="114300" bIns="0" numCol="1" spcCol="1270" anchor="ctr" anchorCtr="0">
          <a:noAutofit/>
        </a:bodyPr>
        <a:lstStyle/>
        <a:p>
          <a:pPr lvl="0" algn="l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0" lang="es-AR" sz="1800" b="1" i="0" u="none" strike="noStrike" kern="1200" cap="none" normalizeH="0" baseline="0" dirty="0" smtClean="0">
              <a:ln/>
              <a:solidFill>
                <a:schemeClr val="bg1"/>
              </a:solidFill>
              <a:effectLst/>
              <a:latin typeface="Calibri" pitchFamily="34" charset="0"/>
              <a:ea typeface="Calibri" pitchFamily="34" charset="0"/>
              <a:cs typeface="Calibri" pitchFamily="34" charset="0"/>
            </a:rPr>
            <a:t>Escasos datos nacionales publicados sobre pérdidas por descuido del bienestar animal.</a:t>
          </a:r>
        </a:p>
        <a:p>
          <a:pPr lvl="0" algn="l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kumimoji="0" lang="es-AR" sz="1800" b="1" i="0" u="none" strike="noStrike" kern="1200" cap="none" normalizeH="0" baseline="0" dirty="0" smtClean="0">
            <a:ln/>
            <a:solidFill>
              <a:schemeClr val="bg1"/>
            </a:solidFill>
            <a:effectLst/>
            <a:latin typeface="Calibri" pitchFamily="34" charset="0"/>
            <a:ea typeface="Calibri" pitchFamily="34" charset="0"/>
            <a:cs typeface="Calibri" pitchFamily="34" charset="0"/>
          </a:endParaRPr>
        </a:p>
        <a:p>
          <a:pPr lvl="0" algn="l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0" lang="es-AR" sz="1800" b="1" i="0" u="none" strike="noStrike" kern="1200" cap="none" normalizeH="0" baseline="0" dirty="0" smtClean="0">
              <a:ln/>
              <a:solidFill>
                <a:schemeClr val="bg1"/>
              </a:solidFill>
              <a:effectLst/>
              <a:latin typeface="Calibri" pitchFamily="34" charset="0"/>
              <a:ea typeface="Calibri" pitchFamily="34" charset="0"/>
              <a:cs typeface="Calibri" pitchFamily="34" charset="0"/>
            </a:rPr>
            <a:t>Se sabe que los daños por machucones y desgarros  son  importantes, al igual que el descarte de cortes valiosos por pH elevado de la carne. </a:t>
          </a:r>
          <a:endParaRPr lang="es-AR" sz="1800" b="1" kern="1200" dirty="0">
            <a:solidFill>
              <a:schemeClr val="bg1"/>
            </a:solidFill>
          </a:endParaRPr>
        </a:p>
      </dsp:txBody>
      <dsp:txXfrm rot="5400000">
        <a:off x="2951" y="1189855"/>
        <a:ext cx="2631772" cy="3569568"/>
      </dsp:txXfrm>
    </dsp:sp>
    <dsp:sp modelId="{E5A3BCBA-DF00-4468-9074-8147146A5435}">
      <dsp:nvSpPr>
        <dsp:cNvPr id="0" name=""/>
        <dsp:cNvSpPr/>
      </dsp:nvSpPr>
      <dsp:spPr>
        <a:xfrm rot="16200000">
          <a:off x="1309835" y="1522269"/>
          <a:ext cx="5949280" cy="2904740"/>
        </a:xfrm>
        <a:prstGeom prst="flowChartManualOperation">
          <a:avLst/>
        </a:prstGeom>
        <a:solidFill>
          <a:schemeClr val="bg2">
            <a:lumMod val="25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14300" tIns="0" rIns="114300" bIns="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0" lang="es-AR" sz="1800" b="1" i="0" u="none" strike="noStrike" kern="1200" cap="none" normalizeH="0" baseline="0" dirty="0" smtClean="0">
              <a:ln/>
              <a:effectLst/>
              <a:latin typeface="Calibri" pitchFamily="34" charset="0"/>
              <a:ea typeface="Calibri" pitchFamily="34" charset="0"/>
              <a:cs typeface="Times New Roman" pitchFamily="18" charset="0"/>
            </a:rPr>
            <a:t>No hay datos publicados que permitan reconocer los efectos del proceso de comercialización en Instalaciones de Remates Ferias en relación al bienestar de los animales y los posibles impactos en la calidad de la carne</a:t>
          </a:r>
          <a:endParaRPr lang="es-AR" sz="1800" b="1" kern="1200" dirty="0"/>
        </a:p>
      </dsp:txBody>
      <dsp:txXfrm rot="5400000">
        <a:off x="2832105" y="1189855"/>
        <a:ext cx="2904740" cy="3569568"/>
      </dsp:txXfrm>
    </dsp:sp>
    <dsp:sp modelId="{13E6B7B3-FD69-4DAE-8C72-DA431BC4FF16}">
      <dsp:nvSpPr>
        <dsp:cNvPr id="0" name=""/>
        <dsp:cNvSpPr/>
      </dsp:nvSpPr>
      <dsp:spPr>
        <a:xfrm rot="16200000">
          <a:off x="4275475" y="1658753"/>
          <a:ext cx="5949280" cy="2631772"/>
        </a:xfrm>
        <a:prstGeom prst="flowChartManualOperation">
          <a:avLst/>
        </a:prstGeom>
        <a:solidFill>
          <a:schemeClr val="accent3">
            <a:lumMod val="50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14300" tIns="0" rIns="114300" bIns="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AR" sz="1800" b="1" kern="1200" dirty="0" smtClean="0">
              <a:solidFill>
                <a:schemeClr val="bg1"/>
              </a:solidFill>
              <a:latin typeface="+mn-lt"/>
            </a:rPr>
            <a:t>INFORMACIÓN PREVIA T</a:t>
          </a:r>
          <a:r>
            <a:rPr kumimoji="0" lang="es-AR" sz="1800" b="1" i="0" u="none" strike="noStrike" kern="1200" cap="none" normalizeH="0" baseline="0" dirty="0" smtClean="0">
              <a:ln/>
              <a:solidFill>
                <a:schemeClr val="bg1"/>
              </a:solidFill>
              <a:effectLst/>
              <a:latin typeface="+mn-lt"/>
              <a:ea typeface="Calibri" pitchFamily="34" charset="0"/>
              <a:cs typeface="Times New Roman" pitchFamily="18" charset="0"/>
            </a:rPr>
            <a:t>ransporte de hacienda</a:t>
          </a:r>
        </a:p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0" lang="es-AR" sz="1800" b="1" i="0" u="none" strike="noStrike" kern="1200" cap="none" normalizeH="0" baseline="0" dirty="0" smtClean="0">
              <a:ln/>
              <a:solidFill>
                <a:schemeClr val="bg1"/>
              </a:solidFill>
              <a:effectLst/>
              <a:latin typeface="+mn-lt"/>
              <a:ea typeface="Calibri" pitchFamily="34" charset="0"/>
              <a:cs typeface="Times New Roman" pitchFamily="18" charset="0"/>
            </a:rPr>
            <a:t>Faena en frigorífico</a:t>
          </a:r>
        </a:p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0" lang="es-AR" sz="1800" b="1" i="0" u="none" strike="noStrike" kern="1200" cap="none" normalizeH="0" baseline="0" dirty="0" smtClean="0">
              <a:ln/>
              <a:solidFill>
                <a:schemeClr val="bg1"/>
              </a:solidFill>
              <a:effectLst/>
              <a:latin typeface="+mn-lt"/>
              <a:ea typeface="Calibri" pitchFamily="34" charset="0"/>
              <a:cs typeface="Times New Roman" pitchFamily="18" charset="0"/>
            </a:rPr>
            <a:t>Publicados por el IPCVA </a:t>
          </a:r>
          <a:endParaRPr lang="es-AR" sz="1800" b="1" kern="1200" dirty="0">
            <a:solidFill>
              <a:schemeClr val="bg1"/>
            </a:solidFill>
            <a:latin typeface="+mn-lt"/>
          </a:endParaRPr>
        </a:p>
      </dsp:txBody>
      <dsp:txXfrm rot="5400000">
        <a:off x="5934229" y="1189855"/>
        <a:ext cx="2631772" cy="3569568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2B48ACD-3F91-4A66-949F-95189A84B4BD}">
      <dsp:nvSpPr>
        <dsp:cNvPr id="0" name=""/>
        <dsp:cNvSpPr/>
      </dsp:nvSpPr>
      <dsp:spPr>
        <a:xfrm>
          <a:off x="0" y="98417"/>
          <a:ext cx="9144000" cy="1533884"/>
        </a:xfrm>
        <a:prstGeom prst="rect">
          <a:avLst/>
        </a:prstGeom>
        <a:gradFill rotWithShape="1">
          <a:gsLst>
            <a:gs pos="0">
              <a:schemeClr val="accent2">
                <a:shade val="51000"/>
                <a:satMod val="130000"/>
              </a:schemeClr>
            </a:gs>
            <a:gs pos="80000">
              <a:schemeClr val="accent2">
                <a:shade val="93000"/>
                <a:satMod val="130000"/>
              </a:schemeClr>
            </a:gs>
            <a:gs pos="100000">
              <a:schemeClr val="accent2"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hemeClr val="accent2"/>
        </a:lnRef>
        <a:fillRef idx="3">
          <a:schemeClr val="accent2"/>
        </a:fillRef>
        <a:effectRef idx="3">
          <a:schemeClr val="accent2"/>
        </a:effectRef>
        <a:fontRef idx="minor">
          <a:schemeClr val="lt1"/>
        </a:fontRef>
      </dsp:style>
      <dsp:txBody>
        <a:bodyPr spcFirstLastPara="0" vert="horz" wrap="square" lIns="247650" tIns="247650" rIns="247650" bIns="247650" numCol="1" spcCol="1270" anchor="ctr" anchorCtr="0">
          <a:noAutofit/>
        </a:bodyPr>
        <a:lstStyle/>
        <a:p>
          <a:pPr lvl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AR" sz="65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CONCLUSIONES</a:t>
          </a:r>
          <a:endParaRPr lang="es-AR" sz="65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0" y="98417"/>
        <a:ext cx="9144000" cy="1533884"/>
      </dsp:txXfrm>
    </dsp:sp>
    <dsp:sp modelId="{818B5676-8C32-400F-B5AD-7C6D1A69A04B}">
      <dsp:nvSpPr>
        <dsp:cNvPr id="0" name=""/>
        <dsp:cNvSpPr/>
      </dsp:nvSpPr>
      <dsp:spPr>
        <a:xfrm>
          <a:off x="0" y="1656186"/>
          <a:ext cx="2808920" cy="4484557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AR" sz="2000" b="1" kern="1200" dirty="0" smtClean="0"/>
            <a:t>La comercialización en los remates ferias bajo estudio, ha demostrado no tener alto impacto sobre el bienestar de los animales, considerando el número total de animales manejados y aquellos que han sufrido alguna alteración durante su manejo. </a:t>
          </a:r>
          <a:endParaRPr lang="es-AR" sz="2000" b="1" kern="1200" dirty="0"/>
        </a:p>
      </dsp:txBody>
      <dsp:txXfrm>
        <a:off x="0" y="1656186"/>
        <a:ext cx="2808920" cy="4484557"/>
      </dsp:txXfrm>
    </dsp:sp>
    <dsp:sp modelId="{0441CFD1-2BF6-4535-88D4-FB7B116D0B50}">
      <dsp:nvSpPr>
        <dsp:cNvPr id="0" name=""/>
        <dsp:cNvSpPr/>
      </dsp:nvSpPr>
      <dsp:spPr>
        <a:xfrm>
          <a:off x="5941876" y="1656186"/>
          <a:ext cx="3202123" cy="4684643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AR" sz="2000" b="1" kern="1200" dirty="0" smtClean="0"/>
            <a:t>La adecuación de las instalaciones y la capacitación de los operarios integrados en un programa que aplica el ciclo  de la mejora continua “PDCA”  y el control de los riesgos en el proceso, permite alcanzar más altos  estándares en el manejo de los animales y por ende reducir el impacto sobre la calidad de la carne durante la comercialización en ferias.</a:t>
          </a:r>
          <a:endParaRPr lang="es-AR" sz="2000" b="1" kern="1200" dirty="0"/>
        </a:p>
      </dsp:txBody>
      <dsp:txXfrm>
        <a:off x="5941876" y="1656186"/>
        <a:ext cx="3202123" cy="4684643"/>
      </dsp:txXfrm>
    </dsp:sp>
    <dsp:sp modelId="{729FB5E7-E46B-4D1B-ABED-8AD50E6793EE}">
      <dsp:nvSpPr>
        <dsp:cNvPr id="0" name=""/>
        <dsp:cNvSpPr/>
      </dsp:nvSpPr>
      <dsp:spPr>
        <a:xfrm>
          <a:off x="2843803" y="1656165"/>
          <a:ext cx="3129855" cy="4540626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AR" sz="2000" b="1" kern="1200" dirty="0" smtClean="0"/>
            <a:t>Un manejo inadecuado impacta por lo general sobre los cortes de mayor valor económico, Regiones anatómicas 1 y 3. </a:t>
          </a:r>
        </a:p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AR" sz="2000" b="1" kern="1200" dirty="0" smtClean="0"/>
            <a:t>Estas regiones revisten gran importancia para el mercado de exportación de las carnes argentinas</a:t>
          </a:r>
          <a:endParaRPr lang="es-AR" sz="2000" b="1" kern="1200" dirty="0"/>
        </a:p>
      </dsp:txBody>
      <dsp:txXfrm>
        <a:off x="2843803" y="1656165"/>
        <a:ext cx="3129855" cy="4540626"/>
      </dsp:txXfrm>
    </dsp:sp>
    <dsp:sp modelId="{F9E8C30B-075F-4839-8E02-80292455FB7D}">
      <dsp:nvSpPr>
        <dsp:cNvPr id="0" name=""/>
        <dsp:cNvSpPr/>
      </dsp:nvSpPr>
      <dsp:spPr>
        <a:xfrm flipV="1">
          <a:off x="0" y="5985470"/>
          <a:ext cx="9144000" cy="513463"/>
        </a:xfrm>
        <a:prstGeom prst="rect">
          <a:avLst/>
        </a:prstGeom>
        <a:gradFill rotWithShape="1">
          <a:gsLst>
            <a:gs pos="0">
              <a:schemeClr val="accent2">
                <a:shade val="51000"/>
                <a:satMod val="130000"/>
              </a:schemeClr>
            </a:gs>
            <a:gs pos="80000">
              <a:schemeClr val="accent2">
                <a:shade val="93000"/>
                <a:satMod val="130000"/>
              </a:schemeClr>
            </a:gs>
            <a:gs pos="100000">
              <a:schemeClr val="accent2"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hemeClr val="accent2"/>
        </a:lnRef>
        <a:fillRef idx="3">
          <a:schemeClr val="accent2"/>
        </a:fillRef>
        <a:effectRef idx="3">
          <a:schemeClr val="accent2"/>
        </a:effectRef>
        <a:fontRef idx="minor">
          <a:schemeClr val="lt1"/>
        </a:fontRef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List3">
  <dgm:title val=""/>
  <dgm:desc val=""/>
  <dgm:catLst>
    <dgm:cat type="list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5" srcId="0" destId="1" srcOrd="0" destOrd="0"/>
        <dgm:cxn modelId="6" srcId="1" destId="2" srcOrd="0" destOrd="0"/>
        <dgm:cxn modelId="7" srcId="1" destId="3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6" srcId="0" destId="1" srcOrd="0" destOrd="0"/>
        <dgm:cxn modelId="7" srcId="1" destId="2" srcOrd="0" destOrd="0"/>
        <dgm:cxn modelId="8" srcId="1" destId="3" srcOrd="1" destOrd="0"/>
        <dgm:cxn modelId="9" srcId="1" destId="4" srcOrd="2" destOrd="0"/>
        <dgm:cxn modelId="10" srcId="1" destId="5" srcOrd="3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roof" refType="w"/>
      <dgm:constr type="h" for="ch" forName="roof" refType="h" fact="0.3"/>
      <dgm:constr type="primFontSz" for="ch" forName="roof" val="65"/>
      <dgm:constr type="w" for="ch" forName="pillars" refType="w"/>
      <dgm:constr type="h" for="ch" forName="pillars" refType="h" fact="0.63"/>
      <dgm:constr type="t" for="ch" forName="pillars" refType="h" fact="0.3"/>
      <dgm:constr type="primFontSz" for="des" forName="pillar1" val="65"/>
      <dgm:constr type="primFontSz" for="des" forName="pillarX" refType="primFontSz" refFor="des" refForName="pillar1" op="equ"/>
      <dgm:constr type="w" for="ch" forName="base" refType="w"/>
      <dgm:constr type="h" for="ch" forName="base" refType="h" fact="0.07"/>
      <dgm:constr type="t" for="ch" forName="base" refType="h" fact="0.93"/>
    </dgm:constrLst>
    <dgm:ruleLst/>
    <dgm:forEach name="Name0" axis="ch" ptType="node" cnt="1">
      <dgm:layoutNode name="roof" styleLbl="dkBgShp">
        <dgm:alg type="tx"/>
        <dgm:shape xmlns:r="http://schemas.openxmlformats.org/officeDocument/2006/relationships" type="rect" r:blip="">
          <dgm:adjLst/>
        </dgm:shape>
        <dgm:presOf axis="self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pillars" styleLbl="node1">
        <dgm:choose name="Name1">
          <dgm:if name="Name2" func="var" arg="dir" op="equ" val="norm">
            <dgm:alg type="lin">
              <dgm:param type="linDir" val="fromL"/>
            </dgm:alg>
          </dgm:if>
          <dgm:else name="Name3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illar1" refType="w"/>
          <dgm:constr type="h" for="ch" forName="pillar1" refType="h"/>
          <dgm:constr type="w" for="ch" forName="pillarX" refType="w"/>
          <dgm:constr type="h" for="ch" forName="pillarX" refType="h"/>
        </dgm:constrLst>
        <dgm:ruleLst/>
        <dgm:layoutNode name="pillar1" styleLbl="node1">
          <dgm:varLst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forEach name="Name4" axis="ch" ptType="node" st="2">
          <dgm:layoutNode name="pillarX" styleLbl="node1">
            <dgm:varLst>
              <dgm:bulletEnabled val="1"/>
            </dgm:varLst>
            <dgm:alg type="tx"/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forEach>
      </dgm:layoutNode>
      <dgm:layoutNode name="base" styleLbl="dkBgShp">
        <dgm:alg type="sp"/>
        <dgm:shape xmlns:r="http://schemas.openxmlformats.org/officeDocument/2006/relationships" type="rect" r:blip="">
          <dgm:adjLst/>
        </dgm:shape>
        <dgm:presOf/>
        <dgm:constrLst/>
        <dgm:ruleLst/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radial3">
  <dgm:title val=""/>
  <dgm:desc val=""/>
  <dgm:catLst>
    <dgm:cat type="relationship" pri="31000"/>
    <dgm:cat type="cycle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onstrLst/>
    <dgm:ruleLst/>
    <dgm:layoutNode name="radial">
      <dgm:varLst>
        <dgm:animLvl val="ctr"/>
      </dgm:varLst>
      <dgm:choose name="Name0">
        <dgm:if name="Name1" func="var" arg="dir" op="equ" val="norm">
          <dgm:choose name="Name2">
            <dgm:if name="Name3" axis="ch ch" ptType="node node" st="1 1" cnt="1 0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else name="Name4">
              <dgm:alg type="cycle">
                <dgm:param type="stAng" val="0"/>
                <dgm:param type="spanAng" val="360"/>
                <dgm:param type="ctrShpMap" val="fNode"/>
              </dgm:alg>
            </dgm:else>
          </dgm:choose>
        </dgm:if>
        <dgm:else name="Name5">
          <dgm:alg type="cycle">
            <dgm:param type="stAng" val="0"/>
            <dgm:param type="spanAng" val="-360"/>
            <dgm:param type="ctrShpMap" val="fNode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enterShape" refType="w"/>
        <dgm:constr type="h" for="ch" forName="centerShape" refType="h"/>
        <dgm:constr type="w" for="ch" forName="node" refType="w" fact="0.5"/>
        <dgm:constr type="h" for="ch" forName="node" refType="h" fact="0.5"/>
        <dgm:constr type="sp" refType="w" refFor="ch" refForName="node" fact="-0.2"/>
        <dgm:constr type="sibSp" refType="w" refFor="ch" refForName="node" fact="-0.2"/>
        <dgm:constr type="primFontSz" for="ch" forName="centerShape" val="65"/>
        <dgm:constr type="primFontSz" for="des" forName="node" val="65"/>
        <dgm:constr type="primFontSz" for="ch" forName="node" refType="primFontSz" refFor="ch" refForName="centerShape" op="lte"/>
      </dgm:constrLst>
      <dgm:ruleLst/>
      <dgm:forEach name="Name6" axis="ch" ptType="node" cnt="1">
        <dgm:layoutNode name="centerShape" styleLbl="vennNode1">
          <dgm:alg type="tx"/>
          <dgm:shape xmlns:r="http://schemas.openxmlformats.org/officeDocument/2006/relationships" type="ellipse" r:blip="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forEach name="Name7" axis="ch" ptType="node">
          <dgm:layoutNode name="node" styleLbl="venn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List6">
  <dgm:title val=""/>
  <dgm:desc val=""/>
  <dgm:catLst>
    <dgm:cat type="list" pri="1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ptType="node" refType="h"/>
      <dgm:constr type="w" for="ch" ptType="node" refType="w"/>
      <dgm:constr type="primFontSz" for="ch" ptType="node" op="equ"/>
      <dgm:constr type="w" for="ch" forName="sibTrans" refType="w" fact="0.075"/>
    </dgm:constrLst>
    <dgm:ruleLst/>
    <dgm:forEach name="nodesForEach" axis="ch" ptType="node">
      <dgm:layoutNode name="node">
        <dgm:varLst>
          <dgm:bulletEnabled val="1"/>
        </dgm:varLst>
        <dgm:alg type="tx"/>
        <dgm:choose name="Name4">
          <dgm:if name="Name5" func="var" arg="dir" op="equ" val="norm">
            <dgm:shape xmlns:r="http://schemas.openxmlformats.org/officeDocument/2006/relationships" rot="-90" type="flowChartManualOperation" r:blip="">
              <dgm:adjLst/>
            </dgm:shape>
          </dgm:if>
          <dgm:else name="Name6">
            <dgm:shape xmlns:r="http://schemas.openxmlformats.org/officeDocument/2006/relationships" rot="90" type="flowChartManualOperation" r:blip="">
              <dgm:adjLst/>
            </dgm:shape>
          </dgm:else>
        </dgm:choose>
        <dgm:presOf axis="desOrSelf" ptType="node"/>
        <dgm:constrLst>
          <dgm:constr type="primFontSz" val="65"/>
          <dgm:constr type="tMarg"/>
          <dgm:constr type="bMarg"/>
          <dgm:constr type="lMarg" refType="primFontSz" fact="0.5"/>
          <dgm:constr type="rMarg" refType="lMarg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hList3">
  <dgm:title val=""/>
  <dgm:desc val=""/>
  <dgm:catLst>
    <dgm:cat type="list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5" srcId="0" destId="1" srcOrd="0" destOrd="0"/>
        <dgm:cxn modelId="6" srcId="1" destId="2" srcOrd="0" destOrd="0"/>
        <dgm:cxn modelId="7" srcId="1" destId="3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6" srcId="0" destId="1" srcOrd="0" destOrd="0"/>
        <dgm:cxn modelId="7" srcId="1" destId="2" srcOrd="0" destOrd="0"/>
        <dgm:cxn modelId="8" srcId="1" destId="3" srcOrd="1" destOrd="0"/>
        <dgm:cxn modelId="9" srcId="1" destId="4" srcOrd="2" destOrd="0"/>
        <dgm:cxn modelId="10" srcId="1" destId="5" srcOrd="3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roof" refType="w"/>
      <dgm:constr type="h" for="ch" forName="roof" refType="h" fact="0.3"/>
      <dgm:constr type="primFontSz" for="ch" forName="roof" val="65"/>
      <dgm:constr type="w" for="ch" forName="pillars" refType="w"/>
      <dgm:constr type="h" for="ch" forName="pillars" refType="h" fact="0.63"/>
      <dgm:constr type="t" for="ch" forName="pillars" refType="h" fact="0.3"/>
      <dgm:constr type="primFontSz" for="des" forName="pillar1" val="65"/>
      <dgm:constr type="primFontSz" for="des" forName="pillarX" refType="primFontSz" refFor="des" refForName="pillar1" op="equ"/>
      <dgm:constr type="w" for="ch" forName="base" refType="w"/>
      <dgm:constr type="h" for="ch" forName="base" refType="h" fact="0.07"/>
      <dgm:constr type="t" for="ch" forName="base" refType="h" fact="0.93"/>
    </dgm:constrLst>
    <dgm:ruleLst/>
    <dgm:forEach name="Name0" axis="ch" ptType="node" cnt="1">
      <dgm:layoutNode name="roof" styleLbl="dkBgShp">
        <dgm:alg type="tx"/>
        <dgm:shape xmlns:r="http://schemas.openxmlformats.org/officeDocument/2006/relationships" type="rect" r:blip="">
          <dgm:adjLst/>
        </dgm:shape>
        <dgm:presOf axis="self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pillars" styleLbl="node1">
        <dgm:choose name="Name1">
          <dgm:if name="Name2" func="var" arg="dir" op="equ" val="norm">
            <dgm:alg type="lin">
              <dgm:param type="linDir" val="fromL"/>
            </dgm:alg>
          </dgm:if>
          <dgm:else name="Name3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illar1" refType="w"/>
          <dgm:constr type="h" for="ch" forName="pillar1" refType="h"/>
          <dgm:constr type="w" for="ch" forName="pillarX" refType="w"/>
          <dgm:constr type="h" for="ch" forName="pillarX" refType="h"/>
        </dgm:constrLst>
        <dgm:ruleLst/>
        <dgm:layoutNode name="pillar1" styleLbl="node1">
          <dgm:varLst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forEach name="Name4" axis="ch" ptType="node" st="2">
          <dgm:layoutNode name="pillarX" styleLbl="node1">
            <dgm:varLst>
              <dgm:bulletEnabled val="1"/>
            </dgm:varLst>
            <dgm:alg type="tx"/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forEach>
      </dgm:layoutNode>
      <dgm:layoutNode name="base" styleLbl="dkBgShp">
        <dgm:alg type="sp"/>
        <dgm:shape xmlns:r="http://schemas.openxmlformats.org/officeDocument/2006/relationships" type="rect" r:blip="">
          <dgm:adjLst/>
        </dgm:shape>
        <dgm:presOf/>
        <dgm:constrLst/>
        <dgm:ruleLst/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AR"/>
          </a:p>
        </p:txBody>
      </p:sp>
      <p:sp>
        <p:nvSpPr>
          <p:cNvPr id="3" name="2 Marcador de fecha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06AC881-BDDF-458D-9FF2-880C3175CCB4}" type="datetimeFigureOut">
              <a:rPr lang="es-AR" smtClean="0"/>
              <a:pPr/>
              <a:t>15/08/2012</a:t>
            </a:fld>
            <a:endParaRPr lang="es-AR"/>
          </a:p>
        </p:txBody>
      </p:sp>
      <p:sp>
        <p:nvSpPr>
          <p:cNvPr id="4" name="3 Marcador de imagen de diapositiva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AR"/>
          </a:p>
        </p:txBody>
      </p:sp>
      <p:sp>
        <p:nvSpPr>
          <p:cNvPr id="5" name="4 Marcador de notas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AR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DAA20BE-F3CC-45B1-9AB5-2E51F6E5A61E}" type="slidenum">
              <a:rPr lang="es-AR" smtClean="0"/>
              <a:pPr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2798301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s-AR" baseline="0" dirty="0" smtClean="0"/>
              <a:t> </a:t>
            </a:r>
            <a:endParaRPr lang="es-AR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AA20BE-F3CC-45B1-9AB5-2E51F6E5A61E}" type="slidenum">
              <a:rPr lang="es-AR" smtClean="0"/>
              <a:pPr/>
              <a:t>1</a:t>
            </a:fld>
            <a:endParaRPr lang="es-AR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AR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AA20BE-F3CC-45B1-9AB5-2E51F6E5A61E}" type="slidenum">
              <a:rPr lang="es-AR" smtClean="0"/>
              <a:pPr/>
              <a:t>27</a:t>
            </a:fld>
            <a:endParaRPr lang="es-AR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s-AR" dirty="0" smtClean="0"/>
              <a:t>SE CONSIDERAA LA APLICACIÓN DE</a:t>
            </a:r>
            <a:r>
              <a:rPr lang="es-AR" baseline="0" dirty="0" smtClean="0"/>
              <a:t> LOS CONOCIMIENTOS SOBRE EL COMPORTAMIENTO NATURAL DE LOS BOVINOS Y LAS ZONAS DE FUGAS DEL ANIMAL, LOS GOLPES Y ABUSOS EN EL USO DEL CABALLO Y CORRIDAS INNECESARIAS EN LOS CALLEJONES </a:t>
            </a:r>
          </a:p>
          <a:p>
            <a:r>
              <a:rPr lang="es-AR" baseline="0" dirty="0" smtClean="0"/>
              <a:t>HACIA ANTEPISTA: tiene una alta exigencia para los operarios en relación al tiempo empleado para alcanzar la mayor agilidad durante el remate, esto está en relación a la tarea del rematador</a:t>
            </a:r>
          </a:p>
          <a:p>
            <a:r>
              <a:rPr lang="es-AR" i="1" baseline="0" dirty="0" smtClean="0"/>
              <a:t>Palos </a:t>
            </a:r>
            <a:endParaRPr lang="es-AR" i="1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AA20BE-F3CC-45B1-9AB5-2E51F6E5A61E}" type="slidenum">
              <a:rPr lang="es-AR" smtClean="0"/>
              <a:pPr/>
              <a:t>29</a:t>
            </a:fld>
            <a:endParaRPr lang="es-AR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1 Marcador de imagen de diapositiva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1683" name="2 Marcador de notas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s-ES" dirty="0" smtClean="0"/>
          </a:p>
        </p:txBody>
      </p:sp>
      <p:sp>
        <p:nvSpPr>
          <p:cNvPr id="22532" name="3 Marcador de número de diapositiva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5BFE2EB-BA4E-409D-A6DC-F15A5053A0BB}" type="slidenum">
              <a:rPr lang="es-AR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32</a:t>
            </a:fld>
            <a:endParaRPr lang="es-AR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AR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AA20BE-F3CC-45B1-9AB5-2E51F6E5A61E}" type="slidenum">
              <a:rPr lang="es-AR" smtClean="0"/>
              <a:pPr/>
              <a:t>33</a:t>
            </a:fld>
            <a:endParaRPr lang="es-AR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AR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AA20BE-F3CC-45B1-9AB5-2E51F6E5A61E}" type="slidenum">
              <a:rPr lang="es-AR" smtClean="0"/>
              <a:pPr/>
              <a:t>37</a:t>
            </a:fld>
            <a:endParaRPr lang="es-AR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AR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AA20BE-F3CC-45B1-9AB5-2E51F6E5A61E}" type="slidenum">
              <a:rPr lang="es-AR" smtClean="0"/>
              <a:pPr/>
              <a:t>40</a:t>
            </a:fld>
            <a:endParaRPr lang="es-AR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AR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AA20BE-F3CC-45B1-9AB5-2E51F6E5A61E}" type="slidenum">
              <a:rPr lang="es-AR" smtClean="0"/>
              <a:pPr/>
              <a:t>44</a:t>
            </a:fld>
            <a:endParaRPr lang="es-AR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1 Marcador de imagen de diapositiva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/>
          </a:bodyPr>
          <a:lstStyle/>
          <a:p>
            <a:pPr>
              <a:defRPr/>
            </a:pPr>
            <a:endParaRPr lang="es-AR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F17B9A4-F6A9-404C-83CB-E3E523F2D767}" type="slidenum">
              <a:rPr lang="es-AR" smtClean="0"/>
              <a:pPr>
                <a:defRPr/>
              </a:pPr>
              <a:t>45</a:t>
            </a:fld>
            <a:endParaRPr lang="es-AR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1 Marcador de imagen de diapositiva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7827" name="2 Marcador de notas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s-AR" dirty="0" smtClean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287A04A1-E4F8-4E88-AD72-FC298AA5CFA9}" type="slidenum">
              <a:rPr lang="es-AR" smtClean="0"/>
              <a:pPr>
                <a:defRPr/>
              </a:pPr>
              <a:t>48</a:t>
            </a:fld>
            <a:endParaRPr lang="es-AR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1 Marcador de imagen de diapositiva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8851" name="2 Marcador de notas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s-AR" dirty="0" smtClean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3728CD5F-6675-4FB9-81C6-46D56B8BD5F9}" type="slidenum">
              <a:rPr lang="es-AR" smtClean="0"/>
              <a:pPr>
                <a:defRPr/>
              </a:pPr>
              <a:t>49</a:t>
            </a:fld>
            <a:endParaRPr lang="es-AR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AR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AA20BE-F3CC-45B1-9AB5-2E51F6E5A61E}" type="slidenum">
              <a:rPr lang="es-AR" smtClean="0"/>
              <a:pPr/>
              <a:t>3</a:t>
            </a:fld>
            <a:endParaRPr lang="es-AR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s-AR" dirty="0" smtClean="0"/>
              <a:t>considerando que las conductas de manejo de los animales por parte de los operarios que allí trabajan, tienen un gran componente cultural y de tradición que no puede ser corregido inmediatamente. Los operarios  logran  manejarlos  utilizando banderas, con mínimo de gritos y  silbidos, sin usar perros, ni azotar a los animales con objetos contundentes u obligarlos a moverse con el uso de sus caballos. Logrando  de esta manera  un tranquilo y eficiente  manejo, con mínimo de estrés.  </a:t>
            </a:r>
          </a:p>
          <a:p>
            <a:endParaRPr lang="es-AR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4992F31-5552-4A07-8544-FE70145709F4}" type="slidenum">
              <a:rPr lang="es-AR" smtClean="0"/>
              <a:pPr>
                <a:defRPr/>
              </a:pPr>
              <a:t>50</a:t>
            </a:fld>
            <a:endParaRPr lang="es-AR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AR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AA20BE-F3CC-45B1-9AB5-2E51F6E5A61E}" type="slidenum">
              <a:rPr lang="es-AR" smtClean="0"/>
              <a:pPr/>
              <a:t>4</a:t>
            </a:fld>
            <a:endParaRPr lang="es-AR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1 Marcador de imagen de diapositiva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2707" name="2 Marcador de notas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s-AR" dirty="0" smtClean="0"/>
          </a:p>
        </p:txBody>
      </p:sp>
      <p:sp>
        <p:nvSpPr>
          <p:cNvPr id="21508" name="3 Marcador de número de diapositiva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A7D4F9A-5596-4CD7-89B4-9578C7694573}" type="slidenum">
              <a:rPr lang="es-AR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11</a:t>
            </a:fld>
            <a:endParaRPr lang="es-AR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endParaRPr lang="es-AR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AA20BE-F3CC-45B1-9AB5-2E51F6E5A61E}" type="slidenum">
              <a:rPr lang="es-AR" smtClean="0"/>
              <a:pPr/>
              <a:t>12</a:t>
            </a:fld>
            <a:endParaRPr lang="es-AR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DE56B12-40C3-4FFD-B8F0-48EBEAF86666}" type="slidenum">
              <a:rPr lang="es-ES" smtClean="0">
                <a:latin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13</a:t>
            </a:fld>
            <a:endParaRPr lang="es-ES" smtClean="0">
              <a:latin typeface="Arial" charset="0"/>
            </a:endParaRPr>
          </a:p>
        </p:txBody>
      </p:sp>
      <p:sp>
        <p:nvSpPr>
          <p:cNvPr id="737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3732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s-ES" dirty="0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s-AR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una forma</a:t>
            </a:r>
          </a:p>
          <a:p>
            <a:r>
              <a:rPr lang="es-AR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alternativa de preservar su bienestar y la</a:t>
            </a:r>
          </a:p>
          <a:p>
            <a:r>
              <a:rPr lang="es-AR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calidad de la carne obtenida, puede ser a</a:t>
            </a:r>
          </a:p>
          <a:p>
            <a:r>
              <a:rPr lang="es-AR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través de la identificación de los puntos</a:t>
            </a:r>
          </a:p>
          <a:p>
            <a:r>
              <a:rPr lang="es-AR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claves en el proceso de comercialización,</a:t>
            </a:r>
          </a:p>
          <a:p>
            <a:r>
              <a:rPr lang="es-AR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para luego controlar y manejar estos puntos</a:t>
            </a:r>
          </a:p>
          <a:p>
            <a:r>
              <a:rPr lang="es-AR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de la manera más apropiada (</a:t>
            </a:r>
            <a:endParaRPr lang="es-AR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AA20BE-F3CC-45B1-9AB5-2E51F6E5A61E}" type="slidenum">
              <a:rPr lang="es-AR" smtClean="0"/>
              <a:pPr/>
              <a:t>18</a:t>
            </a:fld>
            <a:endParaRPr lang="es-AR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1 Marcador de imagen de diapositiva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0659" name="2 Marcador de notas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s-AR" smtClean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E6BAE01-FAE7-4F96-A384-BD82DFE8F8D9}" type="slidenum">
              <a:rPr lang="es-AR" smtClean="0"/>
              <a:pPr>
                <a:defRPr/>
              </a:pPr>
              <a:t>20</a:t>
            </a:fld>
            <a:endParaRPr lang="es-AR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AR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AA20BE-F3CC-45B1-9AB5-2E51F6E5A61E}" type="slidenum">
              <a:rPr lang="es-AR" smtClean="0"/>
              <a:pPr/>
              <a:t>23</a:t>
            </a:fld>
            <a:endParaRPr lang="es-A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AR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C9EDFA-401E-4B9E-8695-F36E50D5AA37}" type="datetimeFigureOut">
              <a:rPr lang="es-AR" smtClean="0"/>
              <a:pPr/>
              <a:t>15/08/2012</a:t>
            </a:fld>
            <a:endParaRPr lang="es-AR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8DB5CD-82CF-40B6-B377-139BA7AFE578}" type="slidenum">
              <a:rPr lang="es-AR" smtClean="0"/>
              <a:pPr/>
              <a:t>‹Nº›</a:t>
            </a:fld>
            <a:endParaRPr lang="es-A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C9EDFA-401E-4B9E-8695-F36E50D5AA37}" type="datetimeFigureOut">
              <a:rPr lang="es-AR" smtClean="0"/>
              <a:pPr/>
              <a:t>15/08/2012</a:t>
            </a:fld>
            <a:endParaRPr lang="es-AR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8DB5CD-82CF-40B6-B377-139BA7AFE578}" type="slidenum">
              <a:rPr lang="es-AR" smtClean="0"/>
              <a:pPr/>
              <a:t>‹Nº›</a:t>
            </a:fld>
            <a:endParaRPr lang="es-A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C9EDFA-401E-4B9E-8695-F36E50D5AA37}" type="datetimeFigureOut">
              <a:rPr lang="es-AR" smtClean="0"/>
              <a:pPr/>
              <a:t>15/08/2012</a:t>
            </a:fld>
            <a:endParaRPr lang="es-AR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8DB5CD-82CF-40B6-B377-139BA7AFE578}" type="slidenum">
              <a:rPr lang="es-AR" smtClean="0"/>
              <a:pPr/>
              <a:t>‹Nº›</a:t>
            </a:fld>
            <a:endParaRPr lang="es-A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C9EDFA-401E-4B9E-8695-F36E50D5AA37}" type="datetimeFigureOut">
              <a:rPr lang="es-AR" smtClean="0"/>
              <a:pPr/>
              <a:t>15/08/2012</a:t>
            </a:fld>
            <a:endParaRPr lang="es-AR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8DB5CD-82CF-40B6-B377-139BA7AFE578}" type="slidenum">
              <a:rPr lang="es-AR" smtClean="0"/>
              <a:pPr/>
              <a:t>‹Nº›</a:t>
            </a:fld>
            <a:endParaRPr lang="es-A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C9EDFA-401E-4B9E-8695-F36E50D5AA37}" type="datetimeFigureOut">
              <a:rPr lang="es-AR" smtClean="0"/>
              <a:pPr/>
              <a:t>15/08/2012</a:t>
            </a:fld>
            <a:endParaRPr lang="es-AR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8DB5CD-82CF-40B6-B377-139BA7AFE578}" type="slidenum">
              <a:rPr lang="es-AR" smtClean="0"/>
              <a:pPr/>
              <a:t>‹Nº›</a:t>
            </a:fld>
            <a:endParaRPr lang="es-A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C9EDFA-401E-4B9E-8695-F36E50D5AA37}" type="datetimeFigureOut">
              <a:rPr lang="es-AR" smtClean="0"/>
              <a:pPr/>
              <a:t>15/08/2012</a:t>
            </a:fld>
            <a:endParaRPr lang="es-AR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8DB5CD-82CF-40B6-B377-139BA7AFE578}" type="slidenum">
              <a:rPr lang="es-AR" smtClean="0"/>
              <a:pPr/>
              <a:t>‹Nº›</a:t>
            </a:fld>
            <a:endParaRPr lang="es-A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C9EDFA-401E-4B9E-8695-F36E50D5AA37}" type="datetimeFigureOut">
              <a:rPr lang="es-AR" smtClean="0"/>
              <a:pPr/>
              <a:t>15/08/2012</a:t>
            </a:fld>
            <a:endParaRPr lang="es-AR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8DB5CD-82CF-40B6-B377-139BA7AFE578}" type="slidenum">
              <a:rPr lang="es-AR" smtClean="0"/>
              <a:pPr/>
              <a:t>‹Nº›</a:t>
            </a:fld>
            <a:endParaRPr lang="es-A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C9EDFA-401E-4B9E-8695-F36E50D5AA37}" type="datetimeFigureOut">
              <a:rPr lang="es-AR" smtClean="0"/>
              <a:pPr/>
              <a:t>15/08/2012</a:t>
            </a:fld>
            <a:endParaRPr lang="es-AR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8DB5CD-82CF-40B6-B377-139BA7AFE578}" type="slidenum">
              <a:rPr lang="es-AR" smtClean="0"/>
              <a:pPr/>
              <a:t>‹Nº›</a:t>
            </a:fld>
            <a:endParaRPr lang="es-A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C9EDFA-401E-4B9E-8695-F36E50D5AA37}" type="datetimeFigureOut">
              <a:rPr lang="es-AR" smtClean="0"/>
              <a:pPr/>
              <a:t>15/08/2012</a:t>
            </a:fld>
            <a:endParaRPr lang="es-AR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8DB5CD-82CF-40B6-B377-139BA7AFE578}" type="slidenum">
              <a:rPr lang="es-AR" smtClean="0"/>
              <a:pPr/>
              <a:t>‹Nº›</a:t>
            </a:fld>
            <a:endParaRPr lang="es-A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C9EDFA-401E-4B9E-8695-F36E50D5AA37}" type="datetimeFigureOut">
              <a:rPr lang="es-AR" smtClean="0"/>
              <a:pPr/>
              <a:t>15/08/2012</a:t>
            </a:fld>
            <a:endParaRPr lang="es-AR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8DB5CD-82CF-40B6-B377-139BA7AFE578}" type="slidenum">
              <a:rPr lang="es-AR" smtClean="0"/>
              <a:pPr/>
              <a:t>‹Nº›</a:t>
            </a:fld>
            <a:endParaRPr lang="es-A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AR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C9EDFA-401E-4B9E-8695-F36E50D5AA37}" type="datetimeFigureOut">
              <a:rPr lang="es-AR" smtClean="0"/>
              <a:pPr/>
              <a:t>15/08/2012</a:t>
            </a:fld>
            <a:endParaRPr lang="es-AR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8DB5CD-82CF-40B6-B377-139BA7AFE578}" type="slidenum">
              <a:rPr lang="es-AR" smtClean="0"/>
              <a:pPr/>
              <a:t>‹Nº›</a:t>
            </a:fld>
            <a:endParaRPr lang="es-A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EC9EDFA-401E-4B9E-8695-F36E50D5AA37}" type="datetimeFigureOut">
              <a:rPr lang="es-AR" smtClean="0"/>
              <a:pPr/>
              <a:t>15/08/2012</a:t>
            </a:fld>
            <a:endParaRPr lang="es-AR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AR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8DB5CD-82CF-40B6-B377-139BA7AFE578}" type="slidenum">
              <a:rPr lang="es-AR" smtClean="0"/>
              <a:pPr/>
              <a:t>‹Nº›</a:t>
            </a:fld>
            <a:endParaRPr lang="es-A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A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7" Type="http://schemas.openxmlformats.org/officeDocument/2006/relationships/image" Target="../media/image10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emf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1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6.xml"/><Relationship Id="rId7" Type="http://schemas.microsoft.com/office/2007/relationships/diagramDrawing" Target="../diagrams/drawing6.xm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6.xml"/><Relationship Id="rId5" Type="http://schemas.openxmlformats.org/officeDocument/2006/relationships/diagramQuickStyle" Target="../diagrams/quickStyle6.xml"/><Relationship Id="rId4" Type="http://schemas.openxmlformats.org/officeDocument/2006/relationships/diagramLayout" Target="../diagrams/layout6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7.xml"/><Relationship Id="rId7" Type="http://schemas.microsoft.com/office/2007/relationships/diagramDrawing" Target="../diagrams/drawing7.xml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7.xml"/><Relationship Id="rId5" Type="http://schemas.openxmlformats.org/officeDocument/2006/relationships/diagramQuickStyle" Target="../diagrams/quickStyle7.xml"/><Relationship Id="rId4" Type="http://schemas.openxmlformats.org/officeDocument/2006/relationships/diagramLayout" Target="../diagrams/layout7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Título"/>
          <p:cNvSpPr>
            <a:spLocks noGrp="1"/>
          </p:cNvSpPr>
          <p:nvPr>
            <p:ph type="ctrTitle"/>
          </p:nvPr>
        </p:nvSpPr>
        <p:spPr>
          <a:xfrm>
            <a:off x="1619672" y="0"/>
            <a:ext cx="7524328" cy="1800200"/>
          </a:xfrm>
          <a:solidFill>
            <a:schemeClr val="bg1"/>
          </a:solidFill>
        </p:spPr>
        <p:txBody>
          <a:bodyPr/>
          <a:lstStyle/>
          <a:p>
            <a:pPr eaLnBrk="1" hangingPunct="1">
              <a:defRPr/>
            </a:pPr>
            <a:r>
              <a:rPr lang="es-AR" sz="3600" dirty="0" smtClean="0"/>
              <a:t>EVALUACIÓN DEL TRATO A LOS ANIMALES EN INSTALACIONES DE REMATES FERIAS </a:t>
            </a:r>
            <a:endParaRPr lang="es-AR" sz="3600" dirty="0"/>
          </a:p>
        </p:txBody>
      </p:sp>
      <p:sp>
        <p:nvSpPr>
          <p:cNvPr id="6146" name="6 Subtítulo"/>
          <p:cNvSpPr>
            <a:spLocks noGrp="1"/>
          </p:cNvSpPr>
          <p:nvPr>
            <p:ph type="subTitle" idx="1"/>
          </p:nvPr>
        </p:nvSpPr>
        <p:spPr>
          <a:xfrm>
            <a:off x="1371600" y="2852738"/>
            <a:ext cx="6400800" cy="3455987"/>
          </a:xfrm>
        </p:spPr>
        <p:txBody>
          <a:bodyPr/>
          <a:lstStyle/>
          <a:p>
            <a:pPr marR="0" eaLnBrk="1" hangingPunct="1"/>
            <a:endParaRPr lang="es-AR" smtClean="0"/>
          </a:p>
        </p:txBody>
      </p:sp>
      <p:pic>
        <p:nvPicPr>
          <p:cNvPr id="6147" name="7 Imagen" descr="B- 1013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988840"/>
            <a:ext cx="9144000" cy="52326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9" name="10 CuadroTexto"/>
          <p:cNvSpPr txBox="1">
            <a:spLocks noChangeArrowheads="1"/>
          </p:cNvSpPr>
          <p:nvPr/>
        </p:nvSpPr>
        <p:spPr bwMode="auto">
          <a:xfrm>
            <a:off x="0" y="1557338"/>
            <a:ext cx="2484438" cy="64611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AR"/>
              <a:t>FACULTAD DE CIENCIAS AGRARIAS</a:t>
            </a:r>
          </a:p>
        </p:txBody>
      </p:sp>
      <p:pic>
        <p:nvPicPr>
          <p:cNvPr id="6150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1763713" cy="1597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1 Título"/>
          <p:cNvSpPr>
            <a:spLocks noGrp="1"/>
          </p:cNvSpPr>
          <p:nvPr>
            <p:ph type="title"/>
          </p:nvPr>
        </p:nvSpPr>
        <p:spPr>
          <a:xfrm>
            <a:off x="500063" y="571500"/>
            <a:ext cx="8229600" cy="1143000"/>
          </a:xfrm>
          <a:solidFill>
            <a:schemeClr val="accent3">
              <a:lumMod val="50000"/>
            </a:schemeClr>
          </a:solidFill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/>
          <a:lstStyle/>
          <a:p>
            <a:pPr algn="ctr" eaLnBrk="1" hangingPunct="1">
              <a:defRPr/>
            </a:pPr>
            <a:r>
              <a:rPr lang="es-AR" b="1" dirty="0" smtClean="0"/>
              <a:t>OBJETIVO DEL TRABAJO </a:t>
            </a:r>
          </a:p>
        </p:txBody>
      </p:sp>
      <p:sp>
        <p:nvSpPr>
          <p:cNvPr id="5123" name="2 Marcador de contenido"/>
          <p:cNvSpPr>
            <a:spLocks noGrp="1"/>
          </p:cNvSpPr>
          <p:nvPr>
            <p:ph idx="1"/>
          </p:nvPr>
        </p:nvSpPr>
        <p:spPr>
          <a:xfrm>
            <a:off x="428625" y="2071688"/>
            <a:ext cx="8229600" cy="4389437"/>
          </a:xfrm>
        </p:spPr>
        <p:txBody>
          <a:bodyPr/>
          <a:lstStyle/>
          <a:p>
            <a:pPr algn="just" eaLnBrk="1" hangingPunct="1">
              <a:buFont typeface="Arial" charset="0"/>
              <a:buNone/>
            </a:pPr>
            <a:r>
              <a:rPr lang="es-ES" dirty="0" smtClean="0"/>
              <a:t>	Evaluar las prácticas de manejo desarrolladas en los </a:t>
            </a:r>
            <a:r>
              <a:rPr lang="es-ES" u="sng" dirty="0" smtClean="0"/>
              <a:t>remates ferias  con y sin  programas de  aseguramiento de la calidad</a:t>
            </a:r>
            <a:r>
              <a:rPr lang="es-ES" dirty="0" smtClean="0"/>
              <a:t>, desde la descarga de hacienda hasta carga hacia su destino final, su incidencia sobre el bienestar de los bovinos y su posible impacto sobre la calidad de la carne destinada al consumo humano.</a:t>
            </a:r>
            <a:endParaRPr lang="es-AR" dirty="0" smtClean="0"/>
          </a:p>
          <a:p>
            <a:pPr algn="just" eaLnBrk="1" hangingPunct="1"/>
            <a:endParaRPr lang="es-AR" dirty="0" smtClean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500063" y="0"/>
            <a:ext cx="8229600" cy="1143000"/>
          </a:xfrm>
        </p:spPr>
        <p:txBody>
          <a:bodyPr/>
          <a:lstStyle/>
          <a:p>
            <a:pPr algn="ctr" eaLnBrk="1" hangingPunct="1"/>
            <a:r>
              <a:rPr lang="es-AR" sz="2000" b="1" dirty="0" smtClean="0"/>
              <a:t>PILARES DE UN SISTEMA DE ASEGURAMIENTO DE LA CALIDAD PARA DEMOSTRAR EL BIENESTAR DE LOS ANIMALES  </a:t>
            </a:r>
          </a:p>
        </p:txBody>
      </p:sp>
      <p:sp>
        <p:nvSpPr>
          <p:cNvPr id="5" name="4 Marcador de texto"/>
          <p:cNvSpPr>
            <a:spLocks noGrp="1"/>
          </p:cNvSpPr>
          <p:nvPr>
            <p:ph type="body" idx="1"/>
          </p:nvPr>
        </p:nvSpPr>
        <p:spPr>
          <a:xfrm>
            <a:off x="500063" y="1428750"/>
            <a:ext cx="3603625" cy="885825"/>
          </a:xfrm>
        </p:spPr>
        <p:txBody>
          <a:bodyPr rtlCol="0">
            <a:normAutofit fontScale="55000" lnSpcReduction="20000"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es-AR" dirty="0" smtClean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es-AR" sz="2900" dirty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s-AR" sz="3800" dirty="0" smtClean="0"/>
              <a:t>CAPACITACIÓN DEL PERSONAL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es-AR" dirty="0"/>
          </a:p>
        </p:txBody>
      </p:sp>
      <p:pic>
        <p:nvPicPr>
          <p:cNvPr id="6150" name="Picture 2" descr="S7300205"/>
          <p:cNvPicPr>
            <a:picLocks noGrp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0" y="2348880"/>
            <a:ext cx="4074915" cy="3816424"/>
          </a:xfrm>
        </p:spPr>
      </p:pic>
      <p:sp>
        <p:nvSpPr>
          <p:cNvPr id="6" name="5 Marcador de texto"/>
          <p:cNvSpPr>
            <a:spLocks noGrp="1"/>
          </p:cNvSpPr>
          <p:nvPr>
            <p:ph type="body" sz="quarter" idx="3"/>
          </p:nvPr>
        </p:nvSpPr>
        <p:spPr>
          <a:xfrm>
            <a:off x="4572000" y="1643063"/>
            <a:ext cx="4320480" cy="654050"/>
          </a:xfrm>
        </p:spPr>
        <p:txBody>
          <a:bodyPr/>
          <a:lstStyle/>
          <a:p>
            <a:pPr algn="ctr" eaLnBrk="1" hangingPunct="1">
              <a:buFont typeface="Arial" charset="0"/>
              <a:buNone/>
            </a:pPr>
            <a:r>
              <a:rPr lang="es-AR" sz="1800" dirty="0" smtClean="0"/>
              <a:t>DISEÑO  Y MANTENIMIENTO DE LAS INSTALACIONES</a:t>
            </a:r>
          </a:p>
        </p:txBody>
      </p:sp>
      <p:sp>
        <p:nvSpPr>
          <p:cNvPr id="16390" name="6 Marcador de contenido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pPr eaLnBrk="1" hangingPunct="1">
              <a:buFont typeface="Arial" charset="0"/>
              <a:buNone/>
            </a:pPr>
            <a:r>
              <a:rPr lang="es-AR" smtClean="0"/>
              <a:t> </a:t>
            </a:r>
          </a:p>
          <a:p>
            <a:pPr eaLnBrk="1" hangingPunct="1">
              <a:buFont typeface="Arial" charset="0"/>
              <a:buNone/>
            </a:pPr>
            <a:endParaRPr lang="es-AR" smtClean="0"/>
          </a:p>
        </p:txBody>
      </p:sp>
      <p:sp>
        <p:nvSpPr>
          <p:cNvPr id="6151" name="Text Box 3" descr="S7300204"/>
          <p:cNvSpPr txBox="1">
            <a:spLocks noChangeArrowheads="1"/>
          </p:cNvSpPr>
          <p:nvPr/>
        </p:nvSpPr>
        <p:spPr bwMode="auto">
          <a:xfrm>
            <a:off x="4139952" y="2420888"/>
            <a:ext cx="2395786" cy="1838375"/>
          </a:xfrm>
          <a:prstGeom prst="rect">
            <a:avLst/>
          </a:prstGeom>
          <a:blipFill dpi="0" rotWithShape="1">
            <a:blip r:embed="rId4" cstate="print"/>
            <a:srcRect/>
            <a:stretch>
              <a:fillRect/>
            </a:stretch>
          </a:blip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s-ES"/>
          </a:p>
        </p:txBody>
      </p:sp>
      <p:sp>
        <p:nvSpPr>
          <p:cNvPr id="6152" name="Text Box 4" descr="S7300271"/>
          <p:cNvSpPr txBox="1">
            <a:spLocks noChangeArrowheads="1"/>
          </p:cNvSpPr>
          <p:nvPr/>
        </p:nvSpPr>
        <p:spPr bwMode="auto">
          <a:xfrm>
            <a:off x="6659563" y="2492896"/>
            <a:ext cx="2304925" cy="1766367"/>
          </a:xfrm>
          <a:prstGeom prst="rect">
            <a:avLst/>
          </a:prstGeom>
          <a:blipFill dpi="0" rotWithShape="1">
            <a:blip r:embed="rId5" cstate="print"/>
            <a:srcRect/>
            <a:stretch>
              <a:fillRect/>
            </a:stretch>
          </a:blip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s-ES"/>
          </a:p>
        </p:txBody>
      </p:sp>
      <p:sp>
        <p:nvSpPr>
          <p:cNvPr id="6153" name="Text Box 5" descr="S7300298"/>
          <p:cNvSpPr txBox="1">
            <a:spLocks noChangeArrowheads="1"/>
          </p:cNvSpPr>
          <p:nvPr/>
        </p:nvSpPr>
        <p:spPr bwMode="auto">
          <a:xfrm>
            <a:off x="4211960" y="4365624"/>
            <a:ext cx="2304728" cy="1799679"/>
          </a:xfrm>
          <a:prstGeom prst="rect">
            <a:avLst/>
          </a:prstGeom>
          <a:blipFill dpi="0" rotWithShape="1">
            <a:blip r:embed="rId6" cstate="print"/>
            <a:srcRect/>
            <a:stretch>
              <a:fillRect/>
            </a:stretch>
          </a:blip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s-ES"/>
          </a:p>
        </p:txBody>
      </p:sp>
      <p:sp>
        <p:nvSpPr>
          <p:cNvPr id="6154" name="Text Box 6" descr="S7300228"/>
          <p:cNvSpPr txBox="1">
            <a:spLocks noChangeArrowheads="1"/>
          </p:cNvSpPr>
          <p:nvPr/>
        </p:nvSpPr>
        <p:spPr bwMode="auto">
          <a:xfrm>
            <a:off x="6659562" y="4365624"/>
            <a:ext cx="2304925" cy="1799679"/>
          </a:xfrm>
          <a:prstGeom prst="rect">
            <a:avLst/>
          </a:prstGeom>
          <a:blipFill dpi="0" rotWithShape="1">
            <a:blip r:embed="rId7" cstate="print"/>
            <a:srcRect/>
            <a:stretch>
              <a:fillRect/>
            </a:stretch>
          </a:blip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s-ES"/>
          </a:p>
        </p:txBody>
      </p:sp>
      <p:sp>
        <p:nvSpPr>
          <p:cNvPr id="11" name="10 CuadroTexto"/>
          <p:cNvSpPr txBox="1"/>
          <p:nvPr/>
        </p:nvSpPr>
        <p:spPr>
          <a:xfrm>
            <a:off x="539552" y="6309320"/>
            <a:ext cx="4608512" cy="369332"/>
          </a:xfrm>
          <a:prstGeom prst="rect">
            <a:avLst/>
          </a:prstGeom>
          <a:solidFill>
            <a:schemeClr val="accent2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r>
              <a:rPr lang="es-AR" b="1" dirty="0" smtClean="0">
                <a:solidFill>
                  <a:schemeClr val="bg1"/>
                </a:solidFill>
              </a:rPr>
              <a:t>MANUAL DE BUENAS PRÁCTICAS </a:t>
            </a:r>
            <a:endParaRPr lang="es-AR" b="1" dirty="0">
              <a:solidFill>
                <a:schemeClr val="bg1"/>
              </a:solidFill>
            </a:endParaRPr>
          </a:p>
        </p:txBody>
      </p:sp>
      <p:sp>
        <p:nvSpPr>
          <p:cNvPr id="13" name="12 CuadroTexto"/>
          <p:cNvSpPr txBox="1"/>
          <p:nvPr/>
        </p:nvSpPr>
        <p:spPr>
          <a:xfrm>
            <a:off x="3275856" y="5589240"/>
            <a:ext cx="504056" cy="215444"/>
          </a:xfrm>
          <a:prstGeom prst="rect">
            <a:avLst/>
          </a:prstGeom>
          <a:solidFill>
            <a:schemeClr val="bg2">
              <a:lumMod val="10000"/>
            </a:schemeClr>
          </a:solidFill>
        </p:spPr>
        <p:txBody>
          <a:bodyPr wrap="square" rtlCol="0">
            <a:spAutoFit/>
          </a:bodyPr>
          <a:lstStyle/>
          <a:p>
            <a:endParaRPr lang="es-AR" sz="800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p319001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87450" y="908050"/>
            <a:ext cx="7056438" cy="5300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3 Rectángulo"/>
          <p:cNvSpPr/>
          <p:nvPr/>
        </p:nvSpPr>
        <p:spPr>
          <a:xfrm>
            <a:off x="464492" y="188640"/>
            <a:ext cx="8367163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s-ES" sz="20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Características del “personal  de a caballo” en feria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Text Box 2"/>
          <p:cNvSpPr txBox="1">
            <a:spLocks noChangeArrowheads="1"/>
          </p:cNvSpPr>
          <p:nvPr/>
        </p:nvSpPr>
        <p:spPr bwMode="auto">
          <a:xfrm>
            <a:off x="611188" y="620713"/>
            <a:ext cx="6553200" cy="347662"/>
          </a:xfrm>
          <a:prstGeom prst="rect">
            <a:avLst/>
          </a:prstGeom>
          <a:noFill/>
          <a:ln w="31750">
            <a:noFill/>
            <a:miter lim="800000"/>
            <a:headEnd/>
            <a:tailEnd/>
          </a:ln>
          <a:effectLst/>
        </p:spPr>
        <p:txBody>
          <a:bodyPr lIns="91427" tIns="45713" rIns="91427" bIns="45713">
            <a:spAutoFit/>
          </a:bodyPr>
          <a:lstStyle/>
          <a:p>
            <a:pPr algn="ctr" eaLnBrk="0" hangingPunct="0">
              <a:lnSpc>
                <a:spcPct val="70000"/>
              </a:lnSpc>
              <a:spcBef>
                <a:spcPct val="50000"/>
              </a:spcBef>
              <a:defRPr/>
            </a:pPr>
            <a:r>
              <a:rPr lang="es-ES_tradnl" sz="2400" b="1" dirty="0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  <a:cs typeface="Times New Roman" pitchFamily="18" charset="0"/>
              </a:rPr>
              <a:t>El Círculo de </a:t>
            </a:r>
            <a:r>
              <a:rPr lang="es-ES_tradnl" sz="2400" b="1" dirty="0" err="1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  <a:cs typeface="Times New Roman" pitchFamily="18" charset="0"/>
              </a:rPr>
              <a:t>Deming</a:t>
            </a:r>
            <a:r>
              <a:rPr lang="es-ES_tradnl" sz="2400" b="1" dirty="0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  <a:cs typeface="Times New Roman" pitchFamily="18" charset="0"/>
              </a:rPr>
              <a:t> </a:t>
            </a:r>
            <a:r>
              <a:rPr lang="en-US" sz="2400" b="1" dirty="0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Wide Latin" pitchFamily="18" charset="0"/>
                <a:cs typeface="Times New Roman" pitchFamily="18" charset="0"/>
              </a:rPr>
              <a:t>"</a:t>
            </a:r>
            <a:r>
              <a:rPr lang="es-ES_tradnl" sz="2400" b="1" dirty="0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  <a:cs typeface="Times New Roman" pitchFamily="18" charset="0"/>
              </a:rPr>
              <a:t> PDCA </a:t>
            </a:r>
            <a:r>
              <a:rPr lang="en-US" b="1" dirty="0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</a:rPr>
              <a:t>"</a:t>
            </a:r>
            <a:endParaRPr lang="es-ES_tradnl" b="1" dirty="0">
              <a:solidFill>
                <a:schemeClr val="hlink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Verdana" pitchFamily="34" charset="0"/>
            </a:endParaRPr>
          </a:p>
        </p:txBody>
      </p:sp>
      <p:sp>
        <p:nvSpPr>
          <p:cNvPr id="18435" name="Oval 3"/>
          <p:cNvSpPr>
            <a:spLocks noChangeArrowheads="1"/>
          </p:cNvSpPr>
          <p:nvPr/>
        </p:nvSpPr>
        <p:spPr bwMode="auto">
          <a:xfrm>
            <a:off x="2339975" y="1700213"/>
            <a:ext cx="4167188" cy="3865562"/>
          </a:xfrm>
          <a:prstGeom prst="ellipse">
            <a:avLst/>
          </a:prstGeom>
          <a:solidFill>
            <a:schemeClr val="bg1"/>
          </a:solidFill>
          <a:ln w="50800">
            <a:solidFill>
              <a:srgbClr val="000000"/>
            </a:solidFill>
            <a:round/>
            <a:headEnd/>
            <a:tailEnd/>
          </a:ln>
        </p:spPr>
        <p:txBody>
          <a:bodyPr wrap="none" lIns="91427" tIns="45713" rIns="91427" bIns="45713" anchor="ctr"/>
          <a:lstStyle/>
          <a:p>
            <a:pPr algn="ctr"/>
            <a:endParaRPr lang="es-AR" sz="160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4572000" y="1149350"/>
            <a:ext cx="2819400" cy="2997200"/>
            <a:chOff x="2880" y="724"/>
            <a:chExt cx="1776" cy="1888"/>
          </a:xfrm>
        </p:grpSpPr>
        <p:sp>
          <p:nvSpPr>
            <p:cNvPr id="18451" name="Freeform 5"/>
            <p:cNvSpPr>
              <a:spLocks/>
            </p:cNvSpPr>
            <p:nvPr/>
          </p:nvSpPr>
          <p:spPr bwMode="auto">
            <a:xfrm>
              <a:off x="3227" y="724"/>
              <a:ext cx="1429" cy="1888"/>
            </a:xfrm>
            <a:custGeom>
              <a:avLst/>
              <a:gdLst>
                <a:gd name="T0" fmla="*/ 238 w 949"/>
                <a:gd name="T1" fmla="*/ 0 h 1303"/>
                <a:gd name="T2" fmla="*/ 68 w 949"/>
                <a:gd name="T3" fmla="*/ 555 h 1303"/>
                <a:gd name="T4" fmla="*/ 175 w 949"/>
                <a:gd name="T5" fmla="*/ 581 h 1303"/>
                <a:gd name="T6" fmla="*/ 301 w 949"/>
                <a:gd name="T7" fmla="*/ 623 h 1303"/>
                <a:gd name="T8" fmla="*/ 407 w 949"/>
                <a:gd name="T9" fmla="*/ 665 h 1303"/>
                <a:gd name="T10" fmla="*/ 521 w 949"/>
                <a:gd name="T11" fmla="*/ 710 h 1303"/>
                <a:gd name="T12" fmla="*/ 640 w 949"/>
                <a:gd name="T13" fmla="*/ 761 h 1303"/>
                <a:gd name="T14" fmla="*/ 748 w 949"/>
                <a:gd name="T15" fmla="*/ 819 h 1303"/>
                <a:gd name="T16" fmla="*/ 839 w 949"/>
                <a:gd name="T17" fmla="*/ 866 h 1303"/>
                <a:gd name="T18" fmla="*/ 938 w 949"/>
                <a:gd name="T19" fmla="*/ 924 h 1303"/>
                <a:gd name="T20" fmla="*/ 1034 w 949"/>
                <a:gd name="T21" fmla="*/ 985 h 1303"/>
                <a:gd name="T22" fmla="*/ 1116 w 949"/>
                <a:gd name="T23" fmla="*/ 1035 h 1303"/>
                <a:gd name="T24" fmla="*/ 1227 w 949"/>
                <a:gd name="T25" fmla="*/ 1113 h 1303"/>
                <a:gd name="T26" fmla="*/ 1351 w 949"/>
                <a:gd name="T27" fmla="*/ 1211 h 1303"/>
                <a:gd name="T28" fmla="*/ 1471 w 949"/>
                <a:gd name="T29" fmla="*/ 1313 h 1303"/>
                <a:gd name="T30" fmla="*/ 1581 w 949"/>
                <a:gd name="T31" fmla="*/ 1421 h 1303"/>
                <a:gd name="T32" fmla="*/ 1680 w 949"/>
                <a:gd name="T33" fmla="*/ 1533 h 1303"/>
                <a:gd name="T34" fmla="*/ 1793 w 949"/>
                <a:gd name="T35" fmla="*/ 1666 h 1303"/>
                <a:gd name="T36" fmla="*/ 1891 w 949"/>
                <a:gd name="T37" fmla="*/ 1801 h 1303"/>
                <a:gd name="T38" fmla="*/ 1980 w 949"/>
                <a:gd name="T39" fmla="*/ 1946 h 1303"/>
                <a:gd name="T40" fmla="*/ 2054 w 949"/>
                <a:gd name="T41" fmla="*/ 2081 h 1303"/>
                <a:gd name="T42" fmla="*/ 2125 w 949"/>
                <a:gd name="T43" fmla="*/ 2215 h 1303"/>
                <a:gd name="T44" fmla="*/ 2179 w 949"/>
                <a:gd name="T45" fmla="*/ 2352 h 1303"/>
                <a:gd name="T46" fmla="*/ 2229 w 949"/>
                <a:gd name="T47" fmla="*/ 2488 h 1303"/>
                <a:gd name="T48" fmla="*/ 2277 w 949"/>
                <a:gd name="T49" fmla="*/ 2643 h 1303"/>
                <a:gd name="T50" fmla="*/ 2314 w 949"/>
                <a:gd name="T51" fmla="*/ 2807 h 1303"/>
                <a:gd name="T52" fmla="*/ 2337 w 949"/>
                <a:gd name="T53" fmla="*/ 2979 h 1303"/>
                <a:gd name="T54" fmla="*/ 2352 w 949"/>
                <a:gd name="T55" fmla="*/ 3149 h 1303"/>
                <a:gd name="T56" fmla="*/ 2352 w 949"/>
                <a:gd name="T57" fmla="*/ 3315 h 1303"/>
                <a:gd name="T58" fmla="*/ 2664 w 949"/>
                <a:gd name="T59" fmla="*/ 3961 h 1303"/>
                <a:gd name="T60" fmla="*/ 3016 w 949"/>
                <a:gd name="T61" fmla="*/ 3315 h 1303"/>
                <a:gd name="T62" fmla="*/ 3016 w 949"/>
                <a:gd name="T63" fmla="*/ 3123 h 1303"/>
                <a:gd name="T64" fmla="*/ 2998 w 949"/>
                <a:gd name="T65" fmla="*/ 2928 h 1303"/>
                <a:gd name="T66" fmla="*/ 2977 w 949"/>
                <a:gd name="T67" fmla="*/ 2772 h 1303"/>
                <a:gd name="T68" fmla="*/ 2948 w 949"/>
                <a:gd name="T69" fmla="*/ 2608 h 1303"/>
                <a:gd name="T70" fmla="*/ 2909 w 949"/>
                <a:gd name="T71" fmla="*/ 2460 h 1303"/>
                <a:gd name="T72" fmla="*/ 2855 w 949"/>
                <a:gd name="T73" fmla="*/ 2288 h 1303"/>
                <a:gd name="T74" fmla="*/ 2801 w 949"/>
                <a:gd name="T75" fmla="*/ 2139 h 1303"/>
                <a:gd name="T76" fmla="*/ 2727 w 949"/>
                <a:gd name="T77" fmla="*/ 1973 h 1303"/>
                <a:gd name="T78" fmla="*/ 2659 w 949"/>
                <a:gd name="T79" fmla="*/ 1830 h 1303"/>
                <a:gd name="T80" fmla="*/ 2567 w 949"/>
                <a:gd name="T81" fmla="*/ 1674 h 1303"/>
                <a:gd name="T82" fmla="*/ 2476 w 949"/>
                <a:gd name="T83" fmla="*/ 1533 h 1303"/>
                <a:gd name="T84" fmla="*/ 2375 w 949"/>
                <a:gd name="T85" fmla="*/ 1400 h 1303"/>
                <a:gd name="T86" fmla="*/ 2269 w 949"/>
                <a:gd name="T87" fmla="*/ 1268 h 1303"/>
                <a:gd name="T88" fmla="*/ 2155 w 949"/>
                <a:gd name="T89" fmla="*/ 1137 h 1303"/>
                <a:gd name="T90" fmla="*/ 2040 w 949"/>
                <a:gd name="T91" fmla="*/ 1023 h 1303"/>
                <a:gd name="T92" fmla="*/ 1932 w 949"/>
                <a:gd name="T93" fmla="*/ 916 h 1303"/>
                <a:gd name="T94" fmla="*/ 1796 w 949"/>
                <a:gd name="T95" fmla="*/ 798 h 1303"/>
                <a:gd name="T96" fmla="*/ 1668 w 949"/>
                <a:gd name="T97" fmla="*/ 700 h 1303"/>
                <a:gd name="T98" fmla="*/ 1533 w 949"/>
                <a:gd name="T99" fmla="*/ 598 h 1303"/>
                <a:gd name="T100" fmla="*/ 1393 w 949"/>
                <a:gd name="T101" fmla="*/ 509 h 1303"/>
                <a:gd name="T102" fmla="*/ 1256 w 949"/>
                <a:gd name="T103" fmla="*/ 420 h 1303"/>
                <a:gd name="T104" fmla="*/ 1143 w 949"/>
                <a:gd name="T105" fmla="*/ 356 h 1303"/>
                <a:gd name="T106" fmla="*/ 1062 w 949"/>
                <a:gd name="T107" fmla="*/ 307 h 1303"/>
                <a:gd name="T108" fmla="*/ 991 w 949"/>
                <a:gd name="T109" fmla="*/ 272 h 1303"/>
                <a:gd name="T110" fmla="*/ 896 w 949"/>
                <a:gd name="T111" fmla="*/ 235 h 1303"/>
                <a:gd name="T112" fmla="*/ 812 w 949"/>
                <a:gd name="T113" fmla="*/ 197 h 1303"/>
                <a:gd name="T114" fmla="*/ 714 w 949"/>
                <a:gd name="T115" fmla="*/ 155 h 1303"/>
                <a:gd name="T116" fmla="*/ 614 w 949"/>
                <a:gd name="T117" fmla="*/ 113 h 1303"/>
                <a:gd name="T118" fmla="*/ 533 w 949"/>
                <a:gd name="T119" fmla="*/ 83 h 1303"/>
                <a:gd name="T120" fmla="*/ 438 w 949"/>
                <a:gd name="T121" fmla="*/ 52 h 1303"/>
                <a:gd name="T122" fmla="*/ 351 w 949"/>
                <a:gd name="T123" fmla="*/ 28 h 1303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949"/>
                <a:gd name="T187" fmla="*/ 0 h 1303"/>
                <a:gd name="T188" fmla="*/ 949 w 949"/>
                <a:gd name="T189" fmla="*/ 1303 h 1303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949" h="1303">
                  <a:moveTo>
                    <a:pt x="90" y="5"/>
                  </a:moveTo>
                  <a:lnTo>
                    <a:pt x="70" y="0"/>
                  </a:lnTo>
                  <a:lnTo>
                    <a:pt x="0" y="173"/>
                  </a:lnTo>
                  <a:lnTo>
                    <a:pt x="20" y="182"/>
                  </a:lnTo>
                  <a:lnTo>
                    <a:pt x="35" y="186"/>
                  </a:lnTo>
                  <a:lnTo>
                    <a:pt x="51" y="191"/>
                  </a:lnTo>
                  <a:lnTo>
                    <a:pt x="70" y="198"/>
                  </a:lnTo>
                  <a:lnTo>
                    <a:pt x="88" y="205"/>
                  </a:lnTo>
                  <a:lnTo>
                    <a:pt x="105" y="211"/>
                  </a:lnTo>
                  <a:lnTo>
                    <a:pt x="119" y="219"/>
                  </a:lnTo>
                  <a:lnTo>
                    <a:pt x="137" y="226"/>
                  </a:lnTo>
                  <a:lnTo>
                    <a:pt x="153" y="233"/>
                  </a:lnTo>
                  <a:lnTo>
                    <a:pt x="171" y="242"/>
                  </a:lnTo>
                  <a:lnTo>
                    <a:pt x="187" y="250"/>
                  </a:lnTo>
                  <a:lnTo>
                    <a:pt x="203" y="260"/>
                  </a:lnTo>
                  <a:lnTo>
                    <a:pt x="219" y="269"/>
                  </a:lnTo>
                  <a:lnTo>
                    <a:pt x="231" y="277"/>
                  </a:lnTo>
                  <a:lnTo>
                    <a:pt x="246" y="285"/>
                  </a:lnTo>
                  <a:lnTo>
                    <a:pt x="261" y="293"/>
                  </a:lnTo>
                  <a:lnTo>
                    <a:pt x="275" y="304"/>
                  </a:lnTo>
                  <a:lnTo>
                    <a:pt x="290" y="314"/>
                  </a:lnTo>
                  <a:lnTo>
                    <a:pt x="303" y="324"/>
                  </a:lnTo>
                  <a:lnTo>
                    <a:pt x="314" y="332"/>
                  </a:lnTo>
                  <a:lnTo>
                    <a:pt x="327" y="340"/>
                  </a:lnTo>
                  <a:lnTo>
                    <a:pt x="343" y="352"/>
                  </a:lnTo>
                  <a:lnTo>
                    <a:pt x="359" y="366"/>
                  </a:lnTo>
                  <a:lnTo>
                    <a:pt x="378" y="382"/>
                  </a:lnTo>
                  <a:lnTo>
                    <a:pt x="396" y="398"/>
                  </a:lnTo>
                  <a:lnTo>
                    <a:pt x="414" y="414"/>
                  </a:lnTo>
                  <a:lnTo>
                    <a:pt x="431" y="431"/>
                  </a:lnTo>
                  <a:lnTo>
                    <a:pt x="449" y="452"/>
                  </a:lnTo>
                  <a:lnTo>
                    <a:pt x="463" y="467"/>
                  </a:lnTo>
                  <a:lnTo>
                    <a:pt x="477" y="485"/>
                  </a:lnTo>
                  <a:lnTo>
                    <a:pt x="492" y="504"/>
                  </a:lnTo>
                  <a:lnTo>
                    <a:pt x="508" y="525"/>
                  </a:lnTo>
                  <a:lnTo>
                    <a:pt x="525" y="548"/>
                  </a:lnTo>
                  <a:lnTo>
                    <a:pt x="539" y="569"/>
                  </a:lnTo>
                  <a:lnTo>
                    <a:pt x="554" y="592"/>
                  </a:lnTo>
                  <a:lnTo>
                    <a:pt x="569" y="617"/>
                  </a:lnTo>
                  <a:lnTo>
                    <a:pt x="580" y="640"/>
                  </a:lnTo>
                  <a:lnTo>
                    <a:pt x="591" y="663"/>
                  </a:lnTo>
                  <a:lnTo>
                    <a:pt x="602" y="684"/>
                  </a:lnTo>
                  <a:lnTo>
                    <a:pt x="611" y="704"/>
                  </a:lnTo>
                  <a:lnTo>
                    <a:pt x="622" y="728"/>
                  </a:lnTo>
                  <a:lnTo>
                    <a:pt x="630" y="750"/>
                  </a:lnTo>
                  <a:lnTo>
                    <a:pt x="638" y="773"/>
                  </a:lnTo>
                  <a:lnTo>
                    <a:pt x="647" y="797"/>
                  </a:lnTo>
                  <a:lnTo>
                    <a:pt x="653" y="818"/>
                  </a:lnTo>
                  <a:lnTo>
                    <a:pt x="661" y="843"/>
                  </a:lnTo>
                  <a:lnTo>
                    <a:pt x="667" y="869"/>
                  </a:lnTo>
                  <a:lnTo>
                    <a:pt x="673" y="896"/>
                  </a:lnTo>
                  <a:lnTo>
                    <a:pt x="678" y="923"/>
                  </a:lnTo>
                  <a:lnTo>
                    <a:pt x="683" y="951"/>
                  </a:lnTo>
                  <a:lnTo>
                    <a:pt x="685" y="979"/>
                  </a:lnTo>
                  <a:lnTo>
                    <a:pt x="687" y="1004"/>
                  </a:lnTo>
                  <a:lnTo>
                    <a:pt x="689" y="1035"/>
                  </a:lnTo>
                  <a:lnTo>
                    <a:pt x="689" y="1059"/>
                  </a:lnTo>
                  <a:lnTo>
                    <a:pt x="689" y="1090"/>
                  </a:lnTo>
                  <a:lnTo>
                    <a:pt x="622" y="1090"/>
                  </a:lnTo>
                  <a:lnTo>
                    <a:pt x="780" y="1302"/>
                  </a:lnTo>
                  <a:lnTo>
                    <a:pt x="948" y="1090"/>
                  </a:lnTo>
                  <a:lnTo>
                    <a:pt x="883" y="1090"/>
                  </a:lnTo>
                  <a:lnTo>
                    <a:pt x="883" y="1056"/>
                  </a:lnTo>
                  <a:lnTo>
                    <a:pt x="883" y="1026"/>
                  </a:lnTo>
                  <a:lnTo>
                    <a:pt x="880" y="995"/>
                  </a:lnTo>
                  <a:lnTo>
                    <a:pt x="878" y="963"/>
                  </a:lnTo>
                  <a:lnTo>
                    <a:pt x="875" y="937"/>
                  </a:lnTo>
                  <a:lnTo>
                    <a:pt x="872" y="911"/>
                  </a:lnTo>
                  <a:lnTo>
                    <a:pt x="867" y="883"/>
                  </a:lnTo>
                  <a:lnTo>
                    <a:pt x="863" y="857"/>
                  </a:lnTo>
                  <a:lnTo>
                    <a:pt x="858" y="833"/>
                  </a:lnTo>
                  <a:lnTo>
                    <a:pt x="852" y="809"/>
                  </a:lnTo>
                  <a:lnTo>
                    <a:pt x="844" y="777"/>
                  </a:lnTo>
                  <a:lnTo>
                    <a:pt x="836" y="752"/>
                  </a:lnTo>
                  <a:lnTo>
                    <a:pt x="829" y="727"/>
                  </a:lnTo>
                  <a:lnTo>
                    <a:pt x="820" y="703"/>
                  </a:lnTo>
                  <a:lnTo>
                    <a:pt x="810" y="675"/>
                  </a:lnTo>
                  <a:lnTo>
                    <a:pt x="799" y="649"/>
                  </a:lnTo>
                  <a:lnTo>
                    <a:pt x="790" y="626"/>
                  </a:lnTo>
                  <a:lnTo>
                    <a:pt x="779" y="602"/>
                  </a:lnTo>
                  <a:lnTo>
                    <a:pt x="765" y="575"/>
                  </a:lnTo>
                  <a:lnTo>
                    <a:pt x="752" y="550"/>
                  </a:lnTo>
                  <a:lnTo>
                    <a:pt x="739" y="527"/>
                  </a:lnTo>
                  <a:lnTo>
                    <a:pt x="725" y="504"/>
                  </a:lnTo>
                  <a:lnTo>
                    <a:pt x="712" y="483"/>
                  </a:lnTo>
                  <a:lnTo>
                    <a:pt x="695" y="460"/>
                  </a:lnTo>
                  <a:lnTo>
                    <a:pt x="681" y="440"/>
                  </a:lnTo>
                  <a:lnTo>
                    <a:pt x="665" y="417"/>
                  </a:lnTo>
                  <a:lnTo>
                    <a:pt x="649" y="394"/>
                  </a:lnTo>
                  <a:lnTo>
                    <a:pt x="631" y="374"/>
                  </a:lnTo>
                  <a:lnTo>
                    <a:pt x="614" y="354"/>
                  </a:lnTo>
                  <a:lnTo>
                    <a:pt x="598" y="336"/>
                  </a:lnTo>
                  <a:lnTo>
                    <a:pt x="581" y="317"/>
                  </a:lnTo>
                  <a:lnTo>
                    <a:pt x="566" y="301"/>
                  </a:lnTo>
                  <a:lnTo>
                    <a:pt x="546" y="280"/>
                  </a:lnTo>
                  <a:lnTo>
                    <a:pt x="526" y="262"/>
                  </a:lnTo>
                  <a:lnTo>
                    <a:pt x="509" y="246"/>
                  </a:lnTo>
                  <a:lnTo>
                    <a:pt x="489" y="230"/>
                  </a:lnTo>
                  <a:lnTo>
                    <a:pt x="469" y="214"/>
                  </a:lnTo>
                  <a:lnTo>
                    <a:pt x="449" y="197"/>
                  </a:lnTo>
                  <a:lnTo>
                    <a:pt x="427" y="182"/>
                  </a:lnTo>
                  <a:lnTo>
                    <a:pt x="408" y="167"/>
                  </a:lnTo>
                  <a:lnTo>
                    <a:pt x="387" y="150"/>
                  </a:lnTo>
                  <a:lnTo>
                    <a:pt x="368" y="138"/>
                  </a:lnTo>
                  <a:lnTo>
                    <a:pt x="349" y="125"/>
                  </a:lnTo>
                  <a:lnTo>
                    <a:pt x="335" y="117"/>
                  </a:lnTo>
                  <a:lnTo>
                    <a:pt x="322" y="109"/>
                  </a:lnTo>
                  <a:lnTo>
                    <a:pt x="311" y="101"/>
                  </a:lnTo>
                  <a:lnTo>
                    <a:pt x="301" y="97"/>
                  </a:lnTo>
                  <a:lnTo>
                    <a:pt x="290" y="90"/>
                  </a:lnTo>
                  <a:lnTo>
                    <a:pt x="276" y="84"/>
                  </a:lnTo>
                  <a:lnTo>
                    <a:pt x="262" y="77"/>
                  </a:lnTo>
                  <a:lnTo>
                    <a:pt x="249" y="70"/>
                  </a:lnTo>
                  <a:lnTo>
                    <a:pt x="238" y="65"/>
                  </a:lnTo>
                  <a:lnTo>
                    <a:pt x="223" y="58"/>
                  </a:lnTo>
                  <a:lnTo>
                    <a:pt x="209" y="51"/>
                  </a:lnTo>
                  <a:lnTo>
                    <a:pt x="195" y="46"/>
                  </a:lnTo>
                  <a:lnTo>
                    <a:pt x="180" y="37"/>
                  </a:lnTo>
                  <a:lnTo>
                    <a:pt x="167" y="33"/>
                  </a:lnTo>
                  <a:lnTo>
                    <a:pt x="156" y="27"/>
                  </a:lnTo>
                  <a:lnTo>
                    <a:pt x="142" y="23"/>
                  </a:lnTo>
                  <a:lnTo>
                    <a:pt x="128" y="17"/>
                  </a:lnTo>
                  <a:lnTo>
                    <a:pt x="113" y="12"/>
                  </a:lnTo>
                  <a:lnTo>
                    <a:pt x="103" y="9"/>
                  </a:lnTo>
                  <a:lnTo>
                    <a:pt x="90" y="5"/>
                  </a:lnTo>
                </a:path>
              </a:pathLst>
            </a:custGeom>
            <a:solidFill>
              <a:schemeClr val="folHlink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</p:spPr>
          <p:txBody>
            <a:bodyPr wrap="none" lIns="91427" tIns="45713" rIns="91427" bIns="45713">
              <a:spAutoFit/>
            </a:bodyPr>
            <a:lstStyle/>
            <a:p>
              <a:endParaRPr lang="es-AR"/>
            </a:p>
          </p:txBody>
        </p:sp>
        <p:sp>
          <p:nvSpPr>
            <p:cNvPr id="18452" name="Text Box 6"/>
            <p:cNvSpPr txBox="1">
              <a:spLocks noChangeArrowheads="1"/>
            </p:cNvSpPr>
            <p:nvPr/>
          </p:nvSpPr>
          <p:spPr bwMode="auto">
            <a:xfrm>
              <a:off x="2880" y="1640"/>
              <a:ext cx="980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91427" tIns="45713" rIns="91427" bIns="45713">
              <a:spAutoFit/>
            </a:bodyPr>
            <a:lstStyle/>
            <a:p>
              <a:r>
                <a:rPr lang="es-AR" sz="2300" b="1">
                  <a:cs typeface="Times New Roman" pitchFamily="18" charset="0"/>
                </a:rPr>
                <a:t>Planificar</a:t>
              </a:r>
              <a:endParaRPr lang="es-ES" sz="2300" b="1">
                <a:cs typeface="Times New Roman" pitchFamily="18" charset="0"/>
              </a:endParaRPr>
            </a:p>
          </p:txBody>
        </p:sp>
      </p:grpSp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3871913" y="4116388"/>
            <a:ext cx="3228975" cy="2209800"/>
            <a:chOff x="2439" y="2592"/>
            <a:chExt cx="2035" cy="1392"/>
          </a:xfrm>
        </p:grpSpPr>
        <p:sp>
          <p:nvSpPr>
            <p:cNvPr id="18449" name="Freeform 8"/>
            <p:cNvSpPr>
              <a:spLocks/>
            </p:cNvSpPr>
            <p:nvPr/>
          </p:nvSpPr>
          <p:spPr bwMode="auto">
            <a:xfrm>
              <a:off x="2439" y="2692"/>
              <a:ext cx="2035" cy="1292"/>
            </a:xfrm>
            <a:custGeom>
              <a:avLst/>
              <a:gdLst>
                <a:gd name="T0" fmla="*/ 3989 w 1351"/>
                <a:gd name="T1" fmla="*/ 0 h 892"/>
                <a:gd name="T2" fmla="*/ 3949 w 1351"/>
                <a:gd name="T3" fmla="*/ 90 h 892"/>
                <a:gd name="T4" fmla="*/ 3903 w 1351"/>
                <a:gd name="T5" fmla="*/ 197 h 892"/>
                <a:gd name="T6" fmla="*/ 3855 w 1351"/>
                <a:gd name="T7" fmla="*/ 291 h 892"/>
                <a:gd name="T8" fmla="*/ 3805 w 1351"/>
                <a:gd name="T9" fmla="*/ 388 h 892"/>
                <a:gd name="T10" fmla="*/ 3746 w 1351"/>
                <a:gd name="T11" fmla="*/ 487 h 892"/>
                <a:gd name="T12" fmla="*/ 3680 w 1351"/>
                <a:gd name="T13" fmla="*/ 581 h 892"/>
                <a:gd name="T14" fmla="*/ 3624 w 1351"/>
                <a:gd name="T15" fmla="*/ 656 h 892"/>
                <a:gd name="T16" fmla="*/ 3555 w 1351"/>
                <a:gd name="T17" fmla="*/ 744 h 892"/>
                <a:gd name="T18" fmla="*/ 3483 w 1351"/>
                <a:gd name="T19" fmla="*/ 833 h 892"/>
                <a:gd name="T20" fmla="*/ 3416 w 1351"/>
                <a:gd name="T21" fmla="*/ 899 h 892"/>
                <a:gd name="T22" fmla="*/ 3326 w 1351"/>
                <a:gd name="T23" fmla="*/ 991 h 892"/>
                <a:gd name="T24" fmla="*/ 3214 w 1351"/>
                <a:gd name="T25" fmla="*/ 1099 h 892"/>
                <a:gd name="T26" fmla="*/ 3097 w 1351"/>
                <a:gd name="T27" fmla="*/ 1207 h 892"/>
                <a:gd name="T28" fmla="*/ 2970 w 1351"/>
                <a:gd name="T29" fmla="*/ 1296 h 892"/>
                <a:gd name="T30" fmla="*/ 2836 w 1351"/>
                <a:gd name="T31" fmla="*/ 1376 h 892"/>
                <a:gd name="T32" fmla="*/ 2681 w 1351"/>
                <a:gd name="T33" fmla="*/ 1470 h 892"/>
                <a:gd name="T34" fmla="*/ 2526 w 1351"/>
                <a:gd name="T35" fmla="*/ 1557 h 892"/>
                <a:gd name="T36" fmla="*/ 2357 w 1351"/>
                <a:gd name="T37" fmla="*/ 1632 h 892"/>
                <a:gd name="T38" fmla="*/ 2201 w 1351"/>
                <a:gd name="T39" fmla="*/ 1699 h 892"/>
                <a:gd name="T40" fmla="*/ 2044 w 1351"/>
                <a:gd name="T41" fmla="*/ 1755 h 892"/>
                <a:gd name="T42" fmla="*/ 1883 w 1351"/>
                <a:gd name="T43" fmla="*/ 1802 h 892"/>
                <a:gd name="T44" fmla="*/ 1720 w 1351"/>
                <a:gd name="T45" fmla="*/ 1848 h 892"/>
                <a:gd name="T46" fmla="*/ 1538 w 1351"/>
                <a:gd name="T47" fmla="*/ 1890 h 892"/>
                <a:gd name="T48" fmla="*/ 1345 w 1351"/>
                <a:gd name="T49" fmla="*/ 1918 h 892"/>
                <a:gd name="T50" fmla="*/ 1148 w 1351"/>
                <a:gd name="T51" fmla="*/ 1942 h 892"/>
                <a:gd name="T52" fmla="*/ 950 w 1351"/>
                <a:gd name="T53" fmla="*/ 1951 h 892"/>
                <a:gd name="T54" fmla="*/ 756 w 1351"/>
                <a:gd name="T55" fmla="*/ 1951 h 892"/>
                <a:gd name="T56" fmla="*/ 0 w 1351"/>
                <a:gd name="T57" fmla="*/ 2218 h 892"/>
                <a:gd name="T58" fmla="*/ 756 w 1351"/>
                <a:gd name="T59" fmla="*/ 2522 h 892"/>
                <a:gd name="T60" fmla="*/ 985 w 1351"/>
                <a:gd name="T61" fmla="*/ 2516 h 892"/>
                <a:gd name="T62" fmla="*/ 1202 w 1351"/>
                <a:gd name="T63" fmla="*/ 2504 h 892"/>
                <a:gd name="T64" fmla="*/ 1390 w 1351"/>
                <a:gd name="T65" fmla="*/ 2486 h 892"/>
                <a:gd name="T66" fmla="*/ 1582 w 1351"/>
                <a:gd name="T67" fmla="*/ 2459 h 892"/>
                <a:gd name="T68" fmla="*/ 1756 w 1351"/>
                <a:gd name="T69" fmla="*/ 2428 h 892"/>
                <a:gd name="T70" fmla="*/ 1958 w 1351"/>
                <a:gd name="T71" fmla="*/ 2386 h 892"/>
                <a:gd name="T72" fmla="*/ 2133 w 1351"/>
                <a:gd name="T73" fmla="*/ 2339 h 892"/>
                <a:gd name="T74" fmla="*/ 2323 w 1351"/>
                <a:gd name="T75" fmla="*/ 2277 h 892"/>
                <a:gd name="T76" fmla="*/ 2491 w 1351"/>
                <a:gd name="T77" fmla="*/ 2216 h 892"/>
                <a:gd name="T78" fmla="*/ 2675 w 1351"/>
                <a:gd name="T79" fmla="*/ 2136 h 892"/>
                <a:gd name="T80" fmla="*/ 2836 w 1351"/>
                <a:gd name="T81" fmla="*/ 2058 h 892"/>
                <a:gd name="T82" fmla="*/ 2995 w 1351"/>
                <a:gd name="T83" fmla="*/ 1973 h 892"/>
                <a:gd name="T84" fmla="*/ 3151 w 1351"/>
                <a:gd name="T85" fmla="*/ 1882 h 892"/>
                <a:gd name="T86" fmla="*/ 3299 w 1351"/>
                <a:gd name="T87" fmla="*/ 1783 h 892"/>
                <a:gd name="T88" fmla="*/ 3437 w 1351"/>
                <a:gd name="T89" fmla="*/ 1687 h 892"/>
                <a:gd name="T90" fmla="*/ 3564 w 1351"/>
                <a:gd name="T91" fmla="*/ 1592 h 892"/>
                <a:gd name="T92" fmla="*/ 3701 w 1351"/>
                <a:gd name="T93" fmla="*/ 1473 h 892"/>
                <a:gd name="T94" fmla="*/ 3814 w 1351"/>
                <a:gd name="T95" fmla="*/ 1370 h 892"/>
                <a:gd name="T96" fmla="*/ 3930 w 1351"/>
                <a:gd name="T97" fmla="*/ 1254 h 892"/>
                <a:gd name="T98" fmla="*/ 4038 w 1351"/>
                <a:gd name="T99" fmla="*/ 1137 h 892"/>
                <a:gd name="T100" fmla="*/ 4142 w 1351"/>
                <a:gd name="T101" fmla="*/ 1017 h 892"/>
                <a:gd name="T102" fmla="*/ 4213 w 1351"/>
                <a:gd name="T103" fmla="*/ 921 h 892"/>
                <a:gd name="T104" fmla="*/ 4272 w 1351"/>
                <a:gd name="T105" fmla="*/ 855 h 892"/>
                <a:gd name="T106" fmla="*/ 4308 w 1351"/>
                <a:gd name="T107" fmla="*/ 791 h 892"/>
                <a:gd name="T108" fmla="*/ 4359 w 1351"/>
                <a:gd name="T109" fmla="*/ 707 h 892"/>
                <a:gd name="T110" fmla="*/ 4406 w 1351"/>
                <a:gd name="T111" fmla="*/ 636 h 892"/>
                <a:gd name="T112" fmla="*/ 4454 w 1351"/>
                <a:gd name="T113" fmla="*/ 553 h 892"/>
                <a:gd name="T114" fmla="*/ 4496 w 1351"/>
                <a:gd name="T115" fmla="*/ 468 h 892"/>
                <a:gd name="T116" fmla="*/ 4531 w 1351"/>
                <a:gd name="T117" fmla="*/ 398 h 892"/>
                <a:gd name="T118" fmla="*/ 4570 w 1351"/>
                <a:gd name="T119" fmla="*/ 313 h 892"/>
                <a:gd name="T120" fmla="*/ 4597 w 1351"/>
                <a:gd name="T121" fmla="*/ 243 h 892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1351"/>
                <a:gd name="T184" fmla="*/ 0 h 892"/>
                <a:gd name="T185" fmla="*/ 1351 w 1351"/>
                <a:gd name="T186" fmla="*/ 892 h 892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1351" h="892">
                  <a:moveTo>
                    <a:pt x="1350" y="68"/>
                  </a:moveTo>
                  <a:lnTo>
                    <a:pt x="1167" y="0"/>
                  </a:lnTo>
                  <a:lnTo>
                    <a:pt x="1162" y="15"/>
                  </a:lnTo>
                  <a:lnTo>
                    <a:pt x="1156" y="30"/>
                  </a:lnTo>
                  <a:lnTo>
                    <a:pt x="1149" y="49"/>
                  </a:lnTo>
                  <a:lnTo>
                    <a:pt x="1142" y="65"/>
                  </a:lnTo>
                  <a:lnTo>
                    <a:pt x="1135" y="82"/>
                  </a:lnTo>
                  <a:lnTo>
                    <a:pt x="1128" y="96"/>
                  </a:lnTo>
                  <a:lnTo>
                    <a:pt x="1120" y="113"/>
                  </a:lnTo>
                  <a:lnTo>
                    <a:pt x="1113" y="128"/>
                  </a:lnTo>
                  <a:lnTo>
                    <a:pt x="1104" y="145"/>
                  </a:lnTo>
                  <a:lnTo>
                    <a:pt x="1096" y="160"/>
                  </a:lnTo>
                  <a:lnTo>
                    <a:pt x="1086" y="176"/>
                  </a:lnTo>
                  <a:lnTo>
                    <a:pt x="1077" y="191"/>
                  </a:lnTo>
                  <a:lnTo>
                    <a:pt x="1068" y="203"/>
                  </a:lnTo>
                  <a:lnTo>
                    <a:pt x="1060" y="216"/>
                  </a:lnTo>
                  <a:lnTo>
                    <a:pt x="1051" y="232"/>
                  </a:lnTo>
                  <a:lnTo>
                    <a:pt x="1040" y="245"/>
                  </a:lnTo>
                  <a:lnTo>
                    <a:pt x="1029" y="260"/>
                  </a:lnTo>
                  <a:lnTo>
                    <a:pt x="1019" y="274"/>
                  </a:lnTo>
                  <a:lnTo>
                    <a:pt x="1009" y="284"/>
                  </a:lnTo>
                  <a:lnTo>
                    <a:pt x="1000" y="296"/>
                  </a:lnTo>
                  <a:lnTo>
                    <a:pt x="987" y="312"/>
                  </a:lnTo>
                  <a:lnTo>
                    <a:pt x="973" y="326"/>
                  </a:lnTo>
                  <a:lnTo>
                    <a:pt x="956" y="345"/>
                  </a:lnTo>
                  <a:lnTo>
                    <a:pt x="941" y="362"/>
                  </a:lnTo>
                  <a:lnTo>
                    <a:pt x="923" y="380"/>
                  </a:lnTo>
                  <a:lnTo>
                    <a:pt x="906" y="397"/>
                  </a:lnTo>
                  <a:lnTo>
                    <a:pt x="885" y="413"/>
                  </a:lnTo>
                  <a:lnTo>
                    <a:pt x="869" y="427"/>
                  </a:lnTo>
                  <a:lnTo>
                    <a:pt x="850" y="440"/>
                  </a:lnTo>
                  <a:lnTo>
                    <a:pt x="830" y="453"/>
                  </a:lnTo>
                  <a:lnTo>
                    <a:pt x="808" y="468"/>
                  </a:lnTo>
                  <a:lnTo>
                    <a:pt x="785" y="484"/>
                  </a:lnTo>
                  <a:lnTo>
                    <a:pt x="764" y="498"/>
                  </a:lnTo>
                  <a:lnTo>
                    <a:pt x="739" y="512"/>
                  </a:lnTo>
                  <a:lnTo>
                    <a:pt x="714" y="527"/>
                  </a:lnTo>
                  <a:lnTo>
                    <a:pt x="690" y="537"/>
                  </a:lnTo>
                  <a:lnTo>
                    <a:pt x="665" y="549"/>
                  </a:lnTo>
                  <a:lnTo>
                    <a:pt x="644" y="559"/>
                  </a:lnTo>
                  <a:lnTo>
                    <a:pt x="622" y="568"/>
                  </a:lnTo>
                  <a:lnTo>
                    <a:pt x="598" y="578"/>
                  </a:lnTo>
                  <a:lnTo>
                    <a:pt x="574" y="586"/>
                  </a:lnTo>
                  <a:lnTo>
                    <a:pt x="551" y="593"/>
                  </a:lnTo>
                  <a:lnTo>
                    <a:pt x="525" y="602"/>
                  </a:lnTo>
                  <a:lnTo>
                    <a:pt x="503" y="608"/>
                  </a:lnTo>
                  <a:lnTo>
                    <a:pt x="477" y="615"/>
                  </a:lnTo>
                  <a:lnTo>
                    <a:pt x="450" y="622"/>
                  </a:lnTo>
                  <a:lnTo>
                    <a:pt x="422" y="627"/>
                  </a:lnTo>
                  <a:lnTo>
                    <a:pt x="394" y="631"/>
                  </a:lnTo>
                  <a:lnTo>
                    <a:pt x="365" y="636"/>
                  </a:lnTo>
                  <a:lnTo>
                    <a:pt x="336" y="639"/>
                  </a:lnTo>
                  <a:lnTo>
                    <a:pt x="309" y="641"/>
                  </a:lnTo>
                  <a:lnTo>
                    <a:pt x="278" y="642"/>
                  </a:lnTo>
                  <a:lnTo>
                    <a:pt x="253" y="642"/>
                  </a:lnTo>
                  <a:lnTo>
                    <a:pt x="221" y="642"/>
                  </a:lnTo>
                  <a:lnTo>
                    <a:pt x="221" y="578"/>
                  </a:lnTo>
                  <a:lnTo>
                    <a:pt x="0" y="730"/>
                  </a:lnTo>
                  <a:lnTo>
                    <a:pt x="221" y="891"/>
                  </a:lnTo>
                  <a:lnTo>
                    <a:pt x="221" y="830"/>
                  </a:lnTo>
                  <a:lnTo>
                    <a:pt x="256" y="830"/>
                  </a:lnTo>
                  <a:lnTo>
                    <a:pt x="288" y="828"/>
                  </a:lnTo>
                  <a:lnTo>
                    <a:pt x="320" y="827"/>
                  </a:lnTo>
                  <a:lnTo>
                    <a:pt x="352" y="824"/>
                  </a:lnTo>
                  <a:lnTo>
                    <a:pt x="380" y="822"/>
                  </a:lnTo>
                  <a:lnTo>
                    <a:pt x="407" y="818"/>
                  </a:lnTo>
                  <a:lnTo>
                    <a:pt x="436" y="814"/>
                  </a:lnTo>
                  <a:lnTo>
                    <a:pt x="463" y="809"/>
                  </a:lnTo>
                  <a:lnTo>
                    <a:pt x="488" y="805"/>
                  </a:lnTo>
                  <a:lnTo>
                    <a:pt x="514" y="799"/>
                  </a:lnTo>
                  <a:lnTo>
                    <a:pt x="548" y="792"/>
                  </a:lnTo>
                  <a:lnTo>
                    <a:pt x="573" y="785"/>
                  </a:lnTo>
                  <a:lnTo>
                    <a:pt x="599" y="777"/>
                  </a:lnTo>
                  <a:lnTo>
                    <a:pt x="624" y="770"/>
                  </a:lnTo>
                  <a:lnTo>
                    <a:pt x="653" y="759"/>
                  </a:lnTo>
                  <a:lnTo>
                    <a:pt x="680" y="749"/>
                  </a:lnTo>
                  <a:lnTo>
                    <a:pt x="704" y="739"/>
                  </a:lnTo>
                  <a:lnTo>
                    <a:pt x="729" y="729"/>
                  </a:lnTo>
                  <a:lnTo>
                    <a:pt x="757" y="715"/>
                  </a:lnTo>
                  <a:lnTo>
                    <a:pt x="783" y="703"/>
                  </a:lnTo>
                  <a:lnTo>
                    <a:pt x="806" y="691"/>
                  </a:lnTo>
                  <a:lnTo>
                    <a:pt x="830" y="677"/>
                  </a:lnTo>
                  <a:lnTo>
                    <a:pt x="852" y="663"/>
                  </a:lnTo>
                  <a:lnTo>
                    <a:pt x="876" y="649"/>
                  </a:lnTo>
                  <a:lnTo>
                    <a:pt x="897" y="635"/>
                  </a:lnTo>
                  <a:lnTo>
                    <a:pt x="922" y="619"/>
                  </a:lnTo>
                  <a:lnTo>
                    <a:pt x="944" y="604"/>
                  </a:lnTo>
                  <a:lnTo>
                    <a:pt x="965" y="587"/>
                  </a:lnTo>
                  <a:lnTo>
                    <a:pt x="986" y="570"/>
                  </a:lnTo>
                  <a:lnTo>
                    <a:pt x="1006" y="555"/>
                  </a:lnTo>
                  <a:lnTo>
                    <a:pt x="1028" y="539"/>
                  </a:lnTo>
                  <a:lnTo>
                    <a:pt x="1043" y="524"/>
                  </a:lnTo>
                  <a:lnTo>
                    <a:pt x="1065" y="505"/>
                  </a:lnTo>
                  <a:lnTo>
                    <a:pt x="1083" y="485"/>
                  </a:lnTo>
                  <a:lnTo>
                    <a:pt x="1099" y="469"/>
                  </a:lnTo>
                  <a:lnTo>
                    <a:pt x="1116" y="451"/>
                  </a:lnTo>
                  <a:lnTo>
                    <a:pt x="1133" y="434"/>
                  </a:lnTo>
                  <a:lnTo>
                    <a:pt x="1150" y="413"/>
                  </a:lnTo>
                  <a:lnTo>
                    <a:pt x="1167" y="393"/>
                  </a:lnTo>
                  <a:lnTo>
                    <a:pt x="1182" y="374"/>
                  </a:lnTo>
                  <a:lnTo>
                    <a:pt x="1200" y="353"/>
                  </a:lnTo>
                  <a:lnTo>
                    <a:pt x="1212" y="335"/>
                  </a:lnTo>
                  <a:lnTo>
                    <a:pt x="1226" y="317"/>
                  </a:lnTo>
                  <a:lnTo>
                    <a:pt x="1233" y="303"/>
                  </a:lnTo>
                  <a:lnTo>
                    <a:pt x="1243" y="291"/>
                  </a:lnTo>
                  <a:lnTo>
                    <a:pt x="1250" y="281"/>
                  </a:lnTo>
                  <a:lnTo>
                    <a:pt x="1255" y="271"/>
                  </a:lnTo>
                  <a:lnTo>
                    <a:pt x="1261" y="260"/>
                  </a:lnTo>
                  <a:lnTo>
                    <a:pt x="1269" y="246"/>
                  </a:lnTo>
                  <a:lnTo>
                    <a:pt x="1275" y="233"/>
                  </a:lnTo>
                  <a:lnTo>
                    <a:pt x="1283" y="219"/>
                  </a:lnTo>
                  <a:lnTo>
                    <a:pt x="1289" y="209"/>
                  </a:lnTo>
                  <a:lnTo>
                    <a:pt x="1295" y="195"/>
                  </a:lnTo>
                  <a:lnTo>
                    <a:pt x="1303" y="182"/>
                  </a:lnTo>
                  <a:lnTo>
                    <a:pt x="1309" y="169"/>
                  </a:lnTo>
                  <a:lnTo>
                    <a:pt x="1316" y="154"/>
                  </a:lnTo>
                  <a:lnTo>
                    <a:pt x="1320" y="141"/>
                  </a:lnTo>
                  <a:lnTo>
                    <a:pt x="1326" y="131"/>
                  </a:lnTo>
                  <a:lnTo>
                    <a:pt x="1331" y="117"/>
                  </a:lnTo>
                  <a:lnTo>
                    <a:pt x="1337" y="103"/>
                  </a:lnTo>
                  <a:lnTo>
                    <a:pt x="1342" y="90"/>
                  </a:lnTo>
                  <a:lnTo>
                    <a:pt x="1345" y="80"/>
                  </a:lnTo>
                  <a:lnTo>
                    <a:pt x="1350" y="68"/>
                  </a:lnTo>
                </a:path>
              </a:pathLst>
            </a:custGeom>
            <a:solidFill>
              <a:srgbClr val="00FF00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</p:spPr>
          <p:txBody>
            <a:bodyPr wrap="none" lIns="91427" tIns="45713" rIns="91427" bIns="45713">
              <a:spAutoFit/>
            </a:bodyPr>
            <a:lstStyle/>
            <a:p>
              <a:endParaRPr lang="es-AR"/>
            </a:p>
          </p:txBody>
        </p:sp>
        <p:sp>
          <p:nvSpPr>
            <p:cNvPr id="18450" name="Text Box 9"/>
            <p:cNvSpPr txBox="1">
              <a:spLocks noChangeArrowheads="1"/>
            </p:cNvSpPr>
            <p:nvPr/>
          </p:nvSpPr>
          <p:spPr bwMode="auto">
            <a:xfrm>
              <a:off x="2880" y="2592"/>
              <a:ext cx="651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91427" tIns="45713" rIns="91427" bIns="45713">
              <a:spAutoFit/>
            </a:bodyPr>
            <a:lstStyle/>
            <a:p>
              <a:r>
                <a:rPr lang="es-AR" sz="2300" b="1">
                  <a:cs typeface="Times New Roman" pitchFamily="18" charset="0"/>
                </a:rPr>
                <a:t>Hacer</a:t>
              </a:r>
              <a:endParaRPr lang="es-ES" sz="2300" b="1">
                <a:cs typeface="Times New Roman" pitchFamily="18" charset="0"/>
              </a:endParaRPr>
            </a:p>
          </p:txBody>
        </p:sp>
      </p:grpSp>
      <p:grpSp>
        <p:nvGrpSpPr>
          <p:cNvPr id="4" name="Group 10"/>
          <p:cNvGrpSpPr>
            <a:grpSpLocks/>
          </p:cNvGrpSpPr>
          <p:nvPr/>
        </p:nvGrpSpPr>
        <p:grpSpPr bwMode="auto">
          <a:xfrm>
            <a:off x="1749425" y="914400"/>
            <a:ext cx="3232150" cy="2133600"/>
            <a:chOff x="1103" y="576"/>
            <a:chExt cx="2035" cy="1344"/>
          </a:xfrm>
        </p:grpSpPr>
        <p:sp>
          <p:nvSpPr>
            <p:cNvPr id="18447" name="Freeform 11"/>
            <p:cNvSpPr>
              <a:spLocks/>
            </p:cNvSpPr>
            <p:nvPr/>
          </p:nvSpPr>
          <p:spPr bwMode="auto">
            <a:xfrm>
              <a:off x="1103" y="576"/>
              <a:ext cx="2035" cy="1292"/>
            </a:xfrm>
            <a:custGeom>
              <a:avLst/>
              <a:gdLst>
                <a:gd name="T0" fmla="*/ 622 w 1351"/>
                <a:gd name="T1" fmla="*/ 2709 h 892"/>
                <a:gd name="T2" fmla="*/ 655 w 1351"/>
                <a:gd name="T3" fmla="*/ 2620 h 892"/>
                <a:gd name="T4" fmla="*/ 703 w 1351"/>
                <a:gd name="T5" fmla="*/ 2509 h 892"/>
                <a:gd name="T6" fmla="*/ 756 w 1351"/>
                <a:gd name="T7" fmla="*/ 2419 h 892"/>
                <a:gd name="T8" fmla="*/ 806 w 1351"/>
                <a:gd name="T9" fmla="*/ 2319 h 892"/>
                <a:gd name="T10" fmla="*/ 865 w 1351"/>
                <a:gd name="T11" fmla="*/ 2222 h 892"/>
                <a:gd name="T12" fmla="*/ 932 w 1351"/>
                <a:gd name="T13" fmla="*/ 2128 h 892"/>
                <a:gd name="T14" fmla="*/ 987 w 1351"/>
                <a:gd name="T15" fmla="*/ 2052 h 892"/>
                <a:gd name="T16" fmla="*/ 1054 w 1351"/>
                <a:gd name="T17" fmla="*/ 1964 h 892"/>
                <a:gd name="T18" fmla="*/ 1128 w 1351"/>
                <a:gd name="T19" fmla="*/ 1877 h 892"/>
                <a:gd name="T20" fmla="*/ 1196 w 1351"/>
                <a:gd name="T21" fmla="*/ 1811 h 892"/>
                <a:gd name="T22" fmla="*/ 1285 w 1351"/>
                <a:gd name="T23" fmla="*/ 1716 h 892"/>
                <a:gd name="T24" fmla="*/ 1402 w 1351"/>
                <a:gd name="T25" fmla="*/ 1606 h 892"/>
                <a:gd name="T26" fmla="*/ 1518 w 1351"/>
                <a:gd name="T27" fmla="*/ 1502 h 892"/>
                <a:gd name="T28" fmla="*/ 1645 w 1351"/>
                <a:gd name="T29" fmla="*/ 1409 h 892"/>
                <a:gd name="T30" fmla="*/ 1776 w 1351"/>
                <a:gd name="T31" fmla="*/ 1328 h 892"/>
                <a:gd name="T32" fmla="*/ 1936 w 1351"/>
                <a:gd name="T33" fmla="*/ 1238 h 892"/>
                <a:gd name="T34" fmla="*/ 2088 w 1351"/>
                <a:gd name="T35" fmla="*/ 1152 h 892"/>
                <a:gd name="T36" fmla="*/ 2259 w 1351"/>
                <a:gd name="T37" fmla="*/ 1072 h 892"/>
                <a:gd name="T38" fmla="*/ 2416 w 1351"/>
                <a:gd name="T39" fmla="*/ 1010 h 892"/>
                <a:gd name="T40" fmla="*/ 2571 w 1351"/>
                <a:gd name="T41" fmla="*/ 950 h 892"/>
                <a:gd name="T42" fmla="*/ 2728 w 1351"/>
                <a:gd name="T43" fmla="*/ 902 h 892"/>
                <a:gd name="T44" fmla="*/ 2891 w 1351"/>
                <a:gd name="T45" fmla="*/ 856 h 892"/>
                <a:gd name="T46" fmla="*/ 3077 w 1351"/>
                <a:gd name="T47" fmla="*/ 818 h 892"/>
                <a:gd name="T48" fmla="*/ 3267 w 1351"/>
                <a:gd name="T49" fmla="*/ 786 h 892"/>
                <a:gd name="T50" fmla="*/ 3463 w 1351"/>
                <a:gd name="T51" fmla="*/ 766 h 892"/>
                <a:gd name="T52" fmla="*/ 3665 w 1351"/>
                <a:gd name="T53" fmla="*/ 758 h 892"/>
                <a:gd name="T54" fmla="*/ 3859 w 1351"/>
                <a:gd name="T55" fmla="*/ 758 h 892"/>
                <a:gd name="T56" fmla="*/ 4612 w 1351"/>
                <a:gd name="T57" fmla="*/ 487 h 892"/>
                <a:gd name="T58" fmla="*/ 3859 w 1351"/>
                <a:gd name="T59" fmla="*/ 184 h 892"/>
                <a:gd name="T60" fmla="*/ 3633 w 1351"/>
                <a:gd name="T61" fmla="*/ 188 h 892"/>
                <a:gd name="T62" fmla="*/ 3410 w 1351"/>
                <a:gd name="T63" fmla="*/ 201 h 892"/>
                <a:gd name="T64" fmla="*/ 3222 w 1351"/>
                <a:gd name="T65" fmla="*/ 219 h 892"/>
                <a:gd name="T66" fmla="*/ 3029 w 1351"/>
                <a:gd name="T67" fmla="*/ 245 h 892"/>
                <a:gd name="T68" fmla="*/ 2854 w 1351"/>
                <a:gd name="T69" fmla="*/ 277 h 892"/>
                <a:gd name="T70" fmla="*/ 2653 w 1351"/>
                <a:gd name="T71" fmla="*/ 323 h 892"/>
                <a:gd name="T72" fmla="*/ 2482 w 1351"/>
                <a:gd name="T73" fmla="*/ 371 h 892"/>
                <a:gd name="T74" fmla="*/ 2290 w 1351"/>
                <a:gd name="T75" fmla="*/ 427 h 892"/>
                <a:gd name="T76" fmla="*/ 2125 w 1351"/>
                <a:gd name="T77" fmla="*/ 492 h 892"/>
                <a:gd name="T78" fmla="*/ 1942 w 1351"/>
                <a:gd name="T79" fmla="*/ 571 h 892"/>
                <a:gd name="T80" fmla="*/ 1776 w 1351"/>
                <a:gd name="T81" fmla="*/ 649 h 892"/>
                <a:gd name="T82" fmla="*/ 1619 w 1351"/>
                <a:gd name="T83" fmla="*/ 736 h 892"/>
                <a:gd name="T84" fmla="*/ 1470 w 1351"/>
                <a:gd name="T85" fmla="*/ 824 h 892"/>
                <a:gd name="T86" fmla="*/ 1316 w 1351"/>
                <a:gd name="T87" fmla="*/ 923 h 892"/>
                <a:gd name="T88" fmla="*/ 1175 w 1351"/>
                <a:gd name="T89" fmla="*/ 1024 h 892"/>
                <a:gd name="T90" fmla="*/ 1045 w 1351"/>
                <a:gd name="T91" fmla="*/ 1112 h 892"/>
                <a:gd name="T92" fmla="*/ 910 w 1351"/>
                <a:gd name="T93" fmla="*/ 1234 h 892"/>
                <a:gd name="T94" fmla="*/ 792 w 1351"/>
                <a:gd name="T95" fmla="*/ 1330 h 892"/>
                <a:gd name="T96" fmla="*/ 676 w 1351"/>
                <a:gd name="T97" fmla="*/ 1450 h 892"/>
                <a:gd name="T98" fmla="*/ 574 w 1351"/>
                <a:gd name="T99" fmla="*/ 1572 h 892"/>
                <a:gd name="T100" fmla="*/ 467 w 1351"/>
                <a:gd name="T101" fmla="*/ 1689 h 892"/>
                <a:gd name="T102" fmla="*/ 399 w 1351"/>
                <a:gd name="T103" fmla="*/ 1783 h 892"/>
                <a:gd name="T104" fmla="*/ 342 w 1351"/>
                <a:gd name="T105" fmla="*/ 1854 h 892"/>
                <a:gd name="T106" fmla="*/ 304 w 1351"/>
                <a:gd name="T107" fmla="*/ 1918 h 892"/>
                <a:gd name="T108" fmla="*/ 256 w 1351"/>
                <a:gd name="T109" fmla="*/ 1999 h 892"/>
                <a:gd name="T110" fmla="*/ 209 w 1351"/>
                <a:gd name="T111" fmla="*/ 2074 h 892"/>
                <a:gd name="T112" fmla="*/ 161 w 1351"/>
                <a:gd name="T113" fmla="*/ 2155 h 892"/>
                <a:gd name="T114" fmla="*/ 116 w 1351"/>
                <a:gd name="T115" fmla="*/ 2238 h 892"/>
                <a:gd name="T116" fmla="*/ 80 w 1351"/>
                <a:gd name="T117" fmla="*/ 2312 h 892"/>
                <a:gd name="T118" fmla="*/ 41 w 1351"/>
                <a:gd name="T119" fmla="*/ 2394 h 892"/>
                <a:gd name="T120" fmla="*/ 14 w 1351"/>
                <a:gd name="T121" fmla="*/ 2467 h 892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1351"/>
                <a:gd name="T184" fmla="*/ 0 h 892"/>
                <a:gd name="T185" fmla="*/ 1351 w 1351"/>
                <a:gd name="T186" fmla="*/ 892 h 892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1351" h="892">
                  <a:moveTo>
                    <a:pt x="0" y="823"/>
                  </a:moveTo>
                  <a:lnTo>
                    <a:pt x="182" y="891"/>
                  </a:lnTo>
                  <a:lnTo>
                    <a:pt x="187" y="876"/>
                  </a:lnTo>
                  <a:lnTo>
                    <a:pt x="192" y="862"/>
                  </a:lnTo>
                  <a:lnTo>
                    <a:pt x="199" y="843"/>
                  </a:lnTo>
                  <a:lnTo>
                    <a:pt x="206" y="826"/>
                  </a:lnTo>
                  <a:lnTo>
                    <a:pt x="213" y="809"/>
                  </a:lnTo>
                  <a:lnTo>
                    <a:pt x="221" y="796"/>
                  </a:lnTo>
                  <a:lnTo>
                    <a:pt x="229" y="778"/>
                  </a:lnTo>
                  <a:lnTo>
                    <a:pt x="236" y="763"/>
                  </a:lnTo>
                  <a:lnTo>
                    <a:pt x="245" y="746"/>
                  </a:lnTo>
                  <a:lnTo>
                    <a:pt x="253" y="731"/>
                  </a:lnTo>
                  <a:lnTo>
                    <a:pt x="264" y="715"/>
                  </a:lnTo>
                  <a:lnTo>
                    <a:pt x="273" y="700"/>
                  </a:lnTo>
                  <a:lnTo>
                    <a:pt x="281" y="687"/>
                  </a:lnTo>
                  <a:lnTo>
                    <a:pt x="289" y="675"/>
                  </a:lnTo>
                  <a:lnTo>
                    <a:pt x="299" y="659"/>
                  </a:lnTo>
                  <a:lnTo>
                    <a:pt x="309" y="646"/>
                  </a:lnTo>
                  <a:lnTo>
                    <a:pt x="320" y="631"/>
                  </a:lnTo>
                  <a:lnTo>
                    <a:pt x="330" y="618"/>
                  </a:lnTo>
                  <a:lnTo>
                    <a:pt x="340" y="607"/>
                  </a:lnTo>
                  <a:lnTo>
                    <a:pt x="350" y="596"/>
                  </a:lnTo>
                  <a:lnTo>
                    <a:pt x="362" y="580"/>
                  </a:lnTo>
                  <a:lnTo>
                    <a:pt x="376" y="565"/>
                  </a:lnTo>
                  <a:lnTo>
                    <a:pt x="393" y="546"/>
                  </a:lnTo>
                  <a:lnTo>
                    <a:pt x="410" y="529"/>
                  </a:lnTo>
                  <a:lnTo>
                    <a:pt x="427" y="511"/>
                  </a:lnTo>
                  <a:lnTo>
                    <a:pt x="444" y="494"/>
                  </a:lnTo>
                  <a:lnTo>
                    <a:pt x="465" y="477"/>
                  </a:lnTo>
                  <a:lnTo>
                    <a:pt x="481" y="464"/>
                  </a:lnTo>
                  <a:lnTo>
                    <a:pt x="500" y="451"/>
                  </a:lnTo>
                  <a:lnTo>
                    <a:pt x="520" y="437"/>
                  </a:lnTo>
                  <a:lnTo>
                    <a:pt x="542" y="423"/>
                  </a:lnTo>
                  <a:lnTo>
                    <a:pt x="566" y="407"/>
                  </a:lnTo>
                  <a:lnTo>
                    <a:pt x="586" y="394"/>
                  </a:lnTo>
                  <a:lnTo>
                    <a:pt x="611" y="379"/>
                  </a:lnTo>
                  <a:lnTo>
                    <a:pt x="637" y="364"/>
                  </a:lnTo>
                  <a:lnTo>
                    <a:pt x="661" y="353"/>
                  </a:lnTo>
                  <a:lnTo>
                    <a:pt x="684" y="342"/>
                  </a:lnTo>
                  <a:lnTo>
                    <a:pt x="707" y="332"/>
                  </a:lnTo>
                  <a:lnTo>
                    <a:pt x="727" y="323"/>
                  </a:lnTo>
                  <a:lnTo>
                    <a:pt x="752" y="313"/>
                  </a:lnTo>
                  <a:lnTo>
                    <a:pt x="775" y="305"/>
                  </a:lnTo>
                  <a:lnTo>
                    <a:pt x="798" y="297"/>
                  </a:lnTo>
                  <a:lnTo>
                    <a:pt x="823" y="290"/>
                  </a:lnTo>
                  <a:lnTo>
                    <a:pt x="846" y="282"/>
                  </a:lnTo>
                  <a:lnTo>
                    <a:pt x="872" y="275"/>
                  </a:lnTo>
                  <a:lnTo>
                    <a:pt x="900" y="269"/>
                  </a:lnTo>
                  <a:lnTo>
                    <a:pt x="928" y="263"/>
                  </a:lnTo>
                  <a:lnTo>
                    <a:pt x="956" y="259"/>
                  </a:lnTo>
                  <a:lnTo>
                    <a:pt x="985" y="255"/>
                  </a:lnTo>
                  <a:lnTo>
                    <a:pt x="1013" y="252"/>
                  </a:lnTo>
                  <a:lnTo>
                    <a:pt x="1041" y="250"/>
                  </a:lnTo>
                  <a:lnTo>
                    <a:pt x="1072" y="249"/>
                  </a:lnTo>
                  <a:lnTo>
                    <a:pt x="1098" y="249"/>
                  </a:lnTo>
                  <a:lnTo>
                    <a:pt x="1129" y="249"/>
                  </a:lnTo>
                  <a:lnTo>
                    <a:pt x="1129" y="313"/>
                  </a:lnTo>
                  <a:lnTo>
                    <a:pt x="1350" y="160"/>
                  </a:lnTo>
                  <a:lnTo>
                    <a:pt x="1129" y="0"/>
                  </a:lnTo>
                  <a:lnTo>
                    <a:pt x="1129" y="61"/>
                  </a:lnTo>
                  <a:lnTo>
                    <a:pt x="1095" y="61"/>
                  </a:lnTo>
                  <a:lnTo>
                    <a:pt x="1063" y="62"/>
                  </a:lnTo>
                  <a:lnTo>
                    <a:pt x="1030" y="65"/>
                  </a:lnTo>
                  <a:lnTo>
                    <a:pt x="998" y="66"/>
                  </a:lnTo>
                  <a:lnTo>
                    <a:pt x="970" y="69"/>
                  </a:lnTo>
                  <a:lnTo>
                    <a:pt x="943" y="72"/>
                  </a:lnTo>
                  <a:lnTo>
                    <a:pt x="914" y="77"/>
                  </a:lnTo>
                  <a:lnTo>
                    <a:pt x="886" y="81"/>
                  </a:lnTo>
                  <a:lnTo>
                    <a:pt x="862" y="85"/>
                  </a:lnTo>
                  <a:lnTo>
                    <a:pt x="835" y="91"/>
                  </a:lnTo>
                  <a:lnTo>
                    <a:pt x="801" y="99"/>
                  </a:lnTo>
                  <a:lnTo>
                    <a:pt x="776" y="106"/>
                  </a:lnTo>
                  <a:lnTo>
                    <a:pt x="750" y="113"/>
                  </a:lnTo>
                  <a:lnTo>
                    <a:pt x="726" y="122"/>
                  </a:lnTo>
                  <a:lnTo>
                    <a:pt x="697" y="132"/>
                  </a:lnTo>
                  <a:lnTo>
                    <a:pt x="670" y="141"/>
                  </a:lnTo>
                  <a:lnTo>
                    <a:pt x="646" y="151"/>
                  </a:lnTo>
                  <a:lnTo>
                    <a:pt x="622" y="162"/>
                  </a:lnTo>
                  <a:lnTo>
                    <a:pt x="594" y="175"/>
                  </a:lnTo>
                  <a:lnTo>
                    <a:pt x="568" y="188"/>
                  </a:lnTo>
                  <a:lnTo>
                    <a:pt x="543" y="200"/>
                  </a:lnTo>
                  <a:lnTo>
                    <a:pt x="520" y="213"/>
                  </a:lnTo>
                  <a:lnTo>
                    <a:pt x="498" y="228"/>
                  </a:lnTo>
                  <a:lnTo>
                    <a:pt x="474" y="242"/>
                  </a:lnTo>
                  <a:lnTo>
                    <a:pt x="454" y="256"/>
                  </a:lnTo>
                  <a:lnTo>
                    <a:pt x="430" y="271"/>
                  </a:lnTo>
                  <a:lnTo>
                    <a:pt x="405" y="287"/>
                  </a:lnTo>
                  <a:lnTo>
                    <a:pt x="385" y="304"/>
                  </a:lnTo>
                  <a:lnTo>
                    <a:pt x="364" y="321"/>
                  </a:lnTo>
                  <a:lnTo>
                    <a:pt x="344" y="337"/>
                  </a:lnTo>
                  <a:lnTo>
                    <a:pt x="323" y="352"/>
                  </a:lnTo>
                  <a:lnTo>
                    <a:pt x="306" y="366"/>
                  </a:lnTo>
                  <a:lnTo>
                    <a:pt x="284" y="386"/>
                  </a:lnTo>
                  <a:lnTo>
                    <a:pt x="266" y="406"/>
                  </a:lnTo>
                  <a:lnTo>
                    <a:pt x="250" y="422"/>
                  </a:lnTo>
                  <a:lnTo>
                    <a:pt x="232" y="438"/>
                  </a:lnTo>
                  <a:lnTo>
                    <a:pt x="216" y="457"/>
                  </a:lnTo>
                  <a:lnTo>
                    <a:pt x="198" y="477"/>
                  </a:lnTo>
                  <a:lnTo>
                    <a:pt x="182" y="498"/>
                  </a:lnTo>
                  <a:lnTo>
                    <a:pt x="168" y="517"/>
                  </a:lnTo>
                  <a:lnTo>
                    <a:pt x="150" y="538"/>
                  </a:lnTo>
                  <a:lnTo>
                    <a:pt x="137" y="556"/>
                  </a:lnTo>
                  <a:lnTo>
                    <a:pt x="125" y="574"/>
                  </a:lnTo>
                  <a:lnTo>
                    <a:pt x="117" y="587"/>
                  </a:lnTo>
                  <a:lnTo>
                    <a:pt x="107" y="600"/>
                  </a:lnTo>
                  <a:lnTo>
                    <a:pt x="100" y="610"/>
                  </a:lnTo>
                  <a:lnTo>
                    <a:pt x="95" y="620"/>
                  </a:lnTo>
                  <a:lnTo>
                    <a:pt x="89" y="631"/>
                  </a:lnTo>
                  <a:lnTo>
                    <a:pt x="81" y="644"/>
                  </a:lnTo>
                  <a:lnTo>
                    <a:pt x="75" y="658"/>
                  </a:lnTo>
                  <a:lnTo>
                    <a:pt x="67" y="672"/>
                  </a:lnTo>
                  <a:lnTo>
                    <a:pt x="61" y="683"/>
                  </a:lnTo>
                  <a:lnTo>
                    <a:pt x="55" y="696"/>
                  </a:lnTo>
                  <a:lnTo>
                    <a:pt x="47" y="709"/>
                  </a:lnTo>
                  <a:lnTo>
                    <a:pt x="41" y="722"/>
                  </a:lnTo>
                  <a:lnTo>
                    <a:pt x="34" y="737"/>
                  </a:lnTo>
                  <a:lnTo>
                    <a:pt x="29" y="750"/>
                  </a:lnTo>
                  <a:lnTo>
                    <a:pt x="23" y="761"/>
                  </a:lnTo>
                  <a:lnTo>
                    <a:pt x="18" y="774"/>
                  </a:lnTo>
                  <a:lnTo>
                    <a:pt x="12" y="788"/>
                  </a:lnTo>
                  <a:lnTo>
                    <a:pt x="7" y="801"/>
                  </a:lnTo>
                  <a:lnTo>
                    <a:pt x="4" y="812"/>
                  </a:lnTo>
                  <a:lnTo>
                    <a:pt x="0" y="823"/>
                  </a:lnTo>
                </a:path>
              </a:pathLst>
            </a:custGeom>
            <a:gradFill rotWithShape="0">
              <a:gsLst>
                <a:gs pos="0">
                  <a:srgbClr val="FFFF00"/>
                </a:gs>
                <a:gs pos="100000">
                  <a:srgbClr val="767600"/>
                </a:gs>
              </a:gsLst>
              <a:lin ang="5400000" scaled="1"/>
            </a:gra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</p:spPr>
          <p:txBody>
            <a:bodyPr wrap="none" lIns="91427" tIns="45713" rIns="91427" bIns="45713">
              <a:spAutoFit/>
            </a:bodyPr>
            <a:lstStyle/>
            <a:p>
              <a:endParaRPr lang="es-AR"/>
            </a:p>
          </p:txBody>
        </p:sp>
        <p:sp>
          <p:nvSpPr>
            <p:cNvPr id="18448" name="Text Box 12"/>
            <p:cNvSpPr txBox="1">
              <a:spLocks noChangeArrowheads="1"/>
            </p:cNvSpPr>
            <p:nvPr/>
          </p:nvSpPr>
          <p:spPr bwMode="auto">
            <a:xfrm>
              <a:off x="1804" y="1632"/>
              <a:ext cx="725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91427" tIns="45713" rIns="91427" bIns="45713">
              <a:spAutoFit/>
            </a:bodyPr>
            <a:lstStyle/>
            <a:p>
              <a:r>
                <a:rPr lang="es-AR" sz="2300" b="1">
                  <a:cs typeface="Times New Roman" pitchFamily="18" charset="0"/>
                </a:rPr>
                <a:t>Actuar</a:t>
              </a:r>
              <a:endParaRPr lang="es-ES" sz="2300" b="1">
                <a:cs typeface="Times New Roman" pitchFamily="18" charset="0"/>
              </a:endParaRPr>
            </a:p>
          </p:txBody>
        </p:sp>
      </p:grpSp>
      <p:grpSp>
        <p:nvGrpSpPr>
          <p:cNvPr id="5" name="Group 13"/>
          <p:cNvGrpSpPr>
            <a:grpSpLocks/>
          </p:cNvGrpSpPr>
          <p:nvPr/>
        </p:nvGrpSpPr>
        <p:grpSpPr bwMode="auto">
          <a:xfrm>
            <a:off x="1447800" y="3082925"/>
            <a:ext cx="2822575" cy="2994025"/>
            <a:chOff x="912" y="1942"/>
            <a:chExt cx="1777" cy="1886"/>
          </a:xfrm>
        </p:grpSpPr>
        <p:sp>
          <p:nvSpPr>
            <p:cNvPr id="18445" name="Freeform 14"/>
            <p:cNvSpPr>
              <a:spLocks/>
            </p:cNvSpPr>
            <p:nvPr/>
          </p:nvSpPr>
          <p:spPr bwMode="auto">
            <a:xfrm>
              <a:off x="912" y="1942"/>
              <a:ext cx="1423" cy="1886"/>
            </a:xfrm>
            <a:custGeom>
              <a:avLst/>
              <a:gdLst>
                <a:gd name="T0" fmla="*/ 2989 w 945"/>
                <a:gd name="T1" fmla="*/ 3962 h 1301"/>
                <a:gd name="T2" fmla="*/ 3155 w 945"/>
                <a:gd name="T3" fmla="*/ 3408 h 1301"/>
                <a:gd name="T4" fmla="*/ 3057 w 945"/>
                <a:gd name="T5" fmla="*/ 3381 h 1301"/>
                <a:gd name="T6" fmla="*/ 2930 w 945"/>
                <a:gd name="T7" fmla="*/ 3336 h 1301"/>
                <a:gd name="T8" fmla="*/ 2823 w 945"/>
                <a:gd name="T9" fmla="*/ 3298 h 1301"/>
                <a:gd name="T10" fmla="*/ 2707 w 945"/>
                <a:gd name="T11" fmla="*/ 3252 h 1301"/>
                <a:gd name="T12" fmla="*/ 2595 w 945"/>
                <a:gd name="T13" fmla="*/ 3202 h 1301"/>
                <a:gd name="T14" fmla="*/ 2485 w 945"/>
                <a:gd name="T15" fmla="*/ 3144 h 1301"/>
                <a:gd name="T16" fmla="*/ 2390 w 945"/>
                <a:gd name="T17" fmla="*/ 3095 h 1301"/>
                <a:gd name="T18" fmla="*/ 2290 w 945"/>
                <a:gd name="T19" fmla="*/ 3037 h 1301"/>
                <a:gd name="T20" fmla="*/ 2192 w 945"/>
                <a:gd name="T21" fmla="*/ 2976 h 1301"/>
                <a:gd name="T22" fmla="*/ 2113 w 945"/>
                <a:gd name="T23" fmla="*/ 2921 h 1301"/>
                <a:gd name="T24" fmla="*/ 2012 w 945"/>
                <a:gd name="T25" fmla="*/ 2847 h 1301"/>
                <a:gd name="T26" fmla="*/ 1882 w 945"/>
                <a:gd name="T27" fmla="*/ 2751 h 1301"/>
                <a:gd name="T28" fmla="*/ 1757 w 945"/>
                <a:gd name="T29" fmla="*/ 2649 h 1301"/>
                <a:gd name="T30" fmla="*/ 1653 w 945"/>
                <a:gd name="T31" fmla="*/ 2541 h 1301"/>
                <a:gd name="T32" fmla="*/ 1551 w 945"/>
                <a:gd name="T33" fmla="*/ 2427 h 1301"/>
                <a:gd name="T34" fmla="*/ 1440 w 945"/>
                <a:gd name="T35" fmla="*/ 2295 h 1301"/>
                <a:gd name="T36" fmla="*/ 1337 w 945"/>
                <a:gd name="T37" fmla="*/ 2160 h 1301"/>
                <a:gd name="T38" fmla="*/ 1247 w 945"/>
                <a:gd name="T39" fmla="*/ 2014 h 1301"/>
                <a:gd name="T40" fmla="*/ 1170 w 945"/>
                <a:gd name="T41" fmla="*/ 1879 h 1301"/>
                <a:gd name="T42" fmla="*/ 1102 w 945"/>
                <a:gd name="T43" fmla="*/ 1747 h 1301"/>
                <a:gd name="T44" fmla="*/ 1048 w 945"/>
                <a:gd name="T45" fmla="*/ 1608 h 1301"/>
                <a:gd name="T46" fmla="*/ 1000 w 945"/>
                <a:gd name="T47" fmla="*/ 1468 h 1301"/>
                <a:gd name="T48" fmla="*/ 952 w 945"/>
                <a:gd name="T49" fmla="*/ 1319 h 1301"/>
                <a:gd name="T50" fmla="*/ 916 w 945"/>
                <a:gd name="T51" fmla="*/ 1154 h 1301"/>
                <a:gd name="T52" fmla="*/ 891 w 945"/>
                <a:gd name="T53" fmla="*/ 987 h 1301"/>
                <a:gd name="T54" fmla="*/ 884 w 945"/>
                <a:gd name="T55" fmla="*/ 813 h 1301"/>
                <a:gd name="T56" fmla="*/ 884 w 945"/>
                <a:gd name="T57" fmla="*/ 649 h 1301"/>
                <a:gd name="T58" fmla="*/ 569 w 945"/>
                <a:gd name="T59" fmla="*/ 0 h 1301"/>
                <a:gd name="T60" fmla="*/ 215 w 945"/>
                <a:gd name="T61" fmla="*/ 649 h 1301"/>
                <a:gd name="T62" fmla="*/ 218 w 945"/>
                <a:gd name="T63" fmla="*/ 845 h 1301"/>
                <a:gd name="T64" fmla="*/ 236 w 945"/>
                <a:gd name="T65" fmla="*/ 1032 h 1301"/>
                <a:gd name="T66" fmla="*/ 256 w 945"/>
                <a:gd name="T67" fmla="*/ 1193 h 1301"/>
                <a:gd name="T68" fmla="*/ 286 w 945"/>
                <a:gd name="T69" fmla="*/ 1355 h 1301"/>
                <a:gd name="T70" fmla="*/ 324 w 945"/>
                <a:gd name="T71" fmla="*/ 1503 h 1301"/>
                <a:gd name="T72" fmla="*/ 376 w 945"/>
                <a:gd name="T73" fmla="*/ 1674 h 1301"/>
                <a:gd name="T74" fmla="*/ 431 w 945"/>
                <a:gd name="T75" fmla="*/ 1822 h 1301"/>
                <a:gd name="T76" fmla="*/ 501 w 945"/>
                <a:gd name="T77" fmla="*/ 1986 h 1301"/>
                <a:gd name="T78" fmla="*/ 574 w 945"/>
                <a:gd name="T79" fmla="*/ 2128 h 1301"/>
                <a:gd name="T80" fmla="*/ 667 w 945"/>
                <a:gd name="T81" fmla="*/ 2289 h 1301"/>
                <a:gd name="T82" fmla="*/ 757 w 945"/>
                <a:gd name="T83" fmla="*/ 2427 h 1301"/>
                <a:gd name="T84" fmla="*/ 857 w 945"/>
                <a:gd name="T85" fmla="*/ 2560 h 1301"/>
                <a:gd name="T86" fmla="*/ 959 w 945"/>
                <a:gd name="T87" fmla="*/ 2692 h 1301"/>
                <a:gd name="T88" fmla="*/ 1072 w 945"/>
                <a:gd name="T89" fmla="*/ 2824 h 1301"/>
                <a:gd name="T90" fmla="*/ 1188 w 945"/>
                <a:gd name="T91" fmla="*/ 2940 h 1301"/>
                <a:gd name="T92" fmla="*/ 1295 w 945"/>
                <a:gd name="T93" fmla="*/ 3047 h 1301"/>
                <a:gd name="T94" fmla="*/ 1434 w 945"/>
                <a:gd name="T95" fmla="*/ 3163 h 1301"/>
                <a:gd name="T96" fmla="*/ 1557 w 945"/>
                <a:gd name="T97" fmla="*/ 3263 h 1301"/>
                <a:gd name="T98" fmla="*/ 1696 w 945"/>
                <a:gd name="T99" fmla="*/ 3362 h 1301"/>
                <a:gd name="T100" fmla="*/ 1837 w 945"/>
                <a:gd name="T101" fmla="*/ 3455 h 1301"/>
                <a:gd name="T102" fmla="*/ 1977 w 945"/>
                <a:gd name="T103" fmla="*/ 3543 h 1301"/>
                <a:gd name="T104" fmla="*/ 2086 w 945"/>
                <a:gd name="T105" fmla="*/ 3604 h 1301"/>
                <a:gd name="T106" fmla="*/ 2165 w 945"/>
                <a:gd name="T107" fmla="*/ 3652 h 1301"/>
                <a:gd name="T108" fmla="*/ 2241 w 945"/>
                <a:gd name="T109" fmla="*/ 3691 h 1301"/>
                <a:gd name="T110" fmla="*/ 2336 w 945"/>
                <a:gd name="T111" fmla="*/ 3729 h 1301"/>
                <a:gd name="T112" fmla="*/ 2417 w 945"/>
                <a:gd name="T113" fmla="*/ 3766 h 1301"/>
                <a:gd name="T114" fmla="*/ 2516 w 945"/>
                <a:gd name="T115" fmla="*/ 3805 h 1301"/>
                <a:gd name="T116" fmla="*/ 2614 w 945"/>
                <a:gd name="T117" fmla="*/ 3847 h 1301"/>
                <a:gd name="T118" fmla="*/ 2698 w 945"/>
                <a:gd name="T119" fmla="*/ 3882 h 1301"/>
                <a:gd name="T120" fmla="*/ 2793 w 945"/>
                <a:gd name="T121" fmla="*/ 3908 h 1301"/>
                <a:gd name="T122" fmla="*/ 2875 w 945"/>
                <a:gd name="T123" fmla="*/ 3934 h 1301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945"/>
                <a:gd name="T187" fmla="*/ 0 h 1301"/>
                <a:gd name="T188" fmla="*/ 945 w 945"/>
                <a:gd name="T189" fmla="*/ 1301 h 1301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945" h="1301">
                  <a:moveTo>
                    <a:pt x="856" y="1296"/>
                  </a:moveTo>
                  <a:lnTo>
                    <a:pt x="875" y="1300"/>
                  </a:lnTo>
                  <a:lnTo>
                    <a:pt x="944" y="1127"/>
                  </a:lnTo>
                  <a:lnTo>
                    <a:pt x="924" y="1119"/>
                  </a:lnTo>
                  <a:lnTo>
                    <a:pt x="909" y="1115"/>
                  </a:lnTo>
                  <a:lnTo>
                    <a:pt x="895" y="1110"/>
                  </a:lnTo>
                  <a:lnTo>
                    <a:pt x="875" y="1102"/>
                  </a:lnTo>
                  <a:lnTo>
                    <a:pt x="858" y="1095"/>
                  </a:lnTo>
                  <a:lnTo>
                    <a:pt x="840" y="1089"/>
                  </a:lnTo>
                  <a:lnTo>
                    <a:pt x="827" y="1082"/>
                  </a:lnTo>
                  <a:lnTo>
                    <a:pt x="808" y="1075"/>
                  </a:lnTo>
                  <a:lnTo>
                    <a:pt x="793" y="1067"/>
                  </a:lnTo>
                  <a:lnTo>
                    <a:pt x="775" y="1059"/>
                  </a:lnTo>
                  <a:lnTo>
                    <a:pt x="760" y="1051"/>
                  </a:lnTo>
                  <a:lnTo>
                    <a:pt x="743" y="1041"/>
                  </a:lnTo>
                  <a:lnTo>
                    <a:pt x="728" y="1032"/>
                  </a:lnTo>
                  <a:lnTo>
                    <a:pt x="715" y="1024"/>
                  </a:lnTo>
                  <a:lnTo>
                    <a:pt x="700" y="1016"/>
                  </a:lnTo>
                  <a:lnTo>
                    <a:pt x="685" y="1007"/>
                  </a:lnTo>
                  <a:lnTo>
                    <a:pt x="671" y="997"/>
                  </a:lnTo>
                  <a:lnTo>
                    <a:pt x="656" y="987"/>
                  </a:lnTo>
                  <a:lnTo>
                    <a:pt x="642" y="977"/>
                  </a:lnTo>
                  <a:lnTo>
                    <a:pt x="632" y="968"/>
                  </a:lnTo>
                  <a:lnTo>
                    <a:pt x="619" y="959"/>
                  </a:lnTo>
                  <a:lnTo>
                    <a:pt x="603" y="948"/>
                  </a:lnTo>
                  <a:lnTo>
                    <a:pt x="589" y="935"/>
                  </a:lnTo>
                  <a:lnTo>
                    <a:pt x="569" y="919"/>
                  </a:lnTo>
                  <a:lnTo>
                    <a:pt x="551" y="903"/>
                  </a:lnTo>
                  <a:lnTo>
                    <a:pt x="532" y="887"/>
                  </a:lnTo>
                  <a:lnTo>
                    <a:pt x="515" y="869"/>
                  </a:lnTo>
                  <a:lnTo>
                    <a:pt x="497" y="850"/>
                  </a:lnTo>
                  <a:lnTo>
                    <a:pt x="484" y="834"/>
                  </a:lnTo>
                  <a:lnTo>
                    <a:pt x="470" y="816"/>
                  </a:lnTo>
                  <a:lnTo>
                    <a:pt x="454" y="797"/>
                  </a:lnTo>
                  <a:lnTo>
                    <a:pt x="437" y="775"/>
                  </a:lnTo>
                  <a:lnTo>
                    <a:pt x="422" y="753"/>
                  </a:lnTo>
                  <a:lnTo>
                    <a:pt x="408" y="733"/>
                  </a:lnTo>
                  <a:lnTo>
                    <a:pt x="392" y="709"/>
                  </a:lnTo>
                  <a:lnTo>
                    <a:pt x="377" y="685"/>
                  </a:lnTo>
                  <a:lnTo>
                    <a:pt x="365" y="661"/>
                  </a:lnTo>
                  <a:lnTo>
                    <a:pt x="354" y="638"/>
                  </a:lnTo>
                  <a:lnTo>
                    <a:pt x="343" y="617"/>
                  </a:lnTo>
                  <a:lnTo>
                    <a:pt x="334" y="597"/>
                  </a:lnTo>
                  <a:lnTo>
                    <a:pt x="323" y="573"/>
                  </a:lnTo>
                  <a:lnTo>
                    <a:pt x="315" y="551"/>
                  </a:lnTo>
                  <a:lnTo>
                    <a:pt x="307" y="528"/>
                  </a:lnTo>
                  <a:lnTo>
                    <a:pt x="299" y="503"/>
                  </a:lnTo>
                  <a:lnTo>
                    <a:pt x="293" y="482"/>
                  </a:lnTo>
                  <a:lnTo>
                    <a:pt x="286" y="459"/>
                  </a:lnTo>
                  <a:lnTo>
                    <a:pt x="279" y="433"/>
                  </a:lnTo>
                  <a:lnTo>
                    <a:pt x="273" y="407"/>
                  </a:lnTo>
                  <a:lnTo>
                    <a:pt x="268" y="379"/>
                  </a:lnTo>
                  <a:lnTo>
                    <a:pt x="264" y="351"/>
                  </a:lnTo>
                  <a:lnTo>
                    <a:pt x="261" y="324"/>
                  </a:lnTo>
                  <a:lnTo>
                    <a:pt x="259" y="298"/>
                  </a:lnTo>
                  <a:lnTo>
                    <a:pt x="259" y="267"/>
                  </a:lnTo>
                  <a:lnTo>
                    <a:pt x="259" y="243"/>
                  </a:lnTo>
                  <a:lnTo>
                    <a:pt x="259" y="213"/>
                  </a:lnTo>
                  <a:lnTo>
                    <a:pt x="323" y="213"/>
                  </a:lnTo>
                  <a:lnTo>
                    <a:pt x="167" y="0"/>
                  </a:lnTo>
                  <a:lnTo>
                    <a:pt x="0" y="213"/>
                  </a:lnTo>
                  <a:lnTo>
                    <a:pt x="63" y="213"/>
                  </a:lnTo>
                  <a:lnTo>
                    <a:pt x="63" y="246"/>
                  </a:lnTo>
                  <a:lnTo>
                    <a:pt x="64" y="277"/>
                  </a:lnTo>
                  <a:lnTo>
                    <a:pt x="67" y="308"/>
                  </a:lnTo>
                  <a:lnTo>
                    <a:pt x="69" y="339"/>
                  </a:lnTo>
                  <a:lnTo>
                    <a:pt x="71" y="366"/>
                  </a:lnTo>
                  <a:lnTo>
                    <a:pt x="75" y="392"/>
                  </a:lnTo>
                  <a:lnTo>
                    <a:pt x="79" y="420"/>
                  </a:lnTo>
                  <a:lnTo>
                    <a:pt x="84" y="445"/>
                  </a:lnTo>
                  <a:lnTo>
                    <a:pt x="88" y="468"/>
                  </a:lnTo>
                  <a:lnTo>
                    <a:pt x="95" y="493"/>
                  </a:lnTo>
                  <a:lnTo>
                    <a:pt x="103" y="525"/>
                  </a:lnTo>
                  <a:lnTo>
                    <a:pt x="110" y="550"/>
                  </a:lnTo>
                  <a:lnTo>
                    <a:pt x="118" y="575"/>
                  </a:lnTo>
                  <a:lnTo>
                    <a:pt x="126" y="598"/>
                  </a:lnTo>
                  <a:lnTo>
                    <a:pt x="136" y="626"/>
                  </a:lnTo>
                  <a:lnTo>
                    <a:pt x="147" y="652"/>
                  </a:lnTo>
                  <a:lnTo>
                    <a:pt x="158" y="676"/>
                  </a:lnTo>
                  <a:lnTo>
                    <a:pt x="168" y="699"/>
                  </a:lnTo>
                  <a:lnTo>
                    <a:pt x="182" y="726"/>
                  </a:lnTo>
                  <a:lnTo>
                    <a:pt x="195" y="751"/>
                  </a:lnTo>
                  <a:lnTo>
                    <a:pt x="207" y="774"/>
                  </a:lnTo>
                  <a:lnTo>
                    <a:pt x="222" y="797"/>
                  </a:lnTo>
                  <a:lnTo>
                    <a:pt x="235" y="818"/>
                  </a:lnTo>
                  <a:lnTo>
                    <a:pt x="251" y="840"/>
                  </a:lnTo>
                  <a:lnTo>
                    <a:pt x="265" y="861"/>
                  </a:lnTo>
                  <a:lnTo>
                    <a:pt x="281" y="884"/>
                  </a:lnTo>
                  <a:lnTo>
                    <a:pt x="298" y="907"/>
                  </a:lnTo>
                  <a:lnTo>
                    <a:pt x="314" y="927"/>
                  </a:lnTo>
                  <a:lnTo>
                    <a:pt x="331" y="947"/>
                  </a:lnTo>
                  <a:lnTo>
                    <a:pt x="348" y="965"/>
                  </a:lnTo>
                  <a:lnTo>
                    <a:pt x="365" y="985"/>
                  </a:lnTo>
                  <a:lnTo>
                    <a:pt x="379" y="1000"/>
                  </a:lnTo>
                  <a:lnTo>
                    <a:pt x="399" y="1020"/>
                  </a:lnTo>
                  <a:lnTo>
                    <a:pt x="420" y="1038"/>
                  </a:lnTo>
                  <a:lnTo>
                    <a:pt x="436" y="1054"/>
                  </a:lnTo>
                  <a:lnTo>
                    <a:pt x="456" y="1071"/>
                  </a:lnTo>
                  <a:lnTo>
                    <a:pt x="476" y="1086"/>
                  </a:lnTo>
                  <a:lnTo>
                    <a:pt x="497" y="1104"/>
                  </a:lnTo>
                  <a:lnTo>
                    <a:pt x="518" y="1119"/>
                  </a:lnTo>
                  <a:lnTo>
                    <a:pt x="538" y="1134"/>
                  </a:lnTo>
                  <a:lnTo>
                    <a:pt x="560" y="1151"/>
                  </a:lnTo>
                  <a:lnTo>
                    <a:pt x="579" y="1163"/>
                  </a:lnTo>
                  <a:lnTo>
                    <a:pt x="597" y="1176"/>
                  </a:lnTo>
                  <a:lnTo>
                    <a:pt x="611" y="1183"/>
                  </a:lnTo>
                  <a:lnTo>
                    <a:pt x="623" y="1192"/>
                  </a:lnTo>
                  <a:lnTo>
                    <a:pt x="634" y="1199"/>
                  </a:lnTo>
                  <a:lnTo>
                    <a:pt x="645" y="1204"/>
                  </a:lnTo>
                  <a:lnTo>
                    <a:pt x="656" y="1211"/>
                  </a:lnTo>
                  <a:lnTo>
                    <a:pt x="670" y="1217"/>
                  </a:lnTo>
                  <a:lnTo>
                    <a:pt x="684" y="1224"/>
                  </a:lnTo>
                  <a:lnTo>
                    <a:pt x="697" y="1230"/>
                  </a:lnTo>
                  <a:lnTo>
                    <a:pt x="708" y="1236"/>
                  </a:lnTo>
                  <a:lnTo>
                    <a:pt x="723" y="1243"/>
                  </a:lnTo>
                  <a:lnTo>
                    <a:pt x="737" y="1249"/>
                  </a:lnTo>
                  <a:lnTo>
                    <a:pt x="751" y="1255"/>
                  </a:lnTo>
                  <a:lnTo>
                    <a:pt x="766" y="1263"/>
                  </a:lnTo>
                  <a:lnTo>
                    <a:pt x="779" y="1268"/>
                  </a:lnTo>
                  <a:lnTo>
                    <a:pt x="790" y="1274"/>
                  </a:lnTo>
                  <a:lnTo>
                    <a:pt x="804" y="1278"/>
                  </a:lnTo>
                  <a:lnTo>
                    <a:pt x="818" y="1283"/>
                  </a:lnTo>
                  <a:lnTo>
                    <a:pt x="832" y="1288"/>
                  </a:lnTo>
                  <a:lnTo>
                    <a:pt x="842" y="1291"/>
                  </a:lnTo>
                  <a:lnTo>
                    <a:pt x="856" y="1296"/>
                  </a:lnTo>
                </a:path>
              </a:pathLst>
            </a:custGeom>
            <a:solidFill>
              <a:srgbClr val="FF0000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</p:spPr>
          <p:txBody>
            <a:bodyPr wrap="none" lIns="91427" tIns="45713" rIns="91427" bIns="45713">
              <a:spAutoFit/>
            </a:bodyPr>
            <a:lstStyle/>
            <a:p>
              <a:endParaRPr lang="es-AR"/>
            </a:p>
          </p:txBody>
        </p:sp>
        <p:sp>
          <p:nvSpPr>
            <p:cNvPr id="18446" name="Text Box 15"/>
            <p:cNvSpPr txBox="1">
              <a:spLocks noChangeArrowheads="1"/>
            </p:cNvSpPr>
            <p:nvPr/>
          </p:nvSpPr>
          <p:spPr bwMode="auto">
            <a:xfrm>
              <a:off x="1804" y="2584"/>
              <a:ext cx="885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91427" tIns="45713" rIns="91427" bIns="45713">
              <a:spAutoFit/>
            </a:bodyPr>
            <a:lstStyle/>
            <a:p>
              <a:r>
                <a:rPr lang="es-AR" sz="2300" b="1">
                  <a:cs typeface="Times New Roman" pitchFamily="18" charset="0"/>
                </a:rPr>
                <a:t>Verificar</a:t>
              </a:r>
              <a:endParaRPr lang="es-ES" sz="2300" b="1">
                <a:cs typeface="Times New Roman" pitchFamily="18" charset="0"/>
              </a:endParaRPr>
            </a:p>
          </p:txBody>
        </p:sp>
      </p:grpSp>
      <p:sp>
        <p:nvSpPr>
          <p:cNvPr id="18440" name="Text Box 16"/>
          <p:cNvSpPr txBox="1">
            <a:spLocks noChangeArrowheads="1"/>
          </p:cNvSpPr>
          <p:nvPr/>
        </p:nvSpPr>
        <p:spPr bwMode="auto">
          <a:xfrm>
            <a:off x="0" y="0"/>
            <a:ext cx="6096000" cy="457200"/>
          </a:xfrm>
          <a:prstGeom prst="rect">
            <a:avLst/>
          </a:prstGeom>
          <a:solidFill>
            <a:schemeClr val="hlink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AR" sz="2400" b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MEJORA CONTINUA</a:t>
            </a:r>
            <a:r>
              <a:rPr lang="es-AR" sz="2400">
                <a:latin typeface="Times New Roman" pitchFamily="18" charset="0"/>
                <a:cs typeface="Times New Roman" pitchFamily="18" charset="0"/>
              </a:rPr>
              <a:t> </a:t>
            </a:r>
            <a:endParaRPr lang="es-ES" sz="24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3496" name="Text Box 17"/>
          <p:cNvSpPr txBox="1">
            <a:spLocks noChangeArrowheads="1"/>
          </p:cNvSpPr>
          <p:nvPr/>
        </p:nvSpPr>
        <p:spPr bwMode="auto">
          <a:xfrm>
            <a:off x="6516688" y="1557338"/>
            <a:ext cx="2627312" cy="830262"/>
          </a:xfrm>
          <a:prstGeom prst="rect">
            <a:avLst/>
          </a:prstGeom>
          <a:solidFill>
            <a:schemeClr val="bg1"/>
          </a:solidFill>
          <a:ln w="9525">
            <a:solidFill>
              <a:srgbClr val="0033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_tradnl" sz="1600" b="1">
                <a:solidFill>
                  <a:srgbClr val="CC0099"/>
                </a:solidFill>
                <a:latin typeface="Verdana" pitchFamily="34" charset="0"/>
              </a:rPr>
              <a:t>PLANIFICAR  </a:t>
            </a:r>
            <a:r>
              <a:rPr lang="es-ES_tradnl" sz="1600" b="1">
                <a:latin typeface="Verdana" pitchFamily="34" charset="0"/>
              </a:rPr>
              <a:t>  Establecer los objetivos</a:t>
            </a:r>
            <a:endParaRPr lang="es-ES" sz="1600" b="1">
              <a:latin typeface="Verdana" pitchFamily="34" charset="0"/>
            </a:endParaRPr>
          </a:p>
        </p:txBody>
      </p:sp>
      <p:sp>
        <p:nvSpPr>
          <p:cNvPr id="63497" name="Text Box 18"/>
          <p:cNvSpPr txBox="1">
            <a:spLocks noChangeArrowheads="1"/>
          </p:cNvSpPr>
          <p:nvPr/>
        </p:nvSpPr>
        <p:spPr bwMode="auto">
          <a:xfrm>
            <a:off x="6516688" y="4581525"/>
            <a:ext cx="1943100" cy="1384300"/>
          </a:xfrm>
          <a:prstGeom prst="rect">
            <a:avLst/>
          </a:prstGeom>
          <a:solidFill>
            <a:schemeClr val="bg1"/>
          </a:solidFill>
          <a:ln w="9525">
            <a:solidFill>
              <a:srgbClr val="0033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Font typeface="Wingdings" pitchFamily="2" charset="2"/>
              <a:buNone/>
            </a:pPr>
            <a:r>
              <a:rPr lang="es-ES_tradnl" sz="1400" b="1" dirty="0">
                <a:solidFill>
                  <a:srgbClr val="CC0099"/>
                </a:solidFill>
                <a:latin typeface="Verdana" pitchFamily="34" charset="0"/>
              </a:rPr>
              <a:t>HACER</a:t>
            </a:r>
            <a:r>
              <a:rPr lang="es-ES_tradnl" sz="1400" b="1" dirty="0">
                <a:latin typeface="Verdana" pitchFamily="34" charset="0"/>
              </a:rPr>
              <a:t>      Implementar los procesos. CAPACITAR-REPARAR-DISEÑAR </a:t>
            </a:r>
            <a:endParaRPr lang="es-ES" b="1" dirty="0">
              <a:latin typeface="Verdana" pitchFamily="34" charset="0"/>
            </a:endParaRPr>
          </a:p>
        </p:txBody>
      </p:sp>
      <p:sp>
        <p:nvSpPr>
          <p:cNvPr id="63498" name="Text Box 19"/>
          <p:cNvSpPr txBox="1">
            <a:spLocks noChangeArrowheads="1"/>
          </p:cNvSpPr>
          <p:nvPr/>
        </p:nvSpPr>
        <p:spPr bwMode="auto">
          <a:xfrm>
            <a:off x="179388" y="4581525"/>
            <a:ext cx="1871662" cy="1062038"/>
          </a:xfrm>
          <a:prstGeom prst="rect">
            <a:avLst/>
          </a:prstGeom>
          <a:solidFill>
            <a:schemeClr val="bg1"/>
          </a:solidFill>
          <a:ln w="9525">
            <a:solidFill>
              <a:srgbClr val="0033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Font typeface="Wingdings" pitchFamily="2" charset="2"/>
              <a:buNone/>
            </a:pPr>
            <a:r>
              <a:rPr lang="es-ES_tradnl" sz="1400" b="1">
                <a:solidFill>
                  <a:srgbClr val="CC0099"/>
                </a:solidFill>
                <a:latin typeface="Verdana" pitchFamily="34" charset="0"/>
              </a:rPr>
              <a:t>VERIFICAR</a:t>
            </a:r>
          </a:p>
          <a:p>
            <a:pPr algn="ctr">
              <a:spcBef>
                <a:spcPct val="50000"/>
              </a:spcBef>
              <a:buFont typeface="Wingdings" pitchFamily="2" charset="2"/>
              <a:buNone/>
            </a:pPr>
            <a:r>
              <a:rPr lang="es-ES_tradnl" sz="1400" b="1">
                <a:latin typeface="Verdana" pitchFamily="34" charset="0"/>
              </a:rPr>
              <a:t>CONTROLAR –ENCONTRAR LAS FALLAS </a:t>
            </a:r>
            <a:endParaRPr lang="es-ES" sz="1400" b="1">
              <a:latin typeface="Verdana" pitchFamily="34" charset="0"/>
            </a:endParaRPr>
          </a:p>
        </p:txBody>
      </p:sp>
      <p:sp>
        <p:nvSpPr>
          <p:cNvPr id="63499" name="Text Box 20"/>
          <p:cNvSpPr txBox="1">
            <a:spLocks noChangeArrowheads="1"/>
          </p:cNvSpPr>
          <p:nvPr/>
        </p:nvSpPr>
        <p:spPr bwMode="auto">
          <a:xfrm>
            <a:off x="323850" y="1341438"/>
            <a:ext cx="1944688" cy="830262"/>
          </a:xfrm>
          <a:prstGeom prst="rect">
            <a:avLst/>
          </a:prstGeom>
          <a:solidFill>
            <a:schemeClr val="bg1"/>
          </a:solidFill>
          <a:ln w="9525">
            <a:solidFill>
              <a:srgbClr val="0033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Font typeface="Wingdings" pitchFamily="2" charset="2"/>
              <a:buNone/>
            </a:pPr>
            <a:r>
              <a:rPr lang="es-ES_tradnl" sz="1200" b="1" dirty="0">
                <a:solidFill>
                  <a:srgbClr val="CC0099"/>
                </a:solidFill>
                <a:latin typeface="Verdana" pitchFamily="34" charset="0"/>
              </a:rPr>
              <a:t>ACTUAR</a:t>
            </a:r>
            <a:r>
              <a:rPr lang="es-ES_tradnl" sz="1200" dirty="0">
                <a:latin typeface="Verdana" pitchFamily="34" charset="0"/>
              </a:rPr>
              <a:t>      CORREGIR </a:t>
            </a:r>
            <a:r>
              <a:rPr lang="es-ES_tradnl" sz="1200" b="1" dirty="0">
                <a:latin typeface="Verdana" pitchFamily="34" charset="0"/>
              </a:rPr>
              <a:t>PARA MEJORAR CONTINUAMENTE</a:t>
            </a:r>
            <a:endParaRPr lang="es-ES" b="1" dirty="0">
              <a:latin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8 Título"/>
          <p:cNvSpPr>
            <a:spLocks noGrp="1"/>
          </p:cNvSpPr>
          <p:nvPr>
            <p:ph type="title"/>
          </p:nvPr>
        </p:nvSpPr>
        <p:spPr>
          <a:xfrm>
            <a:off x="428625" y="428625"/>
            <a:ext cx="8229600" cy="1143000"/>
          </a:xfrm>
        </p:spPr>
        <p:txBody>
          <a:bodyPr/>
          <a:lstStyle/>
          <a:p>
            <a:r>
              <a:rPr lang="es-AR" b="1" dirty="0" smtClean="0"/>
              <a:t>METODOLOGÍA</a:t>
            </a:r>
            <a:r>
              <a:rPr lang="es-AR" dirty="0" smtClean="0"/>
              <a:t> </a:t>
            </a:r>
          </a:p>
        </p:txBody>
      </p:sp>
      <p:sp>
        <p:nvSpPr>
          <p:cNvPr id="7171" name="9 Marcador de contenido"/>
          <p:cNvSpPr>
            <a:spLocks noGrp="1"/>
          </p:cNvSpPr>
          <p:nvPr>
            <p:ph idx="1"/>
          </p:nvPr>
        </p:nvSpPr>
        <p:spPr>
          <a:xfrm>
            <a:off x="642938" y="1571625"/>
            <a:ext cx="8208962" cy="5040313"/>
          </a:xfrm>
        </p:spPr>
        <p:txBody>
          <a:bodyPr rtlCol="0">
            <a:normAutofit/>
          </a:bodyPr>
          <a:lstStyle/>
          <a:p>
            <a:pPr marL="609600" indent="-609600"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es-AR" sz="2400" dirty="0" smtClean="0"/>
              <a:t>	</a:t>
            </a:r>
          </a:p>
          <a:p>
            <a:pPr marL="609600" indent="-609600" algn="just"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es-AR" sz="2400" dirty="0" smtClean="0"/>
              <a:t>         Se   realizaron controles   en   </a:t>
            </a:r>
            <a:r>
              <a:rPr lang="es-AR" sz="2400" b="1" dirty="0" smtClean="0"/>
              <a:t>6  instalaciones </a:t>
            </a:r>
            <a:r>
              <a:rPr lang="es-AR" sz="2400" dirty="0" smtClean="0"/>
              <a:t> de  remates  ferias  de  la  Provincia  de  Santa  Fe ( un control/feria )</a:t>
            </a:r>
          </a:p>
          <a:p>
            <a:pPr marL="609600" indent="-609600" algn="just" fontAlgn="auto">
              <a:spcAft>
                <a:spcPts val="0"/>
              </a:spcAft>
              <a:buClr>
                <a:schemeClr val="accent3"/>
              </a:buClr>
              <a:buFont typeface="Arial" charset="0"/>
              <a:buAutoNum type="arabicPeriod"/>
              <a:defRPr/>
            </a:pPr>
            <a:endParaRPr lang="es-AR" sz="2400" dirty="0" smtClean="0"/>
          </a:p>
          <a:p>
            <a:pPr marL="609600" indent="-609600" algn="just" fontAlgn="auto">
              <a:spcAft>
                <a:spcPts val="0"/>
              </a:spcAft>
              <a:buClr>
                <a:schemeClr val="accent3"/>
              </a:buClr>
              <a:buFont typeface="Arial" charset="0"/>
              <a:buNone/>
              <a:defRPr/>
            </a:pPr>
            <a:r>
              <a:rPr lang="es-AR" sz="2400" dirty="0" smtClean="0"/>
              <a:t>	Se seleccionaron dos ferias, con y sin AC (c/AC y s/AC) en las cuales se realizaron controles durante 3 remates de hacienda en cada una de ellas</a:t>
            </a:r>
          </a:p>
          <a:p>
            <a:pPr marL="609600" indent="-609600" algn="just" fontAlgn="auto">
              <a:spcAft>
                <a:spcPts val="0"/>
              </a:spcAft>
              <a:buClr>
                <a:schemeClr val="accent3"/>
              </a:buClr>
              <a:buFont typeface="Arial" charset="0"/>
              <a:buNone/>
              <a:defRPr/>
            </a:pPr>
            <a:r>
              <a:rPr lang="es-AR" sz="2400" dirty="0" smtClean="0"/>
              <a:t>	Total de animales  observados: 7908</a:t>
            </a:r>
          </a:p>
          <a:p>
            <a:pPr marL="609600" indent="-609600" fontAlgn="auto">
              <a:spcAft>
                <a:spcPts val="0"/>
              </a:spcAft>
              <a:buClr>
                <a:schemeClr val="accent3"/>
              </a:buClr>
              <a:buFont typeface="Arial" charset="0"/>
              <a:buNone/>
              <a:defRPr/>
            </a:pPr>
            <a:endParaRPr lang="es-AR" sz="2400" dirty="0" smtClean="0"/>
          </a:p>
          <a:p>
            <a:pPr marL="609600" indent="-609600" fontAlgn="auto">
              <a:spcAft>
                <a:spcPts val="0"/>
              </a:spcAft>
              <a:buClr>
                <a:schemeClr val="accent3"/>
              </a:buClr>
              <a:buFont typeface="Arial" charset="0"/>
              <a:buNone/>
              <a:defRPr/>
            </a:pPr>
            <a:r>
              <a:rPr lang="es-AR" sz="2400" dirty="0" smtClean="0"/>
              <a:t>	</a:t>
            </a: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611188" y="404813"/>
            <a:ext cx="8229600" cy="636587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s-AR" sz="2000" dirty="0" smtClean="0"/>
              <a:t>CRITERIOS DE SELECCIÓN DE  LAS FERIAS</a:t>
            </a:r>
            <a:endParaRPr lang="es-AR" sz="2000" dirty="0"/>
          </a:p>
        </p:txBody>
      </p:sp>
      <p:graphicFrame>
        <p:nvGraphicFramePr>
          <p:cNvPr id="8" name="7 Marcador de contenido"/>
          <p:cNvGraphicFramePr>
            <a:graphicFrameLocks noGrp="1"/>
          </p:cNvGraphicFramePr>
          <p:nvPr>
            <p:ph idx="1"/>
          </p:nvPr>
        </p:nvGraphicFramePr>
        <p:xfrm>
          <a:off x="323850" y="1147763"/>
          <a:ext cx="5256582" cy="5709922"/>
        </p:xfrm>
        <a:graphic>
          <a:graphicData uri="http://schemas.openxmlformats.org/drawingml/2006/table">
            <a:tbl>
              <a:tblPr/>
              <a:tblGrid>
                <a:gridCol w="2537596"/>
                <a:gridCol w="1359493"/>
                <a:gridCol w="1359493"/>
              </a:tblGrid>
              <a:tr h="23276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AR" sz="1600" dirty="0">
                          <a:latin typeface="Calibri"/>
                          <a:ea typeface="Calibri"/>
                          <a:cs typeface="Times New Roman"/>
                        </a:rPr>
                        <a:t>Factores considerados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AR" sz="1600" b="1" dirty="0">
                          <a:latin typeface="Calibri"/>
                          <a:ea typeface="Calibri"/>
                          <a:cs typeface="Times New Roman"/>
                        </a:rPr>
                        <a:t>Con AC</a:t>
                      </a:r>
                      <a:endParaRPr lang="es-AR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AR" sz="1600" b="1" dirty="0">
                          <a:latin typeface="Calibri"/>
                          <a:ea typeface="Calibri"/>
                          <a:cs typeface="Times New Roman"/>
                        </a:rPr>
                        <a:t>Sin AC</a:t>
                      </a:r>
                      <a:endParaRPr lang="es-AR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</a:tr>
              <a:tr h="196408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AR" sz="1600" dirty="0">
                          <a:latin typeface="Calibri"/>
                          <a:ea typeface="Calibri"/>
                          <a:cs typeface="Times New Roman"/>
                        </a:rPr>
                        <a:t>Razas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AR" sz="1600" dirty="0">
                          <a:latin typeface="Calibri"/>
                          <a:ea typeface="Calibri"/>
                          <a:cs typeface="Times New Roman"/>
                        </a:rPr>
                        <a:t>Shorthorn, </a:t>
                      </a:r>
                      <a:r>
                        <a:rPr lang="es-AR" sz="1600" dirty="0" err="1">
                          <a:latin typeface="Calibri"/>
                          <a:ea typeface="Calibri"/>
                          <a:cs typeface="Times New Roman"/>
                        </a:rPr>
                        <a:t>Hereford</a:t>
                      </a:r>
                      <a:r>
                        <a:rPr lang="es-AR" sz="1600" dirty="0">
                          <a:latin typeface="Calibri"/>
                          <a:ea typeface="Calibri"/>
                          <a:cs typeface="Times New Roman"/>
                        </a:rPr>
                        <a:t>, Aberdeen Angus, Criollos, Cruzas, </a:t>
                      </a:r>
                      <a:r>
                        <a:rPr lang="es-AR" sz="1600" dirty="0" err="1">
                          <a:latin typeface="Calibri"/>
                          <a:ea typeface="Calibri"/>
                          <a:cs typeface="Times New Roman"/>
                        </a:rPr>
                        <a:t>Holando</a:t>
                      </a:r>
                      <a:r>
                        <a:rPr lang="es-AR" sz="1600" dirty="0">
                          <a:latin typeface="Calibri"/>
                          <a:ea typeface="Calibri"/>
                          <a:cs typeface="Times New Roman"/>
                        </a:rPr>
                        <a:t> Argentino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AR" sz="1600" dirty="0">
                          <a:latin typeface="Calibri"/>
                          <a:ea typeface="Calibri"/>
                          <a:cs typeface="Times New Roman"/>
                        </a:rPr>
                        <a:t>Ídem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6408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AR" sz="1600">
                          <a:latin typeface="Calibri"/>
                          <a:ea typeface="Calibri"/>
                          <a:cs typeface="Times New Roman"/>
                        </a:rPr>
                        <a:t>Procedencia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AR" sz="1600" dirty="0">
                          <a:latin typeface="Calibri"/>
                          <a:ea typeface="Calibri"/>
                          <a:cs typeface="Times New Roman"/>
                        </a:rPr>
                        <a:t>Ídem, más tambo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AR" sz="1600" dirty="0">
                          <a:latin typeface="Calibri"/>
                          <a:ea typeface="Calibri"/>
                          <a:cs typeface="Times New Roman"/>
                        </a:rPr>
                        <a:t>Islas, Montes, explotaciones de Invernada y Cría, Corrales de encierre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2209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AR" sz="1600" dirty="0">
                          <a:latin typeface="Calibri"/>
                          <a:ea typeface="Calibri"/>
                          <a:cs typeface="Times New Roman"/>
                        </a:rPr>
                        <a:t>Categorías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AR" sz="1600" dirty="0">
                          <a:latin typeface="Calibri"/>
                          <a:ea typeface="Calibri"/>
                          <a:cs typeface="Times New Roman"/>
                        </a:rPr>
                        <a:t>Novillos, Novillitos, Invernada, Vacas y Toros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AR" sz="1600" dirty="0">
                          <a:latin typeface="Calibri"/>
                          <a:ea typeface="Calibri"/>
                          <a:cs typeface="Times New Roman"/>
                        </a:rPr>
                        <a:t>Ídem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pSp>
        <p:nvGrpSpPr>
          <p:cNvPr id="3" name="9 Grupo"/>
          <p:cNvGrpSpPr>
            <a:grpSpLocks/>
          </p:cNvGrpSpPr>
          <p:nvPr/>
        </p:nvGrpSpPr>
        <p:grpSpPr bwMode="auto">
          <a:xfrm>
            <a:off x="5752579" y="1340768"/>
            <a:ext cx="3391421" cy="5113337"/>
            <a:chOff x="5148064" y="2060848"/>
            <a:chExt cx="3535362" cy="4426000"/>
          </a:xfrm>
        </p:grpSpPr>
        <p:pic>
          <p:nvPicPr>
            <p:cNvPr id="25626" name="Picture 2" descr="G:\B- 0822.jp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5148064" y="3429000"/>
              <a:ext cx="3456384" cy="30578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5627" name="Imagen 10" descr="S7300205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5148064" y="2060848"/>
              <a:ext cx="3535362" cy="24225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9" name="8 CuadroTexto"/>
          <p:cNvSpPr txBox="1"/>
          <p:nvPr/>
        </p:nvSpPr>
        <p:spPr>
          <a:xfrm>
            <a:off x="8172400" y="3645024"/>
            <a:ext cx="504056" cy="369332"/>
          </a:xfrm>
          <a:prstGeom prst="rect">
            <a:avLst/>
          </a:prstGeom>
          <a:solidFill>
            <a:schemeClr val="bg2">
              <a:lumMod val="10000"/>
            </a:schemeClr>
          </a:solidFill>
        </p:spPr>
        <p:txBody>
          <a:bodyPr wrap="square" rtlCol="0">
            <a:spAutoFit/>
          </a:bodyPr>
          <a:lstStyle/>
          <a:p>
            <a:endParaRPr lang="es-A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1 Título"/>
          <p:cNvSpPr>
            <a:spLocks noGrp="1"/>
          </p:cNvSpPr>
          <p:nvPr>
            <p:ph type="title"/>
          </p:nvPr>
        </p:nvSpPr>
        <p:spPr>
          <a:xfrm>
            <a:off x="539750" y="0"/>
            <a:ext cx="8229600" cy="1143000"/>
          </a:xfrm>
        </p:spPr>
        <p:txBody>
          <a:bodyPr>
            <a:normAutofit/>
          </a:bodyPr>
          <a:lstStyle/>
          <a:p>
            <a:r>
              <a:rPr lang="es-AR" sz="2400" b="1" dirty="0" smtClean="0"/>
              <a:t>CRITERIOS DE SELECCIÓN DE LAS FERIAS</a:t>
            </a:r>
          </a:p>
        </p:txBody>
      </p:sp>
      <p:graphicFrame>
        <p:nvGraphicFramePr>
          <p:cNvPr id="5" name="4 Marcador de contenido"/>
          <p:cNvGraphicFramePr>
            <a:graphicFrameLocks noGrp="1"/>
          </p:cNvGraphicFramePr>
          <p:nvPr>
            <p:ph idx="1"/>
          </p:nvPr>
        </p:nvGraphicFramePr>
        <p:xfrm>
          <a:off x="683568" y="764704"/>
          <a:ext cx="7704856" cy="5921327"/>
        </p:xfrm>
        <a:graphic>
          <a:graphicData uri="http://schemas.openxmlformats.org/drawingml/2006/table">
            <a:tbl>
              <a:tblPr/>
              <a:tblGrid>
                <a:gridCol w="1978977"/>
                <a:gridCol w="1978977"/>
                <a:gridCol w="1873451"/>
                <a:gridCol w="1873451"/>
              </a:tblGrid>
              <a:tr h="300815"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AR" sz="1600" dirty="0">
                          <a:latin typeface="Calibri"/>
                          <a:ea typeface="Calibri"/>
                          <a:cs typeface="Times New Roman"/>
                        </a:rPr>
                        <a:t>Factores considerados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AR" dirty="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AR" sz="1600" b="1" dirty="0">
                          <a:latin typeface="Calibri"/>
                          <a:ea typeface="Calibri"/>
                          <a:cs typeface="Times New Roman"/>
                        </a:rPr>
                        <a:t>Con AC</a:t>
                      </a:r>
                      <a:endParaRPr lang="es-AR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AR" sz="1600" b="1" dirty="0">
                          <a:latin typeface="Calibri"/>
                          <a:ea typeface="Calibri"/>
                          <a:cs typeface="Times New Roman"/>
                        </a:rPr>
                        <a:t>Sin AC</a:t>
                      </a:r>
                      <a:endParaRPr lang="es-AR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1009961">
                <a:tc rowSpan="5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AR" sz="1600" dirty="0">
                          <a:latin typeface="Calibri"/>
                          <a:ea typeface="Calibri"/>
                          <a:cs typeface="Times New Roman"/>
                        </a:rPr>
                        <a:t>Instalaciones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300"/>
                        </a:spcAft>
                      </a:pPr>
                      <a:r>
                        <a:rPr lang="es-AR" sz="1600" b="0" kern="1600" dirty="0">
                          <a:latin typeface="Calibri"/>
                          <a:ea typeface="Times New Roman"/>
                          <a:cs typeface="Times New Roman"/>
                        </a:rPr>
                        <a:t>Para separación</a:t>
                      </a:r>
                      <a:endParaRPr lang="es-AR" sz="1600" b="1" kern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AR" sz="1600" dirty="0">
                          <a:latin typeface="Calibri"/>
                          <a:ea typeface="Calibri"/>
                          <a:cs typeface="Times New Roman"/>
                        </a:rPr>
                        <a:t>Con corrales de aparte que facilitan la operación y reducen los golpes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AR" sz="1600">
                          <a:latin typeface="Calibri"/>
                          <a:ea typeface="Calibri"/>
                          <a:cs typeface="Times New Roman"/>
                        </a:rPr>
                        <a:t>Diseño que requiere del uso abusivo de caballos para la operación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53707">
                <a:tc vMerge="1">
                  <a:txBody>
                    <a:bodyPr/>
                    <a:lstStyle/>
                    <a:p>
                      <a:endParaRPr lang="es-A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AR" sz="1600" dirty="0" smtClean="0">
                          <a:latin typeface="Calibri"/>
                          <a:ea typeface="Calibri"/>
                          <a:cs typeface="Times New Roman"/>
                        </a:rPr>
                        <a:t>Corrales y callejones</a:t>
                      </a:r>
                      <a:endParaRPr lang="es-AR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AR" sz="1600" dirty="0">
                          <a:latin typeface="Calibri"/>
                          <a:ea typeface="Calibri"/>
                          <a:cs typeface="Times New Roman"/>
                        </a:rPr>
                        <a:t>Con suficiente espacio y sombra 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AR" sz="1600" dirty="0">
                          <a:latin typeface="Calibri"/>
                          <a:ea typeface="Calibri"/>
                          <a:cs typeface="Times New Roman"/>
                        </a:rPr>
                        <a:t>De reducidas dimensiones y con falta de sombra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68180">
                <a:tc vMerge="1">
                  <a:txBody>
                    <a:bodyPr/>
                    <a:lstStyle/>
                    <a:p>
                      <a:endParaRPr lang="es-A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es-AR" sz="1600">
                          <a:latin typeface="Calibri"/>
                          <a:ea typeface="Calibri"/>
                          <a:cs typeface="Times New Roman"/>
                        </a:rPr>
                        <a:t>Ante pista- Pista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es-AR" sz="1600" dirty="0">
                          <a:latin typeface="Calibri"/>
                          <a:ea typeface="Calibri"/>
                          <a:cs typeface="Times New Roman"/>
                        </a:rPr>
                        <a:t>Muy Buenas condiciones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es-AR" sz="1600" dirty="0">
                          <a:latin typeface="Calibri"/>
                          <a:ea typeface="Calibri"/>
                          <a:cs typeface="Times New Roman"/>
                        </a:rPr>
                        <a:t>Precaria. Diseño y mantenimiento inadecuado 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68180">
                <a:tc vMerge="1">
                  <a:txBody>
                    <a:bodyPr/>
                    <a:lstStyle/>
                    <a:p>
                      <a:endParaRPr lang="es-A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es-AR" sz="1600">
                          <a:latin typeface="Calibri"/>
                          <a:ea typeface="Calibri"/>
                          <a:cs typeface="Times New Roman"/>
                        </a:rPr>
                        <a:t>Manga – Balanza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es-AR" sz="1600" dirty="0">
                          <a:latin typeface="Calibri"/>
                          <a:ea typeface="Calibri"/>
                          <a:cs typeface="Times New Roman"/>
                        </a:rPr>
                        <a:t>Buenas condiciones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es-AR" sz="1600" dirty="0">
                          <a:latin typeface="Calibri"/>
                          <a:ea typeface="Calibri"/>
                          <a:cs typeface="Times New Roman"/>
                        </a:rPr>
                        <a:t>Precaria. Diseño y mantenimiento inadecuado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68180">
                <a:tc vMerge="1">
                  <a:txBody>
                    <a:bodyPr/>
                    <a:lstStyle/>
                    <a:p>
                      <a:endParaRPr lang="es-A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es-AR" sz="1600">
                          <a:latin typeface="Calibri"/>
                          <a:ea typeface="Calibri"/>
                          <a:cs typeface="Times New Roman"/>
                        </a:rPr>
                        <a:t>De carga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es-AR" sz="1600" dirty="0" smtClean="0">
                          <a:latin typeface="Calibri"/>
                          <a:ea typeface="Calibri"/>
                          <a:cs typeface="Times New Roman"/>
                        </a:rPr>
                        <a:t>Adecuado diseño. Buenas condiciones de mantenimiento</a:t>
                      </a:r>
                      <a:endParaRPr lang="es-AR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es-AR" sz="1600" dirty="0" smtClean="0">
                          <a:latin typeface="Calibri"/>
                          <a:ea typeface="Calibri"/>
                          <a:cs typeface="Times New Roman"/>
                        </a:rPr>
                        <a:t>Problemas de diseño. Buenas condiciones de</a:t>
                      </a:r>
                      <a:r>
                        <a:rPr lang="es-AR" sz="1600" baseline="0" dirty="0" smtClean="0">
                          <a:latin typeface="Calibri"/>
                          <a:ea typeface="Calibri"/>
                          <a:cs typeface="Times New Roman"/>
                        </a:rPr>
                        <a:t> mantenimiento</a:t>
                      </a:r>
                      <a:endParaRPr lang="es-AR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68313" y="333375"/>
            <a:ext cx="8229600" cy="1143000"/>
          </a:xfrm>
        </p:spPr>
        <p:txBody>
          <a:bodyPr>
            <a:normAutofit/>
          </a:bodyPr>
          <a:lstStyle/>
          <a:p>
            <a:r>
              <a:rPr lang="es-AR" sz="2400" dirty="0" smtClean="0"/>
              <a:t>CRITERIOS DE SELECCIÓN DE LAS FERIAS</a:t>
            </a:r>
          </a:p>
        </p:txBody>
      </p:sp>
      <p:graphicFrame>
        <p:nvGraphicFramePr>
          <p:cNvPr id="4" name="3 Marcador de contenido"/>
          <p:cNvGraphicFramePr>
            <a:graphicFrameLocks noGrp="1"/>
          </p:cNvGraphicFramePr>
          <p:nvPr>
            <p:ph idx="1"/>
          </p:nvPr>
        </p:nvGraphicFramePr>
        <p:xfrm>
          <a:off x="539750" y="1773238"/>
          <a:ext cx="7920879" cy="1080120"/>
        </p:xfrm>
        <a:graphic>
          <a:graphicData uri="http://schemas.openxmlformats.org/drawingml/2006/table">
            <a:tbl>
              <a:tblPr/>
              <a:tblGrid>
                <a:gridCol w="2088232"/>
                <a:gridCol w="2520280"/>
                <a:gridCol w="3312367"/>
              </a:tblGrid>
              <a:tr h="60486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AR" sz="1400" dirty="0">
                          <a:latin typeface="Calibri"/>
                          <a:ea typeface="Calibri"/>
                          <a:cs typeface="Times New Roman"/>
                        </a:rPr>
                        <a:t>Factores considerados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AR" sz="1400" b="1" dirty="0">
                          <a:latin typeface="Calibri"/>
                          <a:ea typeface="Calibri"/>
                          <a:cs typeface="Times New Roman"/>
                        </a:rPr>
                        <a:t>Con AC</a:t>
                      </a:r>
                      <a:endParaRPr lang="es-AR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AR" sz="1400" b="1" dirty="0">
                          <a:latin typeface="Calibri"/>
                          <a:ea typeface="Calibri"/>
                          <a:cs typeface="Times New Roman"/>
                        </a:rPr>
                        <a:t>Sin AC</a:t>
                      </a:r>
                      <a:endParaRPr lang="es-AR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47525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AR" sz="1100" dirty="0">
                          <a:latin typeface="Calibri"/>
                          <a:ea typeface="Calibri"/>
                          <a:cs typeface="Times New Roman"/>
                        </a:rPr>
                        <a:t>Capacitación del personal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AR" sz="1100" b="1" dirty="0">
                          <a:latin typeface="Calibri"/>
                          <a:ea typeface="Calibri"/>
                          <a:cs typeface="Times New Roman"/>
                        </a:rPr>
                        <a:t>Con capacitación</a:t>
                      </a:r>
                      <a:r>
                        <a:rPr lang="es-AR" sz="1100" dirty="0">
                          <a:latin typeface="Calibri"/>
                          <a:ea typeface="Calibri"/>
                          <a:cs typeface="Times New Roman"/>
                        </a:rPr>
                        <a:t> en bienestar animal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AR" sz="1100" b="1" dirty="0">
                          <a:latin typeface="Calibri"/>
                          <a:ea typeface="Calibri"/>
                          <a:cs typeface="Times New Roman"/>
                        </a:rPr>
                        <a:t>Sin capacitación</a:t>
                      </a:r>
                      <a:r>
                        <a:rPr lang="es-AR" sz="1100" dirty="0">
                          <a:latin typeface="Calibri"/>
                          <a:ea typeface="Calibri"/>
                          <a:cs typeface="Times New Roman"/>
                        </a:rPr>
                        <a:t> en bienestar animal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33810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99992" y="3069562"/>
            <a:ext cx="4644008" cy="38161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811" name="Picture 4" descr="G:\B- 078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689350"/>
            <a:ext cx="4465637" cy="316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Elipse"/>
          <p:cNvSpPr/>
          <p:nvPr/>
        </p:nvSpPr>
        <p:spPr>
          <a:xfrm>
            <a:off x="971600" y="692696"/>
            <a:ext cx="6912768" cy="230425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AR" b="1" dirty="0" smtClean="0">
                <a:solidFill>
                  <a:schemeClr val="bg1"/>
                </a:solidFill>
              </a:rPr>
              <a:t>Una forma alternativa de preservar el  bienestar y la calidad de la carne obtenida, puede ser a</a:t>
            </a:r>
          </a:p>
          <a:p>
            <a:pPr algn="ctr"/>
            <a:r>
              <a:rPr lang="es-AR" b="1" dirty="0" smtClean="0">
                <a:solidFill>
                  <a:schemeClr val="bg1"/>
                </a:solidFill>
              </a:rPr>
              <a:t>través de la identificación de los puntos</a:t>
            </a:r>
          </a:p>
          <a:p>
            <a:pPr algn="ctr"/>
            <a:r>
              <a:rPr lang="es-AR" b="1" dirty="0" smtClean="0">
                <a:solidFill>
                  <a:schemeClr val="bg1"/>
                </a:solidFill>
              </a:rPr>
              <a:t>claves en el proceso de comercialización,</a:t>
            </a:r>
          </a:p>
          <a:p>
            <a:pPr algn="ctr"/>
            <a:r>
              <a:rPr lang="es-AR" b="1" dirty="0" smtClean="0">
                <a:solidFill>
                  <a:schemeClr val="bg1"/>
                </a:solidFill>
              </a:rPr>
              <a:t>para luego controlar y manejar estos puntos</a:t>
            </a:r>
          </a:p>
          <a:p>
            <a:pPr algn="ctr"/>
            <a:r>
              <a:rPr lang="es-AR" b="1" dirty="0" smtClean="0">
                <a:solidFill>
                  <a:schemeClr val="bg1"/>
                </a:solidFill>
              </a:rPr>
              <a:t>de la manera más apropiada </a:t>
            </a:r>
            <a:endParaRPr lang="es-AR" b="1" dirty="0">
              <a:solidFill>
                <a:schemeClr val="bg1"/>
              </a:solidFill>
            </a:endParaRPr>
          </a:p>
        </p:txBody>
      </p:sp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683568" y="0"/>
            <a:ext cx="7272858" cy="6858000"/>
            <a:chOff x="2729" y="1869"/>
            <a:chExt cx="5730" cy="8635"/>
          </a:xfrm>
        </p:grpSpPr>
        <p:pic>
          <p:nvPicPr>
            <p:cNvPr id="19459" name="Picture 3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729" y="4834"/>
              <a:ext cx="5730" cy="56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9460" name="Picture 4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2729" y="1869"/>
              <a:ext cx="5730" cy="29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1 Tabla"/>
          <p:cNvGraphicFramePr>
            <a:graphicFrameLocks noGrp="1"/>
          </p:cNvGraphicFramePr>
          <p:nvPr/>
        </p:nvGraphicFramePr>
        <p:xfrm>
          <a:off x="1547813" y="188913"/>
          <a:ext cx="5544616" cy="6320465"/>
        </p:xfrm>
        <a:graphic>
          <a:graphicData uri="http://schemas.openxmlformats.org/drawingml/2006/table">
            <a:tbl>
              <a:tblPr/>
              <a:tblGrid>
                <a:gridCol w="1386154"/>
                <a:gridCol w="1386154"/>
                <a:gridCol w="1386154"/>
                <a:gridCol w="1386154"/>
              </a:tblGrid>
              <a:tr h="47167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AR" sz="1000" b="1" dirty="0">
                          <a:latin typeface="Calibri"/>
                          <a:ea typeface="Calibri"/>
                          <a:cs typeface="Times New Roman"/>
                        </a:rPr>
                        <a:t>Etapa del proceso</a:t>
                      </a:r>
                      <a:endParaRPr lang="es-AR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474" marR="454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AR" sz="1000" b="1">
                          <a:latin typeface="Calibri"/>
                          <a:ea typeface="Calibri"/>
                          <a:cs typeface="Times New Roman"/>
                        </a:rPr>
                        <a:t>Peligros</a:t>
                      </a:r>
                      <a:endParaRPr lang="es-A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474" marR="454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AR" sz="1000" b="1">
                          <a:latin typeface="Calibri"/>
                          <a:ea typeface="Calibri"/>
                          <a:cs typeface="Times New Roman"/>
                        </a:rPr>
                        <a:t>Efectos sobre  el animal</a:t>
                      </a:r>
                      <a:endParaRPr lang="es-A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474" marR="454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AR" sz="1000" b="1" dirty="0">
                          <a:latin typeface="Calibri"/>
                          <a:ea typeface="Calibri"/>
                          <a:cs typeface="Times New Roman"/>
                        </a:rPr>
                        <a:t>Efectos potenciales sobre la calidad de la carne/ inocuidad</a:t>
                      </a:r>
                      <a:endParaRPr lang="es-AR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474" marR="454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</a:tr>
              <a:tr h="190331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es-AR" sz="10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AR" sz="1000" dirty="0">
                          <a:latin typeface="Calibri"/>
                          <a:ea typeface="Calibri"/>
                          <a:cs typeface="Times New Roman"/>
                        </a:rPr>
                        <a:t>Carga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AR" sz="1000" dirty="0">
                          <a:latin typeface="Calibri"/>
                          <a:ea typeface="Calibri"/>
                          <a:cs typeface="Times New Roman"/>
                        </a:rPr>
                        <a:t> y 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AR" sz="1000" dirty="0">
                          <a:latin typeface="Calibri"/>
                          <a:ea typeface="Calibri"/>
                          <a:cs typeface="Times New Roman"/>
                        </a:rPr>
                        <a:t>Descarga</a:t>
                      </a:r>
                    </a:p>
                  </a:txBody>
                  <a:tcPr marL="45474" marR="454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AR" sz="1000">
                          <a:latin typeface="Calibri"/>
                          <a:ea typeface="Calibri"/>
                          <a:cs typeface="Times New Roman"/>
                        </a:rPr>
                        <a:t>-Clavos, bulones, elementos cortantes.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AR" sz="1000">
                          <a:latin typeface="Calibri"/>
                          <a:ea typeface="Calibri"/>
                          <a:cs typeface="Times New Roman"/>
                        </a:rPr>
                        <a:t>-Golpes contra instalaciones, entre animales, pechazos, palos, picanas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AR" sz="1000">
                          <a:latin typeface="Calibri"/>
                          <a:ea typeface="Calibri"/>
                          <a:cs typeface="Times New Roman"/>
                        </a:rPr>
                        <a:t>Resbalones y caídas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AR" sz="1000">
                          <a:latin typeface="Calibri"/>
                          <a:ea typeface="Calibri"/>
                          <a:cs typeface="Times New Roman"/>
                        </a:rPr>
                        <a:t>-Violencia en el trato. Mal manejo </a:t>
                      </a:r>
                    </a:p>
                  </a:txBody>
                  <a:tcPr marL="45474" marR="454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AR" sz="1000">
                          <a:latin typeface="Calibri"/>
                          <a:ea typeface="Calibri"/>
                          <a:cs typeface="Times New Roman"/>
                        </a:rPr>
                        <a:t>Heridas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AR" sz="1000">
                          <a:latin typeface="Calibri"/>
                          <a:ea typeface="Calibri"/>
                          <a:cs typeface="Times New Roman"/>
                        </a:rPr>
                        <a:t>Machucones</a:t>
                      </a: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es-AR" sz="1000">
                          <a:latin typeface="Calibri"/>
                          <a:ea typeface="Calibri"/>
                          <a:cs typeface="Times New Roman"/>
                        </a:rPr>
                        <a:t>Quebraduras</a:t>
                      </a: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es-AR" sz="1000">
                          <a:latin typeface="Calibri"/>
                          <a:ea typeface="Calibri"/>
                          <a:cs typeface="Times New Roman"/>
                        </a:rPr>
                        <a:t>Estrés</a:t>
                      </a:r>
                    </a:p>
                  </a:txBody>
                  <a:tcPr marL="45474" marR="454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pt-BR" sz="10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pt-BR" sz="1000" dirty="0">
                          <a:latin typeface="Calibri"/>
                          <a:ea typeface="Calibri"/>
                          <a:cs typeface="Times New Roman"/>
                        </a:rPr>
                        <a:t>-</a:t>
                      </a:r>
                      <a:r>
                        <a:rPr lang="pt-BR" sz="1000" dirty="0" err="1">
                          <a:latin typeface="Calibri"/>
                          <a:ea typeface="Calibri"/>
                          <a:cs typeface="Times New Roman"/>
                        </a:rPr>
                        <a:t>Decomizo</a:t>
                      </a:r>
                      <a:r>
                        <a:rPr lang="pt-BR" sz="1000" dirty="0">
                          <a:latin typeface="Calibri"/>
                          <a:ea typeface="Calibri"/>
                          <a:cs typeface="Times New Roman"/>
                        </a:rPr>
                        <a:t> de áreas </a:t>
                      </a:r>
                      <a:r>
                        <a:rPr lang="pt-BR" sz="1000" dirty="0" err="1">
                          <a:latin typeface="Calibri"/>
                          <a:ea typeface="Calibri"/>
                          <a:cs typeface="Times New Roman"/>
                        </a:rPr>
                        <a:t>afectadas</a:t>
                      </a:r>
                      <a:r>
                        <a:rPr lang="pt-BR" sz="1000" dirty="0">
                          <a:latin typeface="Calibri"/>
                          <a:ea typeface="Calibri"/>
                          <a:cs typeface="Times New Roman"/>
                        </a:rPr>
                        <a:t>.</a:t>
                      </a:r>
                      <a:endParaRPr lang="es-AR" sz="10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AR" sz="1000" dirty="0">
                          <a:latin typeface="Calibri"/>
                          <a:ea typeface="Calibri"/>
                          <a:cs typeface="Times New Roman"/>
                        </a:rPr>
                        <a:t>-La carne pierde terneza y se torna oscura. 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AR" sz="1000" dirty="0">
                          <a:latin typeface="Calibri"/>
                          <a:ea typeface="Calibri"/>
                          <a:cs typeface="Times New Roman"/>
                        </a:rPr>
                        <a:t>Mayor probabilidad de contaminación microbiológica y menor vida en góndola </a:t>
                      </a:r>
                    </a:p>
                  </a:txBody>
                  <a:tcPr marL="45474" marR="454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7440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es-AR" sz="10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AR" sz="1000">
                          <a:latin typeface="Calibri"/>
                          <a:ea typeface="Calibri"/>
                          <a:cs typeface="Times New Roman"/>
                        </a:rPr>
                        <a:t>Arreo </a:t>
                      </a:r>
                    </a:p>
                  </a:txBody>
                  <a:tcPr marL="45474" marR="454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AR" sz="1000">
                          <a:latin typeface="Calibri"/>
                          <a:ea typeface="Calibri"/>
                          <a:cs typeface="Times New Roman"/>
                        </a:rPr>
                        <a:t>-Corridas, resbalones y caídas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AR" sz="1000">
                          <a:latin typeface="Calibri"/>
                          <a:ea typeface="Calibri"/>
                          <a:cs typeface="Times New Roman"/>
                        </a:rPr>
                        <a:t>-Presencia de perros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AR" sz="1000">
                          <a:latin typeface="Calibri"/>
                          <a:ea typeface="Calibri"/>
                          <a:cs typeface="Times New Roman"/>
                        </a:rPr>
                        <a:t>silbidos y gritos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AR" sz="1000">
                          <a:latin typeface="Calibri"/>
                          <a:ea typeface="Calibri"/>
                          <a:cs typeface="Times New Roman"/>
                        </a:rPr>
                        <a:t>-golpes  y pechazos</a:t>
                      </a:r>
                    </a:p>
                  </a:txBody>
                  <a:tcPr marL="45474" marR="454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es-AR" sz="10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AR" sz="1000">
                          <a:latin typeface="Calibri"/>
                          <a:ea typeface="Calibri"/>
                          <a:cs typeface="Times New Roman"/>
                        </a:rPr>
                        <a:t>Machucones, quebraduras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AR" sz="1000">
                          <a:latin typeface="Calibri"/>
                          <a:ea typeface="Calibri"/>
                          <a:cs typeface="Times New Roman"/>
                        </a:rPr>
                        <a:t>Estrés.</a:t>
                      </a:r>
                    </a:p>
                  </a:txBody>
                  <a:tcPr marL="45474" marR="454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es-AR" sz="10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pt-BR" sz="1000" dirty="0" err="1">
                          <a:latin typeface="Calibri"/>
                          <a:ea typeface="Calibri"/>
                          <a:cs typeface="Times New Roman"/>
                        </a:rPr>
                        <a:t>Decomizo</a:t>
                      </a:r>
                      <a:r>
                        <a:rPr lang="pt-BR" sz="1000" dirty="0">
                          <a:latin typeface="Calibri"/>
                          <a:ea typeface="Calibri"/>
                          <a:cs typeface="Times New Roman"/>
                        </a:rPr>
                        <a:t> de áreas </a:t>
                      </a:r>
                      <a:r>
                        <a:rPr lang="pt-BR" sz="1000" dirty="0" err="1">
                          <a:latin typeface="Calibri"/>
                          <a:ea typeface="Calibri"/>
                          <a:cs typeface="Times New Roman"/>
                        </a:rPr>
                        <a:t>afectadas</a:t>
                      </a:r>
                      <a:r>
                        <a:rPr lang="pt-BR" sz="1000" dirty="0">
                          <a:latin typeface="Calibri"/>
                          <a:ea typeface="Calibri"/>
                          <a:cs typeface="Times New Roman"/>
                        </a:rPr>
                        <a:t>. </a:t>
                      </a:r>
                      <a:endParaRPr lang="es-AR" sz="10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AR" sz="1000" dirty="0">
                          <a:latin typeface="Calibri"/>
                          <a:ea typeface="Calibri"/>
                          <a:cs typeface="Times New Roman"/>
                        </a:rPr>
                        <a:t>Carne de baja terneza y  cortes oscuros </a:t>
                      </a:r>
                    </a:p>
                  </a:txBody>
                  <a:tcPr marL="45474" marR="454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1165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es-AR" sz="10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AR" sz="1000">
                          <a:latin typeface="Calibri"/>
                          <a:ea typeface="Calibri"/>
                          <a:cs typeface="Times New Roman"/>
                        </a:rPr>
                        <a:t>Separación</a:t>
                      </a:r>
                    </a:p>
                  </a:txBody>
                  <a:tcPr marL="45474" marR="454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AR" sz="1000">
                          <a:latin typeface="Calibri"/>
                          <a:ea typeface="Calibri"/>
                          <a:cs typeface="Times New Roman"/>
                        </a:rPr>
                        <a:t>-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AR" sz="1000">
                          <a:latin typeface="Calibri"/>
                          <a:ea typeface="Calibri"/>
                          <a:cs typeface="Times New Roman"/>
                        </a:rPr>
                        <a:t>Picanas, golpes entre los animales y con las instalaciones. Azotes y palos</a:t>
                      </a:r>
                    </a:p>
                  </a:txBody>
                  <a:tcPr marL="45474" marR="454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es-AR" sz="10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AR" sz="1000">
                          <a:latin typeface="Calibri"/>
                          <a:ea typeface="Calibri"/>
                          <a:cs typeface="Times New Roman"/>
                        </a:rPr>
                        <a:t>Machucones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AR" sz="1000">
                          <a:latin typeface="Calibri"/>
                          <a:ea typeface="Calibri"/>
                          <a:cs typeface="Times New Roman"/>
                        </a:rPr>
                        <a:t>Estrés</a:t>
                      </a:r>
                    </a:p>
                  </a:txBody>
                  <a:tcPr marL="45474" marR="454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AR" sz="1000">
                          <a:latin typeface="Calibri"/>
                          <a:ea typeface="Calibri"/>
                          <a:cs typeface="Times New Roman"/>
                        </a:rPr>
                        <a:t>Decomizo de áreas afectadas. 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AR" sz="1000">
                          <a:latin typeface="Calibri"/>
                          <a:ea typeface="Calibri"/>
                          <a:cs typeface="Times New Roman"/>
                        </a:rPr>
                        <a:t>Menor vida en góndola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AR" sz="1000">
                          <a:latin typeface="Calibri"/>
                          <a:ea typeface="Calibri"/>
                          <a:cs typeface="Times New Roman"/>
                        </a:rPr>
                        <a:t>Carne de baja terneza y  cortes oscuros </a:t>
                      </a:r>
                    </a:p>
                  </a:txBody>
                  <a:tcPr marL="45474" marR="454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3163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es-AR" sz="10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AR" sz="1000">
                          <a:latin typeface="Calibri"/>
                          <a:ea typeface="Calibri"/>
                          <a:cs typeface="Times New Roman"/>
                        </a:rPr>
                        <a:t>Encierro en Corrales</a:t>
                      </a:r>
                    </a:p>
                  </a:txBody>
                  <a:tcPr marL="45474" marR="454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600"/>
                        </a:spcAft>
                      </a:pPr>
                      <a:r>
                        <a:rPr lang="es-AR" sz="1000" dirty="0">
                          <a:latin typeface="Calibri"/>
                          <a:ea typeface="Calibri"/>
                          <a:cs typeface="Times New Roman"/>
                        </a:rPr>
                        <a:t>-Estrés por hacinamiento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600"/>
                        </a:spcAft>
                      </a:pPr>
                      <a:r>
                        <a:rPr lang="es-AR" sz="1000" dirty="0">
                          <a:latin typeface="Calibri"/>
                          <a:ea typeface="Calibri"/>
                          <a:cs typeface="Times New Roman"/>
                        </a:rPr>
                        <a:t>-Falta de sombra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600"/>
                        </a:spcAft>
                      </a:pPr>
                      <a:r>
                        <a:rPr lang="es-AR" sz="1000" dirty="0">
                          <a:latin typeface="Calibri"/>
                          <a:ea typeface="Calibri"/>
                          <a:cs typeface="Times New Roman"/>
                        </a:rPr>
                        <a:t>-Exceso de barro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600"/>
                        </a:spcAft>
                      </a:pPr>
                      <a:r>
                        <a:rPr lang="es-AR" sz="1000" dirty="0">
                          <a:latin typeface="Calibri"/>
                          <a:ea typeface="Calibri"/>
                          <a:cs typeface="Times New Roman"/>
                        </a:rPr>
                        <a:t>-Distintas categorías en un mismo corral.  </a:t>
                      </a:r>
                      <a:r>
                        <a:rPr lang="es-AR" sz="1000" dirty="0" smtClean="0">
                          <a:latin typeface="Calibri"/>
                          <a:ea typeface="Calibri"/>
                          <a:cs typeface="Times New Roman"/>
                        </a:rPr>
                        <a:t>Lesiones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600"/>
                        </a:spcAft>
                      </a:pPr>
                      <a:r>
                        <a:rPr lang="es-AR" sz="1000" dirty="0" smtClean="0">
                          <a:latin typeface="Calibri"/>
                          <a:ea typeface="Calibri"/>
                          <a:cs typeface="Times New Roman"/>
                        </a:rPr>
                        <a:t>Exceso de desbastes </a:t>
                      </a:r>
                      <a:endParaRPr lang="es-AR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474" marR="454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es-AR" sz="10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AR" sz="1000">
                          <a:latin typeface="Calibri"/>
                          <a:ea typeface="Calibri"/>
                          <a:cs typeface="Times New Roman"/>
                        </a:rPr>
                        <a:t>Estrés 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AR" sz="1000">
                          <a:latin typeface="Calibri"/>
                          <a:ea typeface="Calibri"/>
                          <a:cs typeface="Times New Roman"/>
                        </a:rPr>
                        <a:t>Exceso de desbaste</a:t>
                      </a:r>
                    </a:p>
                  </a:txBody>
                  <a:tcPr marL="45474" marR="454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es-AR" sz="10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AR" sz="1000" dirty="0">
                          <a:latin typeface="Calibri"/>
                          <a:ea typeface="Calibri"/>
                          <a:cs typeface="Times New Roman"/>
                        </a:rPr>
                        <a:t>Carne de baja terneza y  cortes oscuros </a:t>
                      </a:r>
                    </a:p>
                  </a:txBody>
                  <a:tcPr marL="45474" marR="454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0514" name="Rectangle 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es-AR"/>
              <a:t/>
            </a:r>
            <a:br>
              <a:rPr lang="es-AR"/>
            </a:br>
            <a:endParaRPr lang="es-AR"/>
          </a:p>
        </p:txBody>
      </p:sp>
      <p:sp>
        <p:nvSpPr>
          <p:cNvPr id="20515" name="Rectangle 2"/>
          <p:cNvSpPr>
            <a:spLocks noChangeArrowheads="1"/>
          </p:cNvSpPr>
          <p:nvPr/>
        </p:nvSpPr>
        <p:spPr bwMode="auto">
          <a:xfrm>
            <a:off x="0" y="0"/>
            <a:ext cx="3017838" cy="9525"/>
          </a:xfrm>
          <a:prstGeom prst="rect">
            <a:avLst/>
          </a:prstGeom>
          <a:solidFill>
            <a:srgbClr val="00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s-AR"/>
          </a:p>
        </p:txBody>
      </p:sp>
      <p:sp>
        <p:nvSpPr>
          <p:cNvPr id="20516" name="Rectangle 3"/>
          <p:cNvSpPr>
            <a:spLocks noChangeArrowheads="1"/>
          </p:cNvSpPr>
          <p:nvPr/>
        </p:nvSpPr>
        <p:spPr bwMode="auto">
          <a:xfrm>
            <a:off x="0" y="64008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es-ES" sz="1000" baseline="30000">
                <a:cs typeface="Times New Roman" pitchFamily="18" charset="0"/>
                <a:hlinkClick r:id=""/>
              </a:rPr>
              <a:t>[1]</a:t>
            </a:r>
            <a:r>
              <a:rPr lang="es-ES" sz="1000">
                <a:cs typeface="Times New Roman" pitchFamily="18" charset="0"/>
              </a:rPr>
              <a:t> Se consideró resbalón cuando el animal tocaba el suelo con al menos un carpo (rodilla)</a:t>
            </a:r>
            <a:endParaRPr lang="es-AR" sz="800"/>
          </a:p>
          <a:p>
            <a:pPr eaLnBrk="0" hangingPunct="0"/>
            <a:r>
              <a:rPr lang="es-ES" sz="1000" baseline="30000">
                <a:cs typeface="Times New Roman" pitchFamily="18" charset="0"/>
                <a:hlinkClick r:id=""/>
              </a:rPr>
              <a:t>[2]</a:t>
            </a:r>
            <a:r>
              <a:rPr lang="es-ES" sz="1000">
                <a:cs typeface="Times New Roman" pitchFamily="18" charset="0"/>
              </a:rPr>
              <a:t> </a:t>
            </a:r>
            <a:r>
              <a:rPr lang="es-AR" sz="1000">
                <a:cs typeface="Times New Roman" pitchFamily="18" charset="0"/>
              </a:rPr>
              <a:t>Se  refiere a caída cuando parte del cuerpo tomaba contacto con el suelo </a:t>
            </a:r>
            <a:endParaRPr lang="es-A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1 Diagrama"/>
          <p:cNvGraphicFramePr/>
          <p:nvPr/>
        </p:nvGraphicFramePr>
        <p:xfrm>
          <a:off x="683568" y="476672"/>
          <a:ext cx="7992888" cy="57606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1 Título"/>
          <p:cNvSpPr>
            <a:spLocks noGrp="1"/>
          </p:cNvSpPr>
          <p:nvPr>
            <p:ph type="title"/>
          </p:nvPr>
        </p:nvSpPr>
        <p:spPr>
          <a:xfrm>
            <a:off x="468313" y="333375"/>
            <a:ext cx="8229600" cy="417513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s-AR" sz="4000" b="1" dirty="0" smtClean="0"/>
              <a:t>PLANILLA DE AUDITORÍA </a:t>
            </a:r>
          </a:p>
        </p:txBody>
      </p:sp>
      <p:graphicFrame>
        <p:nvGraphicFramePr>
          <p:cNvPr id="4" name="3 Marcador de contenido"/>
          <p:cNvGraphicFramePr>
            <a:graphicFrameLocks noGrp="1"/>
          </p:cNvGraphicFramePr>
          <p:nvPr>
            <p:ph sz="half" idx="1"/>
          </p:nvPr>
        </p:nvGraphicFramePr>
        <p:xfrm>
          <a:off x="755650" y="836613"/>
          <a:ext cx="7560841" cy="6070822"/>
        </p:xfrm>
        <a:graphic>
          <a:graphicData uri="http://schemas.openxmlformats.org/drawingml/2006/table">
            <a:tbl>
              <a:tblPr/>
              <a:tblGrid>
                <a:gridCol w="1716987"/>
                <a:gridCol w="1693019"/>
                <a:gridCol w="1493256"/>
                <a:gridCol w="1451650"/>
                <a:gridCol w="1205929"/>
              </a:tblGrid>
              <a:tr h="59093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ÁREAS/ ACTIVIDADES</a:t>
                      </a:r>
                      <a:endParaRPr kumimoji="0" lang="es-AR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160" marR="5416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50000"/>
                        <a:lumOff val="5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ASPECTO EVALUADO</a:t>
                      </a:r>
                      <a:endParaRPr kumimoji="0" lang="es-AR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160" marR="5416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50000"/>
                        <a:lumOff val="5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A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CANTIDAD DE ANIMALES</a:t>
                      </a:r>
                      <a:endParaRPr kumimoji="0" lang="es-AR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160" marR="5416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TOTAL</a:t>
                      </a:r>
                      <a:endParaRPr kumimoji="0" lang="es-AR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160" marR="5416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50000"/>
                        <a:lumOff val="50000"/>
                      </a:schemeClr>
                    </a:solidFill>
                  </a:tcPr>
                </a:tc>
              </a:tr>
              <a:tr h="165576">
                <a:tc rowSpan="1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Descarga</a:t>
                      </a:r>
                      <a:endParaRPr kumimoji="0" lang="es-AR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160" marR="5416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Lesiones al ingreso</a:t>
                      </a:r>
                      <a:r>
                        <a:rPr kumimoji="0" lang="es-ES" sz="1100" b="0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kumimoji="0" lang="es-AR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160" marR="5416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G1 </a:t>
                      </a:r>
                      <a:endParaRPr kumimoji="0" lang="es-AR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160" marR="5416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160" marR="5416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160" marR="5416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5576">
                <a:tc vMerge="1">
                  <a:txBody>
                    <a:bodyPr/>
                    <a:lstStyle/>
                    <a:p>
                      <a:endParaRPr lang="es-A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A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G2</a:t>
                      </a:r>
                      <a:endParaRPr kumimoji="0" lang="es-AR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160" marR="5416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" sz="10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160" marR="5416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160" marR="5416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5576">
                <a:tc vMerge="1">
                  <a:txBody>
                    <a:bodyPr/>
                    <a:lstStyle/>
                    <a:p>
                      <a:endParaRPr lang="es-A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A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G3</a:t>
                      </a:r>
                      <a:endParaRPr kumimoji="0" lang="es-AR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160" marR="5416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" sz="10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160" marR="5416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160" marR="5416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5576">
                <a:tc vMerge="1">
                  <a:txBody>
                    <a:bodyPr/>
                    <a:lstStyle/>
                    <a:p>
                      <a:endParaRPr lang="es-AR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Picanas</a:t>
                      </a:r>
                      <a:endParaRPr kumimoji="0" lang="es-AR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160" marR="5416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A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" sz="10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160" marR="5416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160" marR="5416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5576">
                <a:tc vMerge="1">
                  <a:txBody>
                    <a:bodyPr/>
                    <a:lstStyle/>
                    <a:p>
                      <a:endParaRPr lang="es-AR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R/C </a:t>
                      </a:r>
                      <a:r>
                        <a:rPr kumimoji="0" lang="es-ES" sz="1100" b="0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kumimoji="0" lang="es-AR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160" marR="5416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R</a:t>
                      </a:r>
                      <a:endParaRPr kumimoji="0" lang="es-AR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160" marR="5416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" sz="10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160" marR="5416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160" marR="5416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5576">
                <a:tc vMerge="1">
                  <a:txBody>
                    <a:bodyPr/>
                    <a:lstStyle/>
                    <a:p>
                      <a:endParaRPr lang="es-A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A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</a:t>
                      </a:r>
                      <a:endParaRPr kumimoji="0" lang="es-AR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160" marR="5416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" sz="10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160" marR="5416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160" marR="5416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5576">
                <a:tc vMerge="1">
                  <a:txBody>
                    <a:bodyPr/>
                    <a:lstStyle/>
                    <a:p>
                      <a:endParaRPr lang="es-AR"/>
                    </a:p>
                  </a:txBody>
                  <a:tcPr/>
                </a:tc>
                <a:tc rowSpan="5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Golpes</a:t>
                      </a:r>
                      <a:endParaRPr kumimoji="0" lang="es-AR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160" marR="5416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CAMIÓN</a:t>
                      </a:r>
                      <a:endParaRPr kumimoji="0" lang="es-AR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160" marR="5416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" sz="10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160" marR="5416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160" marR="5416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5576">
                <a:tc vMerge="1">
                  <a:txBody>
                    <a:bodyPr/>
                    <a:lstStyle/>
                    <a:p>
                      <a:endParaRPr lang="es-A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A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RAMPA</a:t>
                      </a:r>
                      <a:endParaRPr kumimoji="0" lang="es-AR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160" marR="5416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" sz="10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160" marR="5416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160" marR="5416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5576">
                <a:tc vMerge="1">
                  <a:txBody>
                    <a:bodyPr/>
                    <a:lstStyle/>
                    <a:p>
                      <a:endParaRPr lang="es-A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A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EMBUDO</a:t>
                      </a:r>
                      <a:endParaRPr kumimoji="0" lang="es-AR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160" marR="5416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" sz="10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160" marR="5416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160" marR="5416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5576">
                <a:tc vMerge="1">
                  <a:txBody>
                    <a:bodyPr/>
                    <a:lstStyle/>
                    <a:p>
                      <a:endParaRPr lang="es-A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A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MANGA</a:t>
                      </a:r>
                      <a:endParaRPr kumimoji="0" lang="es-AR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160" marR="5416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" sz="10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160" marR="5416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160" marR="5416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5576">
                <a:tc vMerge="1">
                  <a:txBody>
                    <a:bodyPr/>
                    <a:lstStyle/>
                    <a:p>
                      <a:endParaRPr lang="es-A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A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CORRAL</a:t>
                      </a:r>
                      <a:endParaRPr kumimoji="0" lang="es-AR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160" marR="5416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" sz="10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160" marR="5416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160" marR="5416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72978">
                <a:tc rowSpan="8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Arreo</a:t>
                      </a:r>
                      <a:endParaRPr kumimoji="0" lang="es-AR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160" marR="5416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Corridas</a:t>
                      </a:r>
                      <a:endParaRPr kumimoji="0" lang="es-AR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160" marR="5416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A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160" marR="5416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160" marR="5416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5576">
                <a:tc vMerge="1">
                  <a:txBody>
                    <a:bodyPr/>
                    <a:lstStyle/>
                    <a:p>
                      <a:endParaRPr lang="es-AR"/>
                    </a:p>
                  </a:txBody>
                  <a:tcPr/>
                </a:tc>
                <a:tc rowSpan="4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Golpes</a:t>
                      </a:r>
                      <a:endParaRPr kumimoji="0" lang="es-AR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160" marR="5416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Palos</a:t>
                      </a:r>
                      <a:endParaRPr kumimoji="0" lang="es-AR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160" marR="5416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160" marR="5416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160" marR="5416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5576">
                <a:tc vMerge="1">
                  <a:txBody>
                    <a:bodyPr/>
                    <a:lstStyle/>
                    <a:p>
                      <a:endParaRPr lang="es-A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A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Pechazos</a:t>
                      </a:r>
                      <a:endParaRPr kumimoji="0" lang="es-AR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160" marR="5416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160" marR="5416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160" marR="5416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5576">
                <a:tc vMerge="1">
                  <a:txBody>
                    <a:bodyPr/>
                    <a:lstStyle/>
                    <a:p>
                      <a:endParaRPr lang="es-A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A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Azotes</a:t>
                      </a:r>
                      <a:endParaRPr kumimoji="0" lang="es-AR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160" marR="5416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160" marR="5416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160" marR="5416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0949">
                <a:tc vMerge="1">
                  <a:txBody>
                    <a:bodyPr/>
                    <a:lstStyle/>
                    <a:p>
                      <a:endParaRPr lang="es-A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A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Instalaciones</a:t>
                      </a:r>
                      <a:endParaRPr kumimoji="0" lang="es-AR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160" marR="5416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160" marR="5416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160" marR="5416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5576">
                <a:tc vMerge="1">
                  <a:txBody>
                    <a:bodyPr/>
                    <a:lstStyle/>
                    <a:p>
                      <a:endParaRPr lang="es-AR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Vocalización o mugidos</a:t>
                      </a:r>
                      <a:endParaRPr kumimoji="0" lang="es-AR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160" marR="5416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A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160" marR="5416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160" marR="5416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5576">
                <a:tc vMerge="1">
                  <a:txBody>
                    <a:bodyPr/>
                    <a:lstStyle/>
                    <a:p>
                      <a:endParaRPr lang="es-AR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Picana</a:t>
                      </a:r>
                      <a:endParaRPr kumimoji="0" lang="es-AR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160" marR="5416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A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160" marR="5416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160" marR="5416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5576">
                <a:tc vMerge="1">
                  <a:txBody>
                    <a:bodyPr/>
                    <a:lstStyle/>
                    <a:p>
                      <a:endParaRPr lang="es-AR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Silbidos/gritos</a:t>
                      </a:r>
                      <a:endParaRPr kumimoji="0" lang="es-AR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160" marR="5416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A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160" marR="5416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160" marR="5416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5576">
                <a:tc rowSpan="7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Separación</a:t>
                      </a:r>
                      <a:endParaRPr kumimoji="0" lang="es-AR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160" marR="5416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4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Golpes</a:t>
                      </a:r>
                      <a:endParaRPr kumimoji="0" lang="es-AR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160" marR="5416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Palos</a:t>
                      </a:r>
                      <a:endParaRPr kumimoji="0" lang="es-AR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160" marR="5416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160" marR="5416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160" marR="5416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5576">
                <a:tc vMerge="1">
                  <a:txBody>
                    <a:bodyPr/>
                    <a:lstStyle/>
                    <a:p>
                      <a:endParaRPr lang="es-A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A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Pechazos</a:t>
                      </a:r>
                      <a:endParaRPr kumimoji="0" lang="es-AR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160" marR="5416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160" marR="5416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160" marR="5416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5576">
                <a:tc vMerge="1">
                  <a:txBody>
                    <a:bodyPr/>
                    <a:lstStyle/>
                    <a:p>
                      <a:endParaRPr lang="es-A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A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Azotes</a:t>
                      </a:r>
                      <a:endParaRPr kumimoji="0" lang="es-AR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160" marR="5416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160" marR="5416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160" marR="5416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0949">
                <a:tc vMerge="1">
                  <a:txBody>
                    <a:bodyPr/>
                    <a:lstStyle/>
                    <a:p>
                      <a:endParaRPr lang="es-A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A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Instalaciones</a:t>
                      </a:r>
                      <a:endParaRPr kumimoji="0" lang="es-AR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160" marR="5416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160" marR="5416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160" marR="5416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5576">
                <a:tc vMerge="1">
                  <a:txBody>
                    <a:bodyPr/>
                    <a:lstStyle/>
                    <a:p>
                      <a:endParaRPr lang="es-A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160" marR="5416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160" marR="5416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160" marR="5416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160" marR="5416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5576">
                <a:tc vMerge="1">
                  <a:txBody>
                    <a:bodyPr/>
                    <a:lstStyle/>
                    <a:p>
                      <a:endParaRPr lang="es-AR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Vocalización</a:t>
                      </a:r>
                      <a:endParaRPr kumimoji="0" lang="es-AR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160" marR="5416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A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160" marR="5416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160" marR="5416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5576">
                <a:tc vMerge="1">
                  <a:txBody>
                    <a:bodyPr/>
                    <a:lstStyle/>
                    <a:p>
                      <a:endParaRPr lang="es-AR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Picana</a:t>
                      </a:r>
                      <a:endParaRPr kumimoji="0" lang="es-AR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160" marR="5416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A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160" marR="5416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160" marR="5416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557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Corrales</a:t>
                      </a:r>
                      <a:endParaRPr kumimoji="0" lang="es-AR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160" marR="5416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Sin espacio</a:t>
                      </a:r>
                      <a:endParaRPr kumimoji="0" lang="es-AR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160" marR="5416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A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160" marR="5416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160" marR="5416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213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1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Antepista</a:t>
                      </a:r>
                      <a:r>
                        <a:rPr kumimoji="0" lang="es-E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 Pista</a:t>
                      </a:r>
                      <a:endParaRPr kumimoji="0" lang="es-AR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160" marR="5416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AR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es-AR" sz="11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Idem</a:t>
                      </a:r>
                      <a:r>
                        <a:rPr kumimoji="0" lang="es-AR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separación</a:t>
                      </a:r>
                    </a:p>
                  </a:txBody>
                  <a:tcPr marL="54160" marR="5416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160" marR="5416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160" marR="54160" marT="0" marB="0" horzOverflow="overflow"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160" marR="5416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213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Manga de pintura - Balanza</a:t>
                      </a:r>
                      <a:endParaRPr kumimoji="0" lang="es-AR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160" marR="5416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AR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es-AR" sz="11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Idem</a:t>
                      </a:r>
                      <a:r>
                        <a:rPr kumimoji="0" lang="es-AR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separación</a:t>
                      </a:r>
                    </a:p>
                  </a:txBody>
                  <a:tcPr marL="54160" marR="5416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160" marR="5416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160" marR="54160" marT="0" marB="0" horzOverflow="overflow"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160" marR="5416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7383">
                <a:tc>
                  <a:txBody>
                    <a:bodyPr/>
                    <a:lstStyle/>
                    <a:p>
                      <a:r>
                        <a:rPr lang="es-AR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Carga</a:t>
                      </a:r>
                      <a:endParaRPr lang="es-AR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s-AR" sz="11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Idem</a:t>
                      </a:r>
                      <a:r>
                        <a:rPr lang="es-AR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 separación</a:t>
                      </a:r>
                      <a:endParaRPr lang="es-AR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160" marR="5416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160" marR="54160" marT="0" marB="0" horzOverflow="overflow"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160" marR="5416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s-AR" dirty="0" smtClean="0"/>
              <a:t/>
            </a:r>
            <a:br>
              <a:rPr lang="es-AR" dirty="0" smtClean="0"/>
            </a:br>
            <a:r>
              <a:rPr lang="es-AR" dirty="0" smtClean="0"/>
              <a:t>OTROS ASPECTOS EVALUADOS</a:t>
            </a:r>
            <a:br>
              <a:rPr lang="es-AR" dirty="0" smtClean="0"/>
            </a:br>
            <a:endParaRPr lang="es-AR" dirty="0" smtClean="0"/>
          </a:p>
        </p:txBody>
      </p:sp>
      <p:sp>
        <p:nvSpPr>
          <p:cNvPr id="5" name="5 Marcador de contenido"/>
          <p:cNvSpPr txBox="1">
            <a:spLocks/>
          </p:cNvSpPr>
          <p:nvPr/>
        </p:nvSpPr>
        <p:spPr>
          <a:xfrm>
            <a:off x="684213" y="1428750"/>
            <a:ext cx="7951787" cy="5186363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indent="-342900" algn="ctr" fontAlgn="auto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Font typeface="Arial" charset="0"/>
              <a:buNone/>
              <a:defRPr/>
            </a:pPr>
            <a:endParaRPr lang="es-AR" sz="2400" dirty="0">
              <a:latin typeface="+mn-lt"/>
              <a:cs typeface="+mn-cs"/>
            </a:endParaRPr>
          </a:p>
          <a:p>
            <a:pPr marL="342900" indent="-342900" fontAlgn="auto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s-AR" sz="2000" dirty="0">
                <a:latin typeface="+mn-lt"/>
                <a:cs typeface="+mn-cs"/>
              </a:rPr>
              <a:t>La  existencia  de  perros  que  pudieran  interferir  en  el  </a:t>
            </a:r>
            <a:r>
              <a:rPr lang="es-AR" sz="2000" dirty="0" smtClean="0">
                <a:latin typeface="+mn-lt"/>
                <a:cs typeface="+mn-cs"/>
              </a:rPr>
              <a:t>manejo</a:t>
            </a:r>
          </a:p>
          <a:p>
            <a:pPr marL="342900" indent="-342900" fontAlgn="auto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defRPr/>
            </a:pPr>
            <a:endParaRPr lang="es-AR" sz="2000" dirty="0" smtClean="0">
              <a:latin typeface="+mn-lt"/>
              <a:cs typeface="+mn-cs"/>
            </a:endParaRPr>
          </a:p>
          <a:p>
            <a:pPr marL="342900" indent="-342900" fontAlgn="auto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s-AR" sz="2000" dirty="0" smtClean="0"/>
              <a:t>Silbidos y gritos durante el manejo</a:t>
            </a:r>
            <a:endParaRPr lang="es-AR" sz="2000" dirty="0">
              <a:latin typeface="+mn-lt"/>
              <a:cs typeface="+mn-cs"/>
            </a:endParaRPr>
          </a:p>
          <a:p>
            <a:pPr marL="342900" indent="-342900" fontAlgn="auto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endParaRPr lang="es-AR" sz="2000" dirty="0">
              <a:latin typeface="+mn-lt"/>
              <a:cs typeface="+mn-cs"/>
            </a:endParaRPr>
          </a:p>
          <a:p>
            <a:pPr marL="342900" indent="-342900" fontAlgn="auto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s-AR" sz="2000" dirty="0" smtClean="0"/>
              <a:t>Disponibilidad de agua en los corrales de animales vendidos</a:t>
            </a:r>
            <a:endParaRPr lang="es-AR" sz="2000" dirty="0">
              <a:latin typeface="+mn-lt"/>
              <a:cs typeface="+mn-cs"/>
            </a:endParaRPr>
          </a:p>
          <a:p>
            <a:pPr marL="342900" indent="-342900" fontAlgn="auto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endParaRPr lang="es-AR" sz="2000" dirty="0">
              <a:latin typeface="+mn-lt"/>
              <a:cs typeface="+mn-cs"/>
            </a:endParaRPr>
          </a:p>
          <a:p>
            <a:pPr marL="342900" indent="-342900" fontAlgn="auto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s-AR" sz="2000" dirty="0">
                <a:latin typeface="+mn-lt"/>
                <a:cs typeface="+mn-cs"/>
              </a:rPr>
              <a:t>Uso  de elementos  para  arrastrar  a  los  animales, sin  hacerlo  tirando de  su  propio  cuerpo</a:t>
            </a:r>
          </a:p>
          <a:p>
            <a:pPr marL="342900" indent="-342900" fontAlgn="auto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endParaRPr lang="es-AR" sz="2000" dirty="0">
              <a:latin typeface="+mn-lt"/>
              <a:cs typeface="+mn-cs"/>
            </a:endParaRPr>
          </a:p>
          <a:p>
            <a:pPr marL="342900" indent="-342900" fontAlgn="auto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s-AR" sz="2000" dirty="0">
                <a:latin typeface="+mn-lt"/>
                <a:cs typeface="+mn-cs"/>
              </a:rPr>
              <a:t>Tiempo  y  procedimientos  para  la  eutanasia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Users\EMILIANO\Desktop\B- 077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9551" y="0"/>
            <a:ext cx="9183552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Rectángulo"/>
          <p:cNvSpPr/>
          <p:nvPr/>
        </p:nvSpPr>
        <p:spPr>
          <a:xfrm>
            <a:off x="2267744" y="2348880"/>
            <a:ext cx="4831581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s-ES" sz="66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RESULTADOS</a:t>
            </a:r>
            <a:r>
              <a:rPr lang="es-ES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endParaRPr lang="es-ES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3 Tabla"/>
          <p:cNvGraphicFramePr>
            <a:graphicFrameLocks noGrp="1"/>
          </p:cNvGraphicFramePr>
          <p:nvPr/>
        </p:nvGraphicFramePr>
        <p:xfrm>
          <a:off x="0" y="0"/>
          <a:ext cx="5328592" cy="630936"/>
        </p:xfrm>
        <a:graphic>
          <a:graphicData uri="http://schemas.openxmlformats.org/drawingml/2006/table">
            <a:tbl>
              <a:tblPr/>
              <a:tblGrid>
                <a:gridCol w="3034665"/>
                <a:gridCol w="2293927"/>
              </a:tblGrid>
              <a:tr h="20320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AR" sz="1800" b="1" dirty="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Calibri"/>
                        </a:rPr>
                        <a:t>AREA / OPERACIÓN</a:t>
                      </a:r>
                      <a:endParaRPr lang="es-AR" sz="18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AR" sz="1800" b="1" dirty="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Calibri"/>
                        </a:rPr>
                        <a:t>CANT. DE ANIMALES</a:t>
                      </a:r>
                      <a:endParaRPr lang="es-AR" sz="18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</a:schemeClr>
                    </a:solidFill>
                  </a:tcPr>
                </a:tc>
              </a:tr>
              <a:tr h="19367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AR" sz="1800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</a:rPr>
                        <a:t>DESCARGA</a:t>
                      </a:r>
                      <a:endParaRPr lang="es-AR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AR" sz="1800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</a:rPr>
                        <a:t>1391</a:t>
                      </a:r>
                      <a:endParaRPr lang="es-AR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5" name="4 Tabla"/>
          <p:cNvGraphicFramePr>
            <a:graphicFrameLocks noGrp="1"/>
          </p:cNvGraphicFramePr>
          <p:nvPr/>
        </p:nvGraphicFramePr>
        <p:xfrm>
          <a:off x="1763688" y="1124744"/>
          <a:ext cx="6408712" cy="2572547"/>
        </p:xfrm>
        <a:graphic>
          <a:graphicData uri="http://schemas.openxmlformats.org/drawingml/2006/table">
            <a:tbl>
              <a:tblPr/>
              <a:tblGrid>
                <a:gridCol w="2308204"/>
                <a:gridCol w="2514048"/>
                <a:gridCol w="1586460"/>
              </a:tblGrid>
              <a:tr h="903578"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es-ES" sz="16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Tipo de lesiones</a:t>
                      </a:r>
                      <a:endParaRPr lang="es-ES_tradnl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es-ES" sz="16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N ° de Animales afectados</a:t>
                      </a:r>
                      <a:endParaRPr lang="es-ES_tradnl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es-ES" sz="16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% de animales</a:t>
                      </a:r>
                      <a:endParaRPr lang="es-ES_tradnl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</a:tr>
              <a:tr h="556323"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es-ES_tradnl" sz="1600" dirty="0" smtClean="0">
                          <a:latin typeface="Times New Roman"/>
                          <a:ea typeface="Times New Roman"/>
                          <a:cs typeface="Times New Roman"/>
                        </a:rPr>
                        <a:t>Lesiones</a:t>
                      </a:r>
                      <a:r>
                        <a:rPr lang="es-ES_tradnl" sz="1600" baseline="0" dirty="0" smtClean="0">
                          <a:latin typeface="Times New Roman"/>
                          <a:ea typeface="Times New Roman"/>
                          <a:cs typeface="Times New Roman"/>
                        </a:rPr>
                        <a:t> Grado 1</a:t>
                      </a:r>
                      <a:endParaRPr lang="es-ES_tradnl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es-ES_tradnl" sz="1600" dirty="0" smtClean="0">
                          <a:latin typeface="Times New Roman"/>
                          <a:ea typeface="Times New Roman"/>
                          <a:cs typeface="Times New Roman"/>
                        </a:rPr>
                        <a:t>15</a:t>
                      </a:r>
                      <a:endParaRPr lang="es-ES_tradnl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es-ES_tradnl" sz="16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1,078</a:t>
                      </a:r>
                      <a:endParaRPr lang="es-ES_tradnl" sz="16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556323"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es-ES" sz="16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Picanas </a:t>
                      </a:r>
                      <a:endParaRPr lang="es-ES_tradnl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es-ES" sz="16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586</a:t>
                      </a:r>
                      <a:endParaRPr lang="es-ES_tradnl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es-ES" sz="1600" b="1" dirty="0">
                          <a:solidFill>
                            <a:srgbClr val="FFFFFF"/>
                          </a:solidFill>
                          <a:highlight>
                            <a:srgbClr val="FF0000"/>
                          </a:highlight>
                          <a:latin typeface="Times New Roman"/>
                          <a:ea typeface="Times New Roman"/>
                          <a:cs typeface="Times New Roman"/>
                        </a:rPr>
                        <a:t>42,28</a:t>
                      </a:r>
                      <a:endParaRPr lang="es-ES_tradnl" sz="16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556323"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es-ES" sz="16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Golpes contra </a:t>
                      </a:r>
                      <a:r>
                        <a:rPr lang="es-ES" sz="16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camión</a:t>
                      </a:r>
                      <a:endParaRPr lang="es-ES_tradnl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es-ES" sz="16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83</a:t>
                      </a:r>
                      <a:endParaRPr lang="es-ES_tradnl" sz="1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es-ES" sz="1600" b="1" dirty="0">
                          <a:solidFill>
                            <a:srgbClr val="FFFFFF"/>
                          </a:solidFill>
                          <a:highlight>
                            <a:srgbClr val="FF0000"/>
                          </a:highlight>
                          <a:latin typeface="Times New Roman"/>
                          <a:ea typeface="Times New Roman"/>
                          <a:cs typeface="Times New Roman"/>
                        </a:rPr>
                        <a:t>5,99</a:t>
                      </a:r>
                      <a:endParaRPr lang="es-ES_tradnl" sz="16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6" name="5 Tabla"/>
          <p:cNvGraphicFramePr>
            <a:graphicFrameLocks noGrp="1"/>
          </p:cNvGraphicFramePr>
          <p:nvPr/>
        </p:nvGraphicFramePr>
        <p:xfrm>
          <a:off x="1619672" y="4107818"/>
          <a:ext cx="6624736" cy="2750182"/>
        </p:xfrm>
        <a:graphic>
          <a:graphicData uri="http://schemas.openxmlformats.org/drawingml/2006/table">
            <a:tbl>
              <a:tblPr/>
              <a:tblGrid>
                <a:gridCol w="1806746"/>
                <a:gridCol w="1053935"/>
                <a:gridCol w="1204498"/>
                <a:gridCol w="1129216"/>
                <a:gridCol w="1430341"/>
              </a:tblGrid>
              <a:tr h="977262">
                <a:tc>
                  <a:txBody>
                    <a:bodyPr/>
                    <a:lstStyle/>
                    <a:p>
                      <a:pPr algn="ctr">
                        <a:spcAft>
                          <a:spcPts val="1000"/>
                        </a:spcAft>
                      </a:pPr>
                      <a:r>
                        <a:rPr lang="es-ES" sz="1300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Tipo de lesiones</a:t>
                      </a:r>
                      <a:endParaRPr lang="es-ES_tradnl" sz="13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408" marR="6640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1000"/>
                        </a:spcAft>
                      </a:pPr>
                      <a:endParaRPr lang="es-ES" sz="1300" dirty="0">
                        <a:solidFill>
                          <a:srgbClr val="0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spcAft>
                          <a:spcPts val="1000"/>
                        </a:spcAft>
                      </a:pPr>
                      <a:r>
                        <a:rPr lang="es-ES" sz="1300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Ferias con AC</a:t>
                      </a:r>
                      <a:endParaRPr lang="es-ES_tradnl" sz="13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1000"/>
                        </a:spcAft>
                      </a:pPr>
                      <a:r>
                        <a:rPr lang="es-ES" sz="1300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N° afectados     % animales </a:t>
                      </a:r>
                      <a:endParaRPr lang="es-ES_tradnl" sz="13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408" marR="664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ES_tradnl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1000"/>
                        </a:spcAft>
                      </a:pPr>
                      <a:r>
                        <a:rPr lang="es-ES" sz="1300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Ferias sin AC</a:t>
                      </a:r>
                      <a:endParaRPr lang="es-ES_tradnl" sz="13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1000"/>
                        </a:spcAft>
                      </a:pPr>
                      <a:r>
                        <a:rPr lang="es-ES" sz="1300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N° afectados          %  animales</a:t>
                      </a:r>
                      <a:endParaRPr lang="es-ES_tradnl" sz="13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408" marR="6640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BD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ES_tradnl"/>
                    </a:p>
                  </a:txBody>
                  <a:tcPr/>
                </a:tc>
              </a:tr>
              <a:tr h="1059188"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  <a:spcAft>
                          <a:spcPts val="1000"/>
                        </a:spcAft>
                      </a:pPr>
                      <a:r>
                        <a:rPr lang="es-ES" sz="1800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Resbalones  </a:t>
                      </a:r>
                      <a:endParaRPr lang="es-ES_tradnl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200000"/>
                        </a:lnSpc>
                        <a:spcAft>
                          <a:spcPts val="1000"/>
                        </a:spcAft>
                      </a:pPr>
                      <a:r>
                        <a:rPr lang="es-ES" sz="1800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Caídas</a:t>
                      </a:r>
                      <a:endParaRPr lang="es-ES_tradnl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408" marR="664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  <a:spcAft>
                          <a:spcPts val="1000"/>
                        </a:spcAft>
                      </a:pPr>
                      <a:r>
                        <a:rPr lang="es-AR" sz="1800">
                          <a:latin typeface="Calibri"/>
                          <a:ea typeface="Calibri"/>
                          <a:cs typeface="Times New Roman"/>
                        </a:rPr>
                        <a:t>11</a:t>
                      </a:r>
                      <a:endParaRPr lang="es-ES_tradnl" sz="180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200000"/>
                        </a:lnSpc>
                        <a:spcAft>
                          <a:spcPts val="1000"/>
                        </a:spcAft>
                      </a:pPr>
                      <a:r>
                        <a:rPr lang="es-AR" sz="1800">
                          <a:latin typeface="Calibri"/>
                          <a:ea typeface="Calibri"/>
                          <a:cs typeface="Times New Roman"/>
                        </a:rPr>
                        <a:t>11</a:t>
                      </a:r>
                      <a:endParaRPr lang="es-ES_tradnl" sz="1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408" marR="664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  <a:spcAft>
                          <a:spcPts val="1000"/>
                        </a:spcAft>
                      </a:pPr>
                      <a:r>
                        <a:rPr lang="es-AR" sz="1800" dirty="0">
                          <a:highlight>
                            <a:srgbClr val="00FF00"/>
                          </a:highlight>
                          <a:latin typeface="Calibri"/>
                          <a:ea typeface="Calibri"/>
                          <a:cs typeface="Times New Roman"/>
                        </a:rPr>
                        <a:t>0,79</a:t>
                      </a:r>
                      <a:endParaRPr lang="es-ES_tradnl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200000"/>
                        </a:lnSpc>
                        <a:spcAft>
                          <a:spcPts val="1000"/>
                        </a:spcAft>
                      </a:pPr>
                      <a:r>
                        <a:rPr lang="es-AR" sz="1800" dirty="0">
                          <a:highlight>
                            <a:srgbClr val="00FF00"/>
                          </a:highlight>
                          <a:latin typeface="Calibri"/>
                          <a:ea typeface="Calibri"/>
                          <a:cs typeface="Times New Roman"/>
                        </a:rPr>
                        <a:t>0,79</a:t>
                      </a:r>
                      <a:endParaRPr lang="es-ES_tradnl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408" marR="664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  <a:spcAft>
                          <a:spcPts val="1000"/>
                        </a:spcAft>
                      </a:pPr>
                      <a:r>
                        <a:rPr lang="es-AR" sz="1800" dirty="0">
                          <a:latin typeface="Calibri"/>
                          <a:ea typeface="Calibri"/>
                          <a:cs typeface="Times New Roman"/>
                        </a:rPr>
                        <a:t>34</a:t>
                      </a:r>
                      <a:endParaRPr lang="es-ES_tradnl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200000"/>
                        </a:lnSpc>
                        <a:spcAft>
                          <a:spcPts val="1000"/>
                        </a:spcAft>
                      </a:pPr>
                      <a:r>
                        <a:rPr lang="es-AR" sz="1800" dirty="0">
                          <a:latin typeface="Calibri"/>
                          <a:ea typeface="Calibri"/>
                          <a:cs typeface="Times New Roman"/>
                        </a:rPr>
                        <a:t>16</a:t>
                      </a:r>
                      <a:endParaRPr lang="es-ES_tradnl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408" marR="664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BD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  <a:spcAft>
                          <a:spcPts val="1000"/>
                        </a:spcAft>
                      </a:pPr>
                      <a:r>
                        <a:rPr lang="es-AR" sz="1800" dirty="0">
                          <a:highlight>
                            <a:srgbClr val="00FF00"/>
                          </a:highlight>
                          <a:latin typeface="Calibri"/>
                          <a:ea typeface="Calibri"/>
                          <a:cs typeface="Times New Roman"/>
                        </a:rPr>
                        <a:t>2,45</a:t>
                      </a:r>
                      <a:endParaRPr lang="es-ES_tradnl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200000"/>
                        </a:lnSpc>
                        <a:spcAft>
                          <a:spcPts val="1000"/>
                        </a:spcAft>
                      </a:pPr>
                      <a:r>
                        <a:rPr lang="es-AR" sz="1800" dirty="0">
                          <a:highlight>
                            <a:srgbClr val="FFFF00"/>
                          </a:highlight>
                          <a:latin typeface="Calibri"/>
                          <a:ea typeface="Calibri"/>
                          <a:cs typeface="Times New Roman"/>
                        </a:rPr>
                        <a:t>1,15</a:t>
                      </a:r>
                      <a:endParaRPr lang="es-ES_tradnl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408" marR="664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BDB"/>
                    </a:solidFill>
                  </a:tcPr>
                </a:tc>
              </a:tr>
              <a:tr h="456446"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  <a:spcAft>
                          <a:spcPts val="1000"/>
                        </a:spcAft>
                      </a:pPr>
                      <a:r>
                        <a:rPr lang="es-ES" sz="1800" dirty="0" smtClean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Golpes</a:t>
                      </a:r>
                      <a:r>
                        <a:rPr lang="es-ES" sz="1800" dirty="0" smtClean="0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Times New Roman"/>
                        </a:rPr>
                        <a:t>*</a:t>
                      </a:r>
                      <a:endParaRPr lang="es-ES_tradnl" sz="18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408" marR="664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  <a:spcAft>
                          <a:spcPts val="1000"/>
                        </a:spcAft>
                      </a:pPr>
                      <a:r>
                        <a:rPr lang="es-AR" sz="1800">
                          <a:latin typeface="Calibri"/>
                          <a:ea typeface="Calibri"/>
                          <a:cs typeface="Times New Roman"/>
                        </a:rPr>
                        <a:t>1</a:t>
                      </a:r>
                      <a:endParaRPr lang="es-ES_tradnl" sz="1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408" marR="664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  <a:spcAft>
                          <a:spcPts val="1000"/>
                        </a:spcAft>
                      </a:pPr>
                      <a:r>
                        <a:rPr lang="es-AR" sz="1800">
                          <a:highlight>
                            <a:srgbClr val="00FF00"/>
                          </a:highlight>
                          <a:latin typeface="Calibri"/>
                          <a:ea typeface="Calibri"/>
                          <a:cs typeface="Times New Roman"/>
                        </a:rPr>
                        <a:t>0,07</a:t>
                      </a:r>
                      <a:endParaRPr lang="es-ES_tradnl" sz="1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408" marR="664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  <a:spcAft>
                          <a:spcPts val="1000"/>
                        </a:spcAft>
                      </a:pPr>
                      <a:r>
                        <a:rPr lang="es-AR" sz="1800">
                          <a:latin typeface="Calibri"/>
                          <a:ea typeface="Calibri"/>
                          <a:cs typeface="Times New Roman"/>
                        </a:rPr>
                        <a:t>16</a:t>
                      </a:r>
                      <a:endParaRPr lang="es-ES_tradnl" sz="1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408" marR="664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BD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  <a:spcAft>
                          <a:spcPts val="1000"/>
                        </a:spcAft>
                      </a:pPr>
                      <a:r>
                        <a:rPr lang="es-AR" sz="1800" dirty="0">
                          <a:highlight>
                            <a:srgbClr val="00FF00"/>
                          </a:highlight>
                          <a:latin typeface="Calibri"/>
                          <a:ea typeface="Calibri"/>
                          <a:cs typeface="Times New Roman"/>
                        </a:rPr>
                        <a:t>1,15</a:t>
                      </a:r>
                      <a:endParaRPr lang="es-ES_tradnl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408" marR="664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BDB"/>
                    </a:solidFill>
                  </a:tcPr>
                </a:tc>
              </a:tr>
            </a:tbl>
          </a:graphicData>
        </a:graphic>
      </p:graphicFrame>
      <p:sp>
        <p:nvSpPr>
          <p:cNvPr id="9" name="8 CuadroTexto"/>
          <p:cNvSpPr txBox="1"/>
          <p:nvPr/>
        </p:nvSpPr>
        <p:spPr>
          <a:xfrm>
            <a:off x="0" y="692696"/>
            <a:ext cx="6264696" cy="36933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s-AR" b="1" dirty="0" smtClean="0"/>
              <a:t>LESIONES AL INGRESO </a:t>
            </a:r>
            <a:endParaRPr lang="es-AR" b="1" dirty="0"/>
          </a:p>
        </p:txBody>
      </p:sp>
      <p:sp>
        <p:nvSpPr>
          <p:cNvPr id="10" name="9 CuadroTexto"/>
          <p:cNvSpPr txBox="1"/>
          <p:nvPr/>
        </p:nvSpPr>
        <p:spPr>
          <a:xfrm>
            <a:off x="0" y="3717032"/>
            <a:ext cx="6624736" cy="36933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s-AR" b="1" dirty="0" smtClean="0"/>
              <a:t>LESIONES EN LA DESCARGA </a:t>
            </a:r>
            <a:endParaRPr lang="es-AR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magen" descr="p319001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981200"/>
            <a:ext cx="6502400" cy="4876800"/>
          </a:xfrm>
          <a:prstGeom prst="rect">
            <a:avLst/>
          </a:prstGeom>
        </p:spPr>
      </p:pic>
      <p:pic>
        <p:nvPicPr>
          <p:cNvPr id="5" name="4 Imagen" descr="p319001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641600" y="0"/>
            <a:ext cx="6502400" cy="4876800"/>
          </a:xfrm>
          <a:prstGeom prst="rect">
            <a:avLst/>
          </a:prstGeom>
        </p:spPr>
      </p:pic>
      <p:pic>
        <p:nvPicPr>
          <p:cNvPr id="6" name="5 Imagen" descr="p3190002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41600" y="1981200"/>
            <a:ext cx="6502400" cy="4876800"/>
          </a:xfrm>
          <a:prstGeom prst="rect">
            <a:avLst/>
          </a:prstGeom>
        </p:spPr>
      </p:pic>
      <p:sp>
        <p:nvSpPr>
          <p:cNvPr id="8" name="7 Elipse"/>
          <p:cNvSpPr/>
          <p:nvPr/>
        </p:nvSpPr>
        <p:spPr>
          <a:xfrm>
            <a:off x="5940152" y="3429000"/>
            <a:ext cx="1440160" cy="1440160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AR" dirty="0" smtClean="0"/>
              <a:t>RAMPA</a:t>
            </a:r>
            <a:endParaRPr lang="es-AR" dirty="0"/>
          </a:p>
        </p:txBody>
      </p:sp>
      <p:pic>
        <p:nvPicPr>
          <p:cNvPr id="4" name="Picture 5" descr="J:\fotos\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827584" y="1556792"/>
            <a:ext cx="6912768" cy="5301208"/>
          </a:xfrm>
        </p:spPr>
      </p:pic>
      <p:sp>
        <p:nvSpPr>
          <p:cNvPr id="5" name="4 CuadroTexto"/>
          <p:cNvSpPr txBox="1"/>
          <p:nvPr/>
        </p:nvSpPr>
        <p:spPr>
          <a:xfrm>
            <a:off x="6372200" y="6237312"/>
            <a:ext cx="1008112" cy="369332"/>
          </a:xfrm>
          <a:prstGeom prst="rect">
            <a:avLst/>
          </a:prstGeom>
          <a:solidFill>
            <a:schemeClr val="accent3">
              <a:lumMod val="50000"/>
              <a:shade val="30000"/>
              <a:satMod val="115000"/>
            </a:schemeClr>
          </a:solidFill>
        </p:spPr>
        <p:txBody>
          <a:bodyPr wrap="square" rtlCol="0">
            <a:spAutoFit/>
          </a:bodyPr>
          <a:lstStyle/>
          <a:p>
            <a:endParaRPr lang="es-AR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AR" smtClean="0"/>
          </a:p>
        </p:txBody>
      </p:sp>
      <p:pic>
        <p:nvPicPr>
          <p:cNvPr id="38917" name="Picture 3" descr="J:\fotos\S730027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827088" y="620713"/>
            <a:ext cx="7720012" cy="5400675"/>
          </a:xfrm>
        </p:spPr>
      </p:pic>
      <p:pic>
        <p:nvPicPr>
          <p:cNvPr id="38916" name="Picture 3" descr="C:\Users\EMILIANO\Desktop\B- 092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60648"/>
            <a:ext cx="8101013" cy="540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18" name="Picture 4" descr="J:\fotos\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27584" y="1052736"/>
            <a:ext cx="8569325" cy="5399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19" name="Picture 5" descr="J:\fotos\3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3528" y="0"/>
            <a:ext cx="8208962" cy="5472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89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89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89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3" dur="500"/>
                                        <p:tgtEl>
                                          <p:spTgt spid="389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9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89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89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89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5" dur="500"/>
                                        <p:tgtEl>
                                          <p:spTgt spid="389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9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89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89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89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37" dur="500"/>
                                        <p:tgtEl>
                                          <p:spTgt spid="389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89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89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389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49" dur="500"/>
                                        <p:tgtEl>
                                          <p:spTgt spid="389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9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6 Tabla"/>
          <p:cNvGraphicFramePr>
            <a:graphicFrameLocks noGrp="1"/>
          </p:cNvGraphicFramePr>
          <p:nvPr/>
        </p:nvGraphicFramePr>
        <p:xfrm>
          <a:off x="2051050" y="1125538"/>
          <a:ext cx="4447594" cy="1261872"/>
        </p:xfrm>
        <a:graphic>
          <a:graphicData uri="http://schemas.openxmlformats.org/drawingml/2006/table">
            <a:tbl>
              <a:tblPr/>
              <a:tblGrid>
                <a:gridCol w="2532931"/>
                <a:gridCol w="1914663"/>
              </a:tblGrid>
              <a:tr h="20320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AR" sz="2400" b="1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</a:rPr>
                        <a:t>AREA / OPERACIÓN</a:t>
                      </a:r>
                      <a:endParaRPr lang="es-AR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5A5A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AR" sz="2400" b="1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</a:rPr>
                        <a:t>CANT. DE ANIMALES</a:t>
                      </a:r>
                      <a:endParaRPr lang="es-AR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5A5A5"/>
                    </a:solidFill>
                  </a:tcPr>
                </a:tc>
              </a:tr>
              <a:tr h="19367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AR" sz="2400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</a:rPr>
                        <a:t>SEPARACIÓN</a:t>
                      </a:r>
                      <a:endParaRPr lang="es-AR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AR" sz="2400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</a:rPr>
                        <a:t>1220</a:t>
                      </a:r>
                      <a:endParaRPr lang="es-AR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8" name="7 Tabla"/>
          <p:cNvGraphicFramePr>
            <a:graphicFrameLocks noGrp="1"/>
          </p:cNvGraphicFramePr>
          <p:nvPr/>
        </p:nvGraphicFramePr>
        <p:xfrm>
          <a:off x="395536" y="2708921"/>
          <a:ext cx="8424937" cy="2647732"/>
        </p:xfrm>
        <a:graphic>
          <a:graphicData uri="http://schemas.openxmlformats.org/drawingml/2006/table">
            <a:tbl>
              <a:tblPr/>
              <a:tblGrid>
                <a:gridCol w="2233115"/>
                <a:gridCol w="1421074"/>
                <a:gridCol w="1421074"/>
                <a:gridCol w="1624085"/>
                <a:gridCol w="1725589"/>
              </a:tblGrid>
              <a:tr h="1184692">
                <a:tc>
                  <a:txBody>
                    <a:bodyPr/>
                    <a:lstStyle/>
                    <a:p>
                      <a:pPr algn="ctr">
                        <a:spcAft>
                          <a:spcPts val="1000"/>
                        </a:spcAft>
                      </a:pPr>
                      <a:r>
                        <a:rPr lang="es-ES" sz="1800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Tipo de lesiones</a:t>
                      </a:r>
                      <a:endParaRPr lang="es-ES_tradnl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7546" marR="6754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1000"/>
                        </a:spcAft>
                      </a:pPr>
                      <a:endParaRPr lang="es-ES" sz="1800" dirty="0">
                        <a:solidFill>
                          <a:srgbClr val="0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spcAft>
                          <a:spcPts val="1000"/>
                        </a:spcAft>
                      </a:pPr>
                      <a:r>
                        <a:rPr lang="es-ES" sz="1800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Ferias con AC</a:t>
                      </a:r>
                      <a:endParaRPr lang="es-ES_tradnl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>
                        <a:spcAft>
                          <a:spcPts val="1000"/>
                        </a:spcAft>
                      </a:pPr>
                      <a:r>
                        <a:rPr lang="es-ES" sz="1800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N° afectados     % animales </a:t>
                      </a:r>
                      <a:endParaRPr lang="es-ES_tradnl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7546" marR="67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ES_tradnl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1000"/>
                        </a:spcAft>
                      </a:pPr>
                      <a:r>
                        <a:rPr lang="es-ES" sz="1800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Ferias sin AC</a:t>
                      </a:r>
                      <a:endParaRPr lang="es-ES_tradnl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>
                        <a:spcAft>
                          <a:spcPts val="1000"/>
                        </a:spcAft>
                      </a:pPr>
                      <a:r>
                        <a:rPr lang="es-ES" sz="1800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N° afectados          %  animales</a:t>
                      </a:r>
                      <a:endParaRPr lang="es-ES_tradnl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7546" marR="6754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BD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ES_tradnl"/>
                    </a:p>
                  </a:txBody>
                  <a:tcPr/>
                </a:tc>
              </a:tr>
              <a:tr h="361575">
                <a:tc>
                  <a:txBody>
                    <a:bodyPr/>
                    <a:lstStyle/>
                    <a:p>
                      <a:pPr algn="ctr">
                        <a:spcAft>
                          <a:spcPts val="1000"/>
                        </a:spcAft>
                      </a:pPr>
                      <a:r>
                        <a:rPr lang="es-ES" sz="2400" dirty="0" smtClean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Golpes</a:t>
                      </a:r>
                      <a:endParaRPr lang="es-ES_tradnl" sz="2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7546" marR="675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1000"/>
                        </a:spcAft>
                      </a:pPr>
                      <a:r>
                        <a:rPr lang="es-AR" sz="2400">
                          <a:latin typeface="Calibri"/>
                          <a:ea typeface="Calibri"/>
                          <a:cs typeface="Times New Roman"/>
                        </a:rPr>
                        <a:t>109</a:t>
                      </a:r>
                      <a:endParaRPr lang="es-ES_tradnl" sz="2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7546" marR="675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1000"/>
                        </a:spcAft>
                      </a:pPr>
                      <a:r>
                        <a:rPr lang="es-AR" sz="2400">
                          <a:solidFill>
                            <a:srgbClr val="FFFFFF"/>
                          </a:solidFill>
                          <a:highlight>
                            <a:srgbClr val="FF0000"/>
                          </a:highlight>
                          <a:latin typeface="Calibri"/>
                          <a:ea typeface="Calibri"/>
                          <a:cs typeface="Times New Roman"/>
                        </a:rPr>
                        <a:t>8,93</a:t>
                      </a:r>
                      <a:endParaRPr lang="es-ES_tradnl" sz="2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7546" marR="675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1000"/>
                        </a:spcAft>
                      </a:pPr>
                      <a:r>
                        <a:rPr lang="es-AR" sz="2400" dirty="0">
                          <a:latin typeface="Calibri"/>
                          <a:ea typeface="Calibri"/>
                          <a:cs typeface="Times New Roman"/>
                        </a:rPr>
                        <a:t>172</a:t>
                      </a:r>
                      <a:endParaRPr lang="es-ES_tradnl" sz="2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7546" marR="675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BD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1000"/>
                        </a:spcAft>
                      </a:pPr>
                      <a:r>
                        <a:rPr lang="es-ES" sz="2400" b="1" dirty="0">
                          <a:solidFill>
                            <a:srgbClr val="FFFFFF"/>
                          </a:solidFill>
                          <a:highlight>
                            <a:srgbClr val="FF0000"/>
                          </a:highlight>
                          <a:latin typeface="Calibri"/>
                          <a:ea typeface="Calibri"/>
                          <a:cs typeface="Times New Roman"/>
                        </a:rPr>
                        <a:t>14,10%</a:t>
                      </a:r>
                      <a:endParaRPr lang="es-ES_tradnl" sz="2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7546" marR="6754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BDB"/>
                    </a:solidFill>
                  </a:tcPr>
                </a:tc>
              </a:tr>
              <a:tr h="276665">
                <a:tc>
                  <a:txBody>
                    <a:bodyPr/>
                    <a:lstStyle/>
                    <a:p>
                      <a:pPr algn="ctr">
                        <a:spcAft>
                          <a:spcPts val="1000"/>
                        </a:spcAft>
                      </a:pPr>
                      <a:r>
                        <a:rPr lang="es-AR" sz="2400">
                          <a:latin typeface="Calibri"/>
                          <a:ea typeface="Calibri"/>
                          <a:cs typeface="Times New Roman"/>
                        </a:rPr>
                        <a:t>Caídas </a:t>
                      </a:r>
                      <a:endParaRPr lang="es-ES_tradnl" sz="2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7546" marR="675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1000"/>
                        </a:spcAft>
                      </a:pPr>
                      <a:r>
                        <a:rPr lang="es-AR" sz="2400">
                          <a:latin typeface="Calibri"/>
                          <a:ea typeface="Calibri"/>
                          <a:cs typeface="Times New Roman"/>
                        </a:rPr>
                        <a:t>0</a:t>
                      </a:r>
                      <a:endParaRPr lang="es-ES_tradnl" sz="2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7546" marR="675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1000"/>
                        </a:spcAft>
                      </a:pPr>
                      <a:r>
                        <a:rPr lang="es-AR" sz="2400">
                          <a:highlight>
                            <a:srgbClr val="00FFFF"/>
                          </a:highlight>
                          <a:latin typeface="Calibri"/>
                          <a:ea typeface="Calibri"/>
                          <a:cs typeface="Times New Roman"/>
                        </a:rPr>
                        <a:t>0% </a:t>
                      </a:r>
                      <a:endParaRPr lang="es-ES_tradnl" sz="2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7546" marR="675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1000"/>
                        </a:spcAft>
                      </a:pPr>
                      <a:r>
                        <a:rPr lang="es-AR" sz="2400" dirty="0">
                          <a:latin typeface="Calibri"/>
                          <a:ea typeface="Calibri"/>
                          <a:cs typeface="Times New Roman"/>
                        </a:rPr>
                        <a:t>2</a:t>
                      </a:r>
                      <a:endParaRPr lang="es-ES_tradnl" sz="2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7546" marR="675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BD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1000"/>
                        </a:spcAft>
                      </a:pPr>
                      <a:r>
                        <a:rPr lang="es-ES" sz="2400">
                          <a:solidFill>
                            <a:srgbClr val="000000"/>
                          </a:solidFill>
                          <a:highlight>
                            <a:srgbClr val="FFFF00"/>
                          </a:highlight>
                          <a:latin typeface="Calibri"/>
                          <a:ea typeface="Calibri"/>
                          <a:cs typeface="Times New Roman"/>
                        </a:rPr>
                        <a:t>0,16%</a:t>
                      </a:r>
                      <a:endParaRPr lang="es-ES_tradnl" sz="2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7546" marR="6754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BDB"/>
                    </a:solidFill>
                  </a:tcPr>
                </a:tc>
              </a:tr>
              <a:tr h="276665">
                <a:tc>
                  <a:txBody>
                    <a:bodyPr/>
                    <a:lstStyle/>
                    <a:p>
                      <a:pPr algn="ctr">
                        <a:spcAft>
                          <a:spcPts val="1000"/>
                        </a:spcAft>
                      </a:pPr>
                      <a:r>
                        <a:rPr lang="es-AR" sz="2400">
                          <a:latin typeface="Calibri"/>
                          <a:ea typeface="Calibri"/>
                          <a:cs typeface="Times New Roman"/>
                        </a:rPr>
                        <a:t>Vocalización </a:t>
                      </a:r>
                      <a:endParaRPr lang="es-ES_tradnl" sz="2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7546" marR="675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1000"/>
                        </a:spcAft>
                      </a:pPr>
                      <a:r>
                        <a:rPr lang="es-AR" sz="2400" dirty="0">
                          <a:latin typeface="Calibri"/>
                          <a:ea typeface="Calibri"/>
                          <a:cs typeface="Times New Roman"/>
                        </a:rPr>
                        <a:t>0</a:t>
                      </a:r>
                      <a:endParaRPr lang="es-ES_tradnl" sz="2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7546" marR="675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1000"/>
                        </a:spcAft>
                      </a:pPr>
                      <a:r>
                        <a:rPr lang="es-AR" sz="2400">
                          <a:highlight>
                            <a:srgbClr val="00FFFF"/>
                          </a:highlight>
                          <a:latin typeface="Calibri"/>
                          <a:ea typeface="Calibri"/>
                          <a:cs typeface="Times New Roman"/>
                        </a:rPr>
                        <a:t>0%</a:t>
                      </a:r>
                      <a:endParaRPr lang="es-ES_tradnl" sz="2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7546" marR="675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1000"/>
                        </a:spcAft>
                      </a:pPr>
                      <a:r>
                        <a:rPr lang="es-AR" sz="2400" dirty="0">
                          <a:latin typeface="Calibri"/>
                          <a:ea typeface="Calibri"/>
                          <a:cs typeface="Times New Roman"/>
                        </a:rPr>
                        <a:t>3</a:t>
                      </a:r>
                      <a:endParaRPr lang="es-ES_tradnl" sz="2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7546" marR="675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BD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1000"/>
                        </a:spcAft>
                      </a:pPr>
                      <a:r>
                        <a:rPr lang="es-ES" sz="2400" dirty="0">
                          <a:solidFill>
                            <a:srgbClr val="000000"/>
                          </a:solidFill>
                          <a:highlight>
                            <a:srgbClr val="00FF00"/>
                          </a:highlight>
                          <a:latin typeface="Calibri"/>
                          <a:ea typeface="Calibri"/>
                          <a:cs typeface="Times New Roman"/>
                        </a:rPr>
                        <a:t>0,25%</a:t>
                      </a:r>
                      <a:endParaRPr lang="es-ES_tradnl" sz="2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7546" marR="6754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BDB"/>
                    </a:solidFill>
                  </a:tcPr>
                </a:tc>
              </a:tr>
              <a:tr h="276665">
                <a:tc>
                  <a:txBody>
                    <a:bodyPr/>
                    <a:lstStyle/>
                    <a:p>
                      <a:pPr algn="ctr">
                        <a:spcAft>
                          <a:spcPts val="1000"/>
                        </a:spcAft>
                      </a:pPr>
                      <a:r>
                        <a:rPr lang="es-AR" sz="2400">
                          <a:latin typeface="Calibri"/>
                          <a:ea typeface="Calibri"/>
                          <a:cs typeface="Times New Roman"/>
                        </a:rPr>
                        <a:t>Picana</a:t>
                      </a:r>
                      <a:endParaRPr lang="es-ES_tradnl" sz="2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7546" marR="675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1000"/>
                        </a:spcAft>
                      </a:pPr>
                      <a:r>
                        <a:rPr lang="es-AR" sz="2400">
                          <a:latin typeface="Calibri"/>
                          <a:ea typeface="Calibri"/>
                          <a:cs typeface="Times New Roman"/>
                        </a:rPr>
                        <a:t>0</a:t>
                      </a:r>
                      <a:endParaRPr lang="es-ES_tradnl" sz="2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7546" marR="675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1000"/>
                        </a:spcAft>
                      </a:pPr>
                      <a:r>
                        <a:rPr lang="es-AR" sz="2400">
                          <a:highlight>
                            <a:srgbClr val="00FFFF"/>
                          </a:highlight>
                          <a:latin typeface="Calibri"/>
                          <a:ea typeface="Calibri"/>
                          <a:cs typeface="Times New Roman"/>
                        </a:rPr>
                        <a:t>0%</a:t>
                      </a:r>
                      <a:endParaRPr lang="es-ES_tradnl" sz="2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7546" marR="675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1000"/>
                        </a:spcAft>
                      </a:pPr>
                      <a:r>
                        <a:rPr lang="es-AR" sz="2400">
                          <a:latin typeface="Calibri"/>
                          <a:ea typeface="Calibri"/>
                          <a:cs typeface="Times New Roman"/>
                        </a:rPr>
                        <a:t>6</a:t>
                      </a:r>
                      <a:endParaRPr lang="es-ES_tradnl" sz="2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7546" marR="675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BD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1000"/>
                        </a:spcAft>
                      </a:pPr>
                      <a:r>
                        <a:rPr lang="es-ES" sz="2400" dirty="0">
                          <a:solidFill>
                            <a:srgbClr val="000000"/>
                          </a:solidFill>
                          <a:highlight>
                            <a:srgbClr val="00FF00"/>
                          </a:highlight>
                          <a:latin typeface="Calibri"/>
                          <a:ea typeface="Calibri"/>
                          <a:cs typeface="Times New Roman"/>
                        </a:rPr>
                        <a:t>0,49%</a:t>
                      </a:r>
                      <a:endParaRPr lang="es-ES_tradnl" sz="2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7546" marR="6754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BDB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1 Imagen" descr="B- 0785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81000"/>
            <a:ext cx="9144000" cy="609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CuadroTexto"/>
          <p:cNvSpPr txBox="1"/>
          <p:nvPr/>
        </p:nvSpPr>
        <p:spPr>
          <a:xfrm rot="1485372">
            <a:off x="3921908" y="4767274"/>
            <a:ext cx="870063" cy="5232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s-AR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4 Tabla"/>
          <p:cNvGraphicFramePr>
            <a:graphicFrameLocks noGrp="1"/>
          </p:cNvGraphicFramePr>
          <p:nvPr/>
        </p:nvGraphicFramePr>
        <p:xfrm>
          <a:off x="1043608" y="188913"/>
          <a:ext cx="7344816" cy="948683"/>
        </p:xfrm>
        <a:graphic>
          <a:graphicData uri="http://schemas.openxmlformats.org/drawingml/2006/table">
            <a:tbl>
              <a:tblPr/>
              <a:tblGrid>
                <a:gridCol w="4182917"/>
                <a:gridCol w="3161899"/>
              </a:tblGrid>
              <a:tr h="52805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AR" sz="2400" b="1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</a:rPr>
                        <a:t>AREA / OPERACIÓN</a:t>
                      </a:r>
                      <a:endParaRPr lang="es-AR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5A5A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AR" sz="2400" b="1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</a:rPr>
                        <a:t>CANT. DE ANIMALES</a:t>
                      </a:r>
                      <a:endParaRPr lang="es-AR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5A5A5"/>
                    </a:solidFill>
                  </a:tcPr>
                </a:tc>
              </a:tr>
              <a:tr h="26402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AR" sz="2400" dirty="0" smtClean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</a:rPr>
                        <a:t>ARREO</a:t>
                      </a:r>
                      <a:endParaRPr lang="es-AR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AR" sz="2400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</a:rPr>
                        <a:t>1212</a:t>
                      </a:r>
                      <a:endParaRPr lang="es-AR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6" name="5 Tabla"/>
          <p:cNvGraphicFramePr>
            <a:graphicFrameLocks noGrp="1"/>
          </p:cNvGraphicFramePr>
          <p:nvPr/>
        </p:nvGraphicFramePr>
        <p:xfrm>
          <a:off x="899592" y="1556792"/>
          <a:ext cx="7560840" cy="1854200"/>
        </p:xfrm>
        <a:graphic>
          <a:graphicData uri="http://schemas.openxmlformats.org/drawingml/2006/table">
            <a:tbl>
              <a:tblPr/>
              <a:tblGrid>
                <a:gridCol w="1751902"/>
                <a:gridCol w="1383081"/>
                <a:gridCol w="1475286"/>
                <a:gridCol w="1290875"/>
                <a:gridCol w="1659696"/>
              </a:tblGrid>
              <a:tr h="700474">
                <a:tc>
                  <a:txBody>
                    <a:bodyPr/>
                    <a:lstStyle/>
                    <a:p>
                      <a:pPr algn="ctr">
                        <a:spcAft>
                          <a:spcPts val="1000"/>
                        </a:spcAft>
                      </a:pPr>
                      <a:r>
                        <a:rPr lang="es-ES" sz="1500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Tipo de lesiones</a:t>
                      </a:r>
                      <a:endParaRPr lang="es-ES_tradnl" sz="15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7546" marR="67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1000"/>
                        </a:spcAft>
                      </a:pPr>
                      <a:endParaRPr lang="es-ES" sz="1500" dirty="0">
                        <a:solidFill>
                          <a:srgbClr val="0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spcAft>
                          <a:spcPts val="1000"/>
                        </a:spcAft>
                      </a:pPr>
                      <a:r>
                        <a:rPr lang="es-ES" sz="1500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Ferias con AC</a:t>
                      </a:r>
                      <a:endParaRPr lang="es-ES_tradnl" sz="15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1000"/>
                        </a:spcAft>
                      </a:pPr>
                      <a:r>
                        <a:rPr lang="es-ES" sz="1500" dirty="0" smtClean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N° </a:t>
                      </a:r>
                      <a:r>
                        <a:rPr lang="es-ES" sz="1500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afectados     % animales</a:t>
                      </a:r>
                      <a:endParaRPr lang="es-ES_tradnl" sz="15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7546" marR="67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ES_tradnl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1000"/>
                        </a:spcAft>
                      </a:pPr>
                      <a:endParaRPr lang="es-ES" sz="1500" dirty="0" smtClean="0">
                        <a:solidFill>
                          <a:srgbClr val="0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spcAft>
                          <a:spcPts val="1000"/>
                        </a:spcAft>
                      </a:pPr>
                      <a:r>
                        <a:rPr lang="es-ES" sz="1500" dirty="0" smtClean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Ferias </a:t>
                      </a:r>
                      <a:r>
                        <a:rPr lang="es-ES" sz="1500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sin AC</a:t>
                      </a:r>
                      <a:endParaRPr lang="es-ES_tradnl" sz="15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1000"/>
                        </a:spcAft>
                      </a:pPr>
                      <a:r>
                        <a:rPr lang="es-ES" sz="1500" dirty="0" smtClean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N°</a:t>
                      </a:r>
                      <a:r>
                        <a:rPr lang="es-ES" sz="1500" baseline="0" dirty="0" smtClean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s-ES" sz="1500" dirty="0" smtClean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afectados          </a:t>
                      </a:r>
                      <a:r>
                        <a:rPr lang="es-ES" sz="1500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%  animales</a:t>
                      </a:r>
                      <a:endParaRPr lang="es-ES_tradnl" sz="15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7546" marR="67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BD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ES_tradnl"/>
                    </a:p>
                  </a:txBody>
                  <a:tcPr/>
                </a:tc>
              </a:tr>
              <a:tr h="165112">
                <a:tc>
                  <a:txBody>
                    <a:bodyPr/>
                    <a:lstStyle/>
                    <a:p>
                      <a:pPr algn="ctr">
                        <a:spcAft>
                          <a:spcPts val="1000"/>
                        </a:spcAft>
                      </a:pPr>
                      <a:r>
                        <a:rPr lang="es-AR" sz="1500">
                          <a:latin typeface="Calibri"/>
                          <a:ea typeface="Calibri"/>
                          <a:cs typeface="Times New Roman"/>
                        </a:rPr>
                        <a:t>Corridas</a:t>
                      </a:r>
                      <a:endParaRPr lang="es-ES_tradnl" sz="15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7546" marR="67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1000"/>
                        </a:spcAft>
                      </a:pPr>
                      <a:r>
                        <a:rPr lang="es-AR" sz="1500">
                          <a:latin typeface="Calibri"/>
                          <a:ea typeface="Calibri"/>
                          <a:cs typeface="Times New Roman"/>
                        </a:rPr>
                        <a:t>5</a:t>
                      </a:r>
                      <a:endParaRPr lang="es-ES_tradnl" sz="15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7546" marR="67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1000"/>
                        </a:spcAft>
                      </a:pPr>
                      <a:r>
                        <a:rPr lang="es-ES" sz="1500">
                          <a:solidFill>
                            <a:srgbClr val="000000"/>
                          </a:solidFill>
                          <a:highlight>
                            <a:srgbClr val="00FF00"/>
                          </a:highlight>
                          <a:latin typeface="Calibri"/>
                          <a:ea typeface="Calibri"/>
                          <a:cs typeface="Times New Roman"/>
                        </a:rPr>
                        <a:t>0,41%</a:t>
                      </a:r>
                      <a:endParaRPr lang="es-ES_tradnl" sz="15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7546" marR="67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1000"/>
                        </a:spcAft>
                      </a:pPr>
                      <a:r>
                        <a:rPr lang="es-AR" sz="1500" dirty="0">
                          <a:latin typeface="Calibri"/>
                          <a:ea typeface="Calibri"/>
                          <a:cs typeface="Times New Roman"/>
                        </a:rPr>
                        <a:t>13</a:t>
                      </a:r>
                      <a:endParaRPr lang="es-ES_tradnl" sz="15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7546" marR="67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BD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1000"/>
                        </a:spcAft>
                      </a:pPr>
                      <a:r>
                        <a:rPr lang="es-ES" sz="1500">
                          <a:solidFill>
                            <a:srgbClr val="000000"/>
                          </a:solidFill>
                          <a:highlight>
                            <a:srgbClr val="00FF00"/>
                          </a:highlight>
                          <a:latin typeface="Calibri"/>
                          <a:ea typeface="Calibri"/>
                          <a:cs typeface="Times New Roman"/>
                        </a:rPr>
                        <a:t>1,07%</a:t>
                      </a:r>
                      <a:endParaRPr lang="es-ES_tradnl" sz="15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7546" marR="67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BDB"/>
                    </a:solidFill>
                  </a:tcPr>
                </a:tc>
              </a:tr>
              <a:tr h="165112">
                <a:tc>
                  <a:txBody>
                    <a:bodyPr/>
                    <a:lstStyle/>
                    <a:p>
                      <a:pPr algn="ctr">
                        <a:spcAft>
                          <a:spcPts val="1000"/>
                        </a:spcAft>
                      </a:pPr>
                      <a:r>
                        <a:rPr lang="es-AR" sz="1500">
                          <a:latin typeface="Calibri"/>
                          <a:ea typeface="Calibri"/>
                          <a:cs typeface="Times New Roman"/>
                        </a:rPr>
                        <a:t>Golpes *</a:t>
                      </a:r>
                      <a:endParaRPr lang="es-ES_tradnl" sz="15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7546" marR="67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1000"/>
                        </a:spcAft>
                      </a:pPr>
                      <a:r>
                        <a:rPr lang="es-AR" sz="1500">
                          <a:latin typeface="Calibri"/>
                          <a:ea typeface="Calibri"/>
                          <a:cs typeface="Times New Roman"/>
                        </a:rPr>
                        <a:t>17</a:t>
                      </a:r>
                      <a:endParaRPr lang="es-ES_tradnl" sz="15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7546" marR="67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1000"/>
                        </a:spcAft>
                      </a:pPr>
                      <a:r>
                        <a:rPr lang="es-ES" sz="1500">
                          <a:solidFill>
                            <a:srgbClr val="000000"/>
                          </a:solidFill>
                          <a:highlight>
                            <a:srgbClr val="00FF00"/>
                          </a:highlight>
                          <a:latin typeface="Calibri"/>
                          <a:ea typeface="Calibri"/>
                          <a:cs typeface="Times New Roman"/>
                        </a:rPr>
                        <a:t>1,40%</a:t>
                      </a:r>
                      <a:endParaRPr lang="es-ES_tradnl" sz="15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7546" marR="67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1000"/>
                        </a:spcAft>
                      </a:pPr>
                      <a:r>
                        <a:rPr lang="es-AR" sz="1500" dirty="0">
                          <a:latin typeface="Calibri"/>
                          <a:ea typeface="Calibri"/>
                          <a:cs typeface="Times New Roman"/>
                        </a:rPr>
                        <a:t>44</a:t>
                      </a:r>
                      <a:endParaRPr lang="es-ES_tradnl" sz="15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7546" marR="67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BD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1000"/>
                        </a:spcAft>
                      </a:pPr>
                      <a:r>
                        <a:rPr lang="es-ES" sz="1500" dirty="0">
                          <a:solidFill>
                            <a:srgbClr val="000000"/>
                          </a:solidFill>
                          <a:highlight>
                            <a:srgbClr val="FFFF00"/>
                          </a:highlight>
                          <a:latin typeface="Calibri"/>
                          <a:ea typeface="Calibri"/>
                          <a:cs typeface="Times New Roman"/>
                        </a:rPr>
                        <a:t>3,63%</a:t>
                      </a:r>
                      <a:endParaRPr lang="es-ES_tradnl" sz="15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7546" marR="67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BDB"/>
                    </a:solidFill>
                  </a:tcPr>
                </a:tc>
              </a:tr>
              <a:tr h="165112">
                <a:tc>
                  <a:txBody>
                    <a:bodyPr/>
                    <a:lstStyle/>
                    <a:p>
                      <a:pPr algn="ctr">
                        <a:spcAft>
                          <a:spcPts val="1000"/>
                        </a:spcAft>
                      </a:pPr>
                      <a:r>
                        <a:rPr lang="es-AR" sz="1500">
                          <a:latin typeface="Calibri"/>
                          <a:ea typeface="Calibri"/>
                          <a:cs typeface="Times New Roman"/>
                        </a:rPr>
                        <a:t>Vocalización</a:t>
                      </a:r>
                      <a:endParaRPr lang="es-ES_tradnl" sz="15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7546" marR="67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1000"/>
                        </a:spcAft>
                      </a:pPr>
                      <a:r>
                        <a:rPr lang="es-AR" sz="1500">
                          <a:latin typeface="Calibri"/>
                          <a:ea typeface="Calibri"/>
                          <a:cs typeface="Times New Roman"/>
                        </a:rPr>
                        <a:t>0</a:t>
                      </a:r>
                      <a:endParaRPr lang="es-ES_tradnl" sz="15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7546" marR="67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1000"/>
                        </a:spcAft>
                      </a:pPr>
                      <a:r>
                        <a:rPr lang="es-ES" sz="1500">
                          <a:solidFill>
                            <a:srgbClr val="000000"/>
                          </a:solidFill>
                          <a:highlight>
                            <a:srgbClr val="00FFFF"/>
                          </a:highlight>
                          <a:latin typeface="Calibri"/>
                          <a:ea typeface="Calibri"/>
                          <a:cs typeface="Times New Roman"/>
                        </a:rPr>
                        <a:t>0,00%</a:t>
                      </a:r>
                      <a:endParaRPr lang="es-ES_tradnl" sz="15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7546" marR="67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1000"/>
                        </a:spcAft>
                      </a:pPr>
                      <a:r>
                        <a:rPr lang="es-AR" sz="1500" dirty="0">
                          <a:latin typeface="Calibri"/>
                          <a:ea typeface="Calibri"/>
                          <a:cs typeface="Times New Roman"/>
                        </a:rPr>
                        <a:t>3</a:t>
                      </a:r>
                      <a:endParaRPr lang="es-ES_tradnl" sz="15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7546" marR="67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BD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1000"/>
                        </a:spcAft>
                      </a:pPr>
                      <a:r>
                        <a:rPr lang="es-ES" sz="1500" dirty="0">
                          <a:solidFill>
                            <a:srgbClr val="000000"/>
                          </a:solidFill>
                          <a:highlight>
                            <a:srgbClr val="00FF00"/>
                          </a:highlight>
                          <a:latin typeface="Calibri"/>
                          <a:ea typeface="Calibri"/>
                          <a:cs typeface="Times New Roman"/>
                        </a:rPr>
                        <a:t>0,25%</a:t>
                      </a:r>
                      <a:endParaRPr lang="es-ES_tradnl" sz="15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7546" marR="67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BDB"/>
                    </a:solidFill>
                  </a:tcPr>
                </a:tc>
              </a:tr>
              <a:tr h="165112">
                <a:tc>
                  <a:txBody>
                    <a:bodyPr/>
                    <a:lstStyle/>
                    <a:p>
                      <a:pPr algn="ctr">
                        <a:spcAft>
                          <a:spcPts val="1000"/>
                        </a:spcAft>
                      </a:pPr>
                      <a:r>
                        <a:rPr lang="es-AR" sz="1500" dirty="0">
                          <a:latin typeface="Calibri"/>
                          <a:ea typeface="Calibri"/>
                          <a:cs typeface="Times New Roman"/>
                        </a:rPr>
                        <a:t>Picana</a:t>
                      </a:r>
                      <a:endParaRPr lang="es-ES_tradnl" sz="15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7546" marR="67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1000"/>
                        </a:spcAft>
                      </a:pPr>
                      <a:r>
                        <a:rPr lang="es-AR" sz="1500" dirty="0">
                          <a:latin typeface="Calibri"/>
                          <a:ea typeface="Calibri"/>
                          <a:cs typeface="Times New Roman"/>
                        </a:rPr>
                        <a:t>0</a:t>
                      </a:r>
                      <a:endParaRPr lang="es-ES_tradnl" sz="15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7546" marR="67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1000"/>
                        </a:spcAft>
                      </a:pPr>
                      <a:r>
                        <a:rPr lang="es-ES" sz="1500">
                          <a:solidFill>
                            <a:srgbClr val="000000"/>
                          </a:solidFill>
                          <a:highlight>
                            <a:srgbClr val="00FFFF"/>
                          </a:highlight>
                          <a:latin typeface="Calibri"/>
                          <a:ea typeface="Calibri"/>
                          <a:cs typeface="Times New Roman"/>
                        </a:rPr>
                        <a:t>0,00%</a:t>
                      </a:r>
                      <a:endParaRPr lang="es-ES_tradnl" sz="15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7546" marR="67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1000"/>
                        </a:spcAft>
                      </a:pPr>
                      <a:r>
                        <a:rPr lang="es-AR" sz="1500">
                          <a:latin typeface="Calibri"/>
                          <a:ea typeface="Calibri"/>
                          <a:cs typeface="Times New Roman"/>
                        </a:rPr>
                        <a:t>0</a:t>
                      </a:r>
                      <a:endParaRPr lang="es-ES_tradnl" sz="15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7546" marR="67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BD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1000"/>
                        </a:spcAft>
                      </a:pPr>
                      <a:r>
                        <a:rPr lang="es-ES" sz="1500" dirty="0">
                          <a:solidFill>
                            <a:srgbClr val="000000"/>
                          </a:solidFill>
                          <a:highlight>
                            <a:srgbClr val="00FFFF"/>
                          </a:highlight>
                          <a:latin typeface="Calibri"/>
                          <a:ea typeface="Calibri"/>
                          <a:cs typeface="Times New Roman"/>
                        </a:rPr>
                        <a:t>0,00%</a:t>
                      </a:r>
                      <a:endParaRPr lang="es-ES_tradnl" sz="15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7546" marR="67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BDB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4" name="3 Tabla"/>
          <p:cNvGraphicFramePr>
            <a:graphicFrameLocks noGrp="1"/>
          </p:cNvGraphicFramePr>
          <p:nvPr/>
        </p:nvGraphicFramePr>
        <p:xfrm>
          <a:off x="683568" y="3812032"/>
          <a:ext cx="7632848" cy="3045968"/>
        </p:xfrm>
        <a:graphic>
          <a:graphicData uri="http://schemas.openxmlformats.org/drawingml/2006/table">
            <a:tbl>
              <a:tblPr/>
              <a:tblGrid>
                <a:gridCol w="2277953"/>
                <a:gridCol w="1257368"/>
                <a:gridCol w="1404251"/>
                <a:gridCol w="1107953"/>
                <a:gridCol w="1585323"/>
              </a:tblGrid>
              <a:tr h="99024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es-AR" sz="1600" dirty="0">
                        <a:solidFill>
                          <a:srgbClr val="0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AR" sz="1600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Tipo de lesiones</a:t>
                      </a:r>
                      <a:endParaRPr lang="es-AR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es-AR" sz="1600" dirty="0">
                        <a:solidFill>
                          <a:srgbClr val="0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AR" sz="1600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Ferias con AC</a:t>
                      </a:r>
                      <a:endParaRPr lang="es-AR" sz="16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AR" sz="1600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Nº  afectados     % animales</a:t>
                      </a:r>
                      <a:endParaRPr lang="es-AR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AR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es-AR" sz="1600" dirty="0">
                        <a:solidFill>
                          <a:srgbClr val="0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AR" sz="1600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Ferias sin AC</a:t>
                      </a:r>
                      <a:endParaRPr lang="es-AR" sz="16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AR" sz="1600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Nº  afectados     % animales</a:t>
                      </a:r>
                      <a:endParaRPr lang="es-AR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BD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AR"/>
                    </a:p>
                  </a:txBody>
                  <a:tcPr/>
                </a:tc>
              </a:tr>
              <a:tr h="44767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AR" sz="1600">
                          <a:latin typeface="Calibri"/>
                          <a:ea typeface="Calibri"/>
                          <a:cs typeface="Times New Roman"/>
                        </a:rPr>
                        <a:t>Corridas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  <a:spcAft>
                          <a:spcPts val="1000"/>
                        </a:spcAft>
                      </a:pPr>
                      <a:r>
                        <a:rPr lang="es-AR" sz="160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15</a:t>
                      </a:r>
                      <a:endParaRPr lang="es-AR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  <a:spcAft>
                          <a:spcPts val="1000"/>
                        </a:spcAft>
                      </a:pPr>
                      <a:r>
                        <a:rPr lang="es-AR" sz="160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1.38</a:t>
                      </a:r>
                      <a:endParaRPr lang="es-AR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  <a:spcAft>
                          <a:spcPts val="1000"/>
                        </a:spcAft>
                      </a:pPr>
                      <a:r>
                        <a:rPr lang="es-AR" sz="1600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70</a:t>
                      </a:r>
                      <a:endParaRPr lang="es-AR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BD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  <a:spcAft>
                          <a:spcPts val="1000"/>
                        </a:spcAft>
                      </a:pPr>
                      <a:r>
                        <a:rPr lang="es-AR" sz="1600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6.42</a:t>
                      </a:r>
                      <a:endParaRPr lang="es-AR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</a:tr>
              <a:tr h="44767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AR" sz="1600">
                          <a:latin typeface="Calibri"/>
                          <a:ea typeface="Calibri"/>
                          <a:cs typeface="Times New Roman"/>
                        </a:rPr>
                        <a:t>Golpes *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  <a:spcAft>
                          <a:spcPts val="1000"/>
                        </a:spcAft>
                      </a:pPr>
                      <a:r>
                        <a:rPr lang="es-AR" sz="160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20</a:t>
                      </a:r>
                      <a:endParaRPr lang="es-AR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  <a:spcAft>
                          <a:spcPts val="1000"/>
                        </a:spcAft>
                      </a:pPr>
                      <a:r>
                        <a:rPr lang="es-AR" sz="160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1.83</a:t>
                      </a:r>
                      <a:endParaRPr lang="es-AR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  <a:spcAft>
                          <a:spcPts val="1000"/>
                        </a:spcAft>
                      </a:pPr>
                      <a:r>
                        <a:rPr lang="es-AR" sz="160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60</a:t>
                      </a:r>
                      <a:endParaRPr lang="es-AR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BD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  <a:spcAft>
                          <a:spcPts val="1000"/>
                        </a:spcAft>
                      </a:pPr>
                      <a:r>
                        <a:rPr lang="es-AR" sz="1600" b="1" dirty="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Times New Roman"/>
                        </a:rPr>
                        <a:t>5.50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44767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AR" sz="1600">
                          <a:latin typeface="Calibri"/>
                          <a:ea typeface="Calibri"/>
                          <a:cs typeface="Times New Roman"/>
                        </a:rPr>
                        <a:t>Vocalización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  <a:spcAft>
                          <a:spcPts val="1000"/>
                        </a:spcAft>
                      </a:pPr>
                      <a:r>
                        <a:rPr lang="es-AR" sz="160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0</a:t>
                      </a:r>
                      <a:endParaRPr lang="es-AR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  <a:spcAft>
                          <a:spcPts val="1000"/>
                        </a:spcAft>
                      </a:pPr>
                      <a:r>
                        <a:rPr lang="es-AR" sz="160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0</a:t>
                      </a:r>
                      <a:endParaRPr lang="es-AR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  <a:spcAft>
                          <a:spcPts val="1000"/>
                        </a:spcAft>
                      </a:pPr>
                      <a:r>
                        <a:rPr lang="es-AR" sz="160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0</a:t>
                      </a:r>
                      <a:endParaRPr lang="es-AR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BD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  <a:spcAft>
                          <a:spcPts val="1000"/>
                        </a:spcAft>
                      </a:pPr>
                      <a:r>
                        <a:rPr lang="es-AR" sz="1600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0</a:t>
                      </a:r>
                      <a:endParaRPr lang="es-AR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</a:tr>
              <a:tr h="44767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AR" sz="1600">
                          <a:latin typeface="Calibri"/>
                          <a:ea typeface="Calibri"/>
                          <a:cs typeface="Times New Roman"/>
                        </a:rPr>
                        <a:t>Picana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  <a:spcAft>
                          <a:spcPts val="1000"/>
                        </a:spcAft>
                      </a:pPr>
                      <a:r>
                        <a:rPr lang="es-AR" sz="160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0</a:t>
                      </a:r>
                      <a:endParaRPr lang="es-AR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  <a:spcAft>
                          <a:spcPts val="1000"/>
                        </a:spcAft>
                      </a:pPr>
                      <a:r>
                        <a:rPr lang="es-AR" sz="1600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0</a:t>
                      </a:r>
                      <a:endParaRPr lang="es-AR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  <a:spcAft>
                          <a:spcPts val="1000"/>
                        </a:spcAft>
                      </a:pPr>
                      <a:r>
                        <a:rPr lang="es-AR" sz="160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0</a:t>
                      </a:r>
                      <a:endParaRPr lang="es-AR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BD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  <a:spcAft>
                          <a:spcPts val="1000"/>
                        </a:spcAft>
                      </a:pPr>
                      <a:r>
                        <a:rPr lang="es-AR" sz="1600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0</a:t>
                      </a:r>
                      <a:endParaRPr lang="es-AR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</a:tr>
            </a:tbl>
          </a:graphicData>
        </a:graphic>
      </p:graphicFrame>
      <p:sp>
        <p:nvSpPr>
          <p:cNvPr id="42034" name="6 CuadroTexto"/>
          <p:cNvSpPr txBox="1">
            <a:spLocks noChangeArrowheads="1"/>
          </p:cNvSpPr>
          <p:nvPr/>
        </p:nvSpPr>
        <p:spPr bwMode="auto">
          <a:xfrm>
            <a:off x="323528" y="1196752"/>
            <a:ext cx="244792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AR" dirty="0"/>
              <a:t>HACIA CORRALES</a:t>
            </a:r>
          </a:p>
        </p:txBody>
      </p:sp>
      <p:sp>
        <p:nvSpPr>
          <p:cNvPr id="42035" name="7 Rectángulo"/>
          <p:cNvSpPr>
            <a:spLocks noChangeArrowheads="1"/>
          </p:cNvSpPr>
          <p:nvPr/>
        </p:nvSpPr>
        <p:spPr bwMode="auto">
          <a:xfrm>
            <a:off x="251520" y="3501008"/>
            <a:ext cx="29845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AR" dirty="0"/>
              <a:t>HACIA ANTEPISTA- PISTA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2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420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034" grpId="0"/>
      <p:bldP spid="4203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3 Diagrama"/>
          <p:cNvGraphicFramePr/>
          <p:nvPr/>
        </p:nvGraphicFramePr>
        <p:xfrm>
          <a:off x="683568" y="1169368"/>
          <a:ext cx="8136904" cy="56886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7171" name="4 CuadroTexto"/>
          <p:cNvSpPr txBox="1">
            <a:spLocks noChangeArrowheads="1"/>
          </p:cNvSpPr>
          <p:nvPr/>
        </p:nvSpPr>
        <p:spPr bwMode="auto">
          <a:xfrm>
            <a:off x="1619250" y="0"/>
            <a:ext cx="716438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AR" sz="2800" b="1"/>
              <a:t>BIENESTAR DE LOS ANIMALES </a:t>
            </a:r>
          </a:p>
        </p:txBody>
      </p:sp>
      <p:sp>
        <p:nvSpPr>
          <p:cNvPr id="7" name="6 CuadroTexto"/>
          <p:cNvSpPr txBox="1"/>
          <p:nvPr/>
        </p:nvSpPr>
        <p:spPr>
          <a:xfrm>
            <a:off x="0" y="764704"/>
            <a:ext cx="3131840" cy="646331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es-AR" b="1" dirty="0"/>
              <a:t>LOS CINCO PRINCIPIOS DEL BIENESTAR ANIMAL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1 Imagen" descr="B- 0817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81000"/>
            <a:ext cx="9144000" cy="609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AR" smtClean="0"/>
          </a:p>
        </p:txBody>
      </p:sp>
      <p:sp>
        <p:nvSpPr>
          <p:cNvPr id="39939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AR" smtClean="0"/>
          </a:p>
        </p:txBody>
      </p:sp>
      <p:pic>
        <p:nvPicPr>
          <p:cNvPr id="43012" name="Picture 2" descr="C:\Users\EMILIANO\Desktop\B- 081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650" y="549275"/>
            <a:ext cx="7704138" cy="4464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013" name="Picture 3" descr="C:\Users\EMILIANO\Desktop\B- 100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5650" y="1196975"/>
            <a:ext cx="7559675" cy="5040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30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1" dur="500"/>
                                        <p:tgtEl>
                                          <p:spTgt spid="430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430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21" dur="500"/>
                                        <p:tgtEl>
                                          <p:spTgt spid="430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0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Gráfico 5"/>
          <p:cNvPicPr>
            <a:picLocks noGrp="1" noChangeArrowheads="1"/>
          </p:cNvPicPr>
          <p:nvPr>
            <p:ph idx="1"/>
          </p:nvPr>
        </p:nvPicPr>
        <p:blipFill>
          <a:blip r:embed="rId3" cstate="print"/>
          <a:srcRect l="-2411" t="-3743" r="-3055" b="-2946"/>
          <a:stretch>
            <a:fillRect/>
          </a:stretch>
        </p:blipFill>
        <p:spPr>
          <a:xfrm>
            <a:off x="-180975" y="-242888"/>
            <a:ext cx="9648825" cy="7272338"/>
          </a:xfrm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3 Tabla"/>
          <p:cNvGraphicFramePr>
            <a:graphicFrameLocks noGrp="1"/>
          </p:cNvGraphicFramePr>
          <p:nvPr/>
        </p:nvGraphicFramePr>
        <p:xfrm>
          <a:off x="2411413" y="836613"/>
          <a:ext cx="4447594" cy="1389888"/>
        </p:xfrm>
        <a:graphic>
          <a:graphicData uri="http://schemas.openxmlformats.org/drawingml/2006/table">
            <a:tbl>
              <a:tblPr/>
              <a:tblGrid>
                <a:gridCol w="2532931"/>
                <a:gridCol w="1914663"/>
              </a:tblGrid>
              <a:tr h="20320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AR" sz="2400" b="1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</a:rPr>
                        <a:t>AREA / OPERACIÓN</a:t>
                      </a:r>
                      <a:endParaRPr lang="es-AR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5A5A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AR" sz="2400" b="1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</a:rPr>
                        <a:t>CANT. DE ANIMALES</a:t>
                      </a:r>
                      <a:endParaRPr lang="es-AR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5A5A5"/>
                    </a:solidFill>
                  </a:tcPr>
                </a:tc>
              </a:tr>
              <a:tr h="19367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es-AR" sz="2400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ANTE PISTA / PISTA</a:t>
                      </a:r>
                      <a:endParaRPr lang="es-AR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es-AR" sz="2400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1402</a:t>
                      </a:r>
                      <a:endParaRPr lang="es-AR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3" name="2 Tabla"/>
          <p:cNvGraphicFramePr>
            <a:graphicFrameLocks noGrp="1"/>
          </p:cNvGraphicFramePr>
          <p:nvPr/>
        </p:nvGraphicFramePr>
        <p:xfrm>
          <a:off x="539550" y="2346324"/>
          <a:ext cx="8136905" cy="3746971"/>
        </p:xfrm>
        <a:graphic>
          <a:graphicData uri="http://schemas.openxmlformats.org/drawingml/2006/table">
            <a:tbl>
              <a:tblPr/>
              <a:tblGrid>
                <a:gridCol w="2711857"/>
                <a:gridCol w="1355928"/>
                <a:gridCol w="1355928"/>
                <a:gridCol w="1355928"/>
                <a:gridCol w="1357264"/>
              </a:tblGrid>
              <a:tr h="158024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es-AR" sz="1800" dirty="0" smtClean="0">
                        <a:solidFill>
                          <a:srgbClr val="0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AR" sz="1800" dirty="0" smtClean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Tipo de lesiones</a:t>
                      </a:r>
                      <a:endParaRPr lang="es-AR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es-AR" sz="1800" dirty="0">
                        <a:solidFill>
                          <a:srgbClr val="0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AR" sz="1800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Ferias con </a:t>
                      </a:r>
                      <a:r>
                        <a:rPr lang="es-AR" sz="1800" dirty="0" smtClean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AC</a:t>
                      </a:r>
                      <a:endParaRPr lang="es-AR" sz="18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AR" sz="1800" dirty="0" smtClean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Nº  afectados% </a:t>
                      </a:r>
                      <a:r>
                        <a:rPr lang="es-AR" sz="1800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animales</a:t>
                      </a:r>
                      <a:endParaRPr lang="es-AR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AR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es-AR" sz="1800" dirty="0">
                        <a:solidFill>
                          <a:srgbClr val="0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AR" sz="1800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Ferias sin AC</a:t>
                      </a:r>
                      <a:endParaRPr lang="es-AR" sz="18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AR" sz="1800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Nº  </a:t>
                      </a:r>
                      <a:r>
                        <a:rPr lang="es-AR" sz="1800" dirty="0" smtClean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afectados% </a:t>
                      </a:r>
                      <a:r>
                        <a:rPr lang="es-AR" sz="1800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animales</a:t>
                      </a:r>
                      <a:endParaRPr lang="es-AR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BD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AR"/>
                    </a:p>
                  </a:txBody>
                  <a:tcPr/>
                </a:tc>
              </a:tr>
              <a:tr h="72224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AR" sz="1800" dirty="0" smtClean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Golpes</a:t>
                      </a:r>
                      <a:endParaRPr lang="es-AR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  <a:spcAft>
                          <a:spcPts val="1000"/>
                        </a:spcAft>
                      </a:pPr>
                      <a:r>
                        <a:rPr lang="es-AR" sz="1800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123</a:t>
                      </a:r>
                      <a:endParaRPr lang="es-AR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  <a:spcAft>
                          <a:spcPts val="1000"/>
                        </a:spcAft>
                      </a:pPr>
                      <a:r>
                        <a:rPr lang="es-AR" sz="1800" b="1" dirty="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Times New Roman"/>
                        </a:rPr>
                        <a:t>8.78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  <a:spcAft>
                          <a:spcPts val="1000"/>
                        </a:spcAft>
                      </a:pPr>
                      <a:r>
                        <a:rPr lang="es-AR" sz="1800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158</a:t>
                      </a:r>
                      <a:endParaRPr lang="es-AR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BD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  <a:spcAft>
                          <a:spcPts val="1000"/>
                        </a:spcAft>
                      </a:pPr>
                      <a:r>
                        <a:rPr lang="es-AR" sz="1800" b="1" dirty="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Times New Roman"/>
                        </a:rPr>
                        <a:t>11.27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72224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AR" sz="1800">
                          <a:latin typeface="Calibri"/>
                          <a:ea typeface="Calibri"/>
                          <a:cs typeface="Times New Roman"/>
                        </a:rPr>
                        <a:t>Vocalización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  <a:spcAft>
                          <a:spcPts val="1000"/>
                        </a:spcAft>
                      </a:pPr>
                      <a:r>
                        <a:rPr lang="es-AR" sz="180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0</a:t>
                      </a:r>
                      <a:endParaRPr lang="es-AR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  <a:spcAft>
                          <a:spcPts val="1000"/>
                        </a:spcAft>
                      </a:pPr>
                      <a:r>
                        <a:rPr lang="es-AR" sz="180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0 </a:t>
                      </a:r>
                      <a:endParaRPr lang="es-AR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  <a:spcAft>
                          <a:spcPts val="1000"/>
                        </a:spcAft>
                      </a:pPr>
                      <a:r>
                        <a:rPr lang="es-AR" sz="1800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0</a:t>
                      </a:r>
                      <a:endParaRPr lang="es-AR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BD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  <a:spcAft>
                          <a:spcPts val="1000"/>
                        </a:spcAft>
                      </a:pPr>
                      <a:r>
                        <a:rPr lang="es-AR" sz="1800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0</a:t>
                      </a:r>
                      <a:endParaRPr lang="es-AR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</a:tr>
              <a:tr h="72224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AR" sz="1800">
                          <a:latin typeface="Calibri"/>
                          <a:ea typeface="Calibri"/>
                          <a:cs typeface="Times New Roman"/>
                        </a:rPr>
                        <a:t>Picana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  <a:spcAft>
                          <a:spcPts val="1000"/>
                        </a:spcAft>
                      </a:pPr>
                      <a:r>
                        <a:rPr lang="es-AR" sz="180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0</a:t>
                      </a:r>
                      <a:endParaRPr lang="es-AR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  <a:spcAft>
                          <a:spcPts val="1000"/>
                        </a:spcAft>
                      </a:pPr>
                      <a:r>
                        <a:rPr lang="es-AR" sz="180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0</a:t>
                      </a:r>
                      <a:endParaRPr lang="es-AR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  <a:spcAft>
                          <a:spcPts val="1000"/>
                        </a:spcAft>
                      </a:pPr>
                      <a:r>
                        <a:rPr lang="es-AR" sz="180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0</a:t>
                      </a:r>
                      <a:endParaRPr lang="es-AR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BD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  <a:spcAft>
                          <a:spcPts val="1000"/>
                        </a:spcAft>
                      </a:pPr>
                      <a:r>
                        <a:rPr lang="es-AR" sz="1800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0</a:t>
                      </a:r>
                      <a:endParaRPr lang="es-AR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1" descr="J:\fotos\1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92696"/>
            <a:ext cx="8640762" cy="565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CuadroTexto"/>
          <p:cNvSpPr txBox="1"/>
          <p:nvPr/>
        </p:nvSpPr>
        <p:spPr>
          <a:xfrm>
            <a:off x="6948264" y="5589240"/>
            <a:ext cx="936104" cy="369332"/>
          </a:xfrm>
          <a:prstGeom prst="rect">
            <a:avLst/>
          </a:prstGeom>
          <a:solidFill>
            <a:schemeClr val="bg2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endParaRPr lang="es-AR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5" descr="S7300298"/>
          <p:cNvSpPr txBox="1">
            <a:spLocks noChangeArrowheads="1"/>
          </p:cNvSpPr>
          <p:nvPr/>
        </p:nvSpPr>
        <p:spPr bwMode="auto">
          <a:xfrm>
            <a:off x="755576" y="908720"/>
            <a:ext cx="7921749" cy="5400030"/>
          </a:xfrm>
          <a:prstGeom prst="rect">
            <a:avLst/>
          </a:prstGeom>
          <a:blipFill dpi="0" rotWithShape="1">
            <a:blip r:embed="rId2" cstate="print"/>
            <a:srcRect/>
            <a:stretch>
              <a:fillRect/>
            </a:stretch>
          </a:blip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s-ES"/>
          </a:p>
        </p:txBody>
      </p:sp>
      <p:sp>
        <p:nvSpPr>
          <p:cNvPr id="3" name="2 CuadroTexto"/>
          <p:cNvSpPr txBox="1"/>
          <p:nvPr/>
        </p:nvSpPr>
        <p:spPr>
          <a:xfrm>
            <a:off x="7164288" y="5661248"/>
            <a:ext cx="792088" cy="369332"/>
          </a:xfrm>
          <a:prstGeom prst="rect">
            <a:avLst/>
          </a:prstGeom>
          <a:solidFill>
            <a:schemeClr val="accent3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endParaRPr lang="es-AR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2" name="Picture 2" descr="J:\fotos\S7300226.JPG"/>
          <p:cNvPicPr>
            <a:picLocks noGrp="1" noChangeAspect="1" noChangeArrowheads="1"/>
          </p:cNvPicPr>
          <p:nvPr>
            <p:ph idx="4294967295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764704"/>
            <a:ext cx="7632700" cy="5473700"/>
          </a:xfrm>
          <a:noFill/>
        </p:spPr>
      </p:pic>
      <p:pic>
        <p:nvPicPr>
          <p:cNvPr id="46083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5650" y="2852738"/>
            <a:ext cx="2665413" cy="3219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3 CuadroTexto"/>
          <p:cNvSpPr txBox="1"/>
          <p:nvPr/>
        </p:nvSpPr>
        <p:spPr>
          <a:xfrm>
            <a:off x="5724128" y="5589240"/>
            <a:ext cx="1368152" cy="369332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endParaRPr lang="es-AR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60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460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4" dur="500"/>
                                        <p:tgtEl>
                                          <p:spTgt spid="4608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4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7" dur="500"/>
                                        <p:tgtEl>
                                          <p:spTgt spid="4608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3 Tabla"/>
          <p:cNvGraphicFramePr>
            <a:graphicFrameLocks noGrp="1"/>
          </p:cNvGraphicFramePr>
          <p:nvPr/>
        </p:nvGraphicFramePr>
        <p:xfrm>
          <a:off x="2555776" y="260648"/>
          <a:ext cx="4447594" cy="1389888"/>
        </p:xfrm>
        <a:graphic>
          <a:graphicData uri="http://schemas.openxmlformats.org/drawingml/2006/table">
            <a:tbl>
              <a:tblPr/>
              <a:tblGrid>
                <a:gridCol w="2532931"/>
                <a:gridCol w="1914663"/>
              </a:tblGrid>
              <a:tr h="20320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AR" sz="2400" b="1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</a:rPr>
                        <a:t>AREA / OPERACIÓN</a:t>
                      </a:r>
                      <a:endParaRPr lang="es-AR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5A5A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AR" sz="2400" b="1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</a:rPr>
                        <a:t>CANT. DE ANIMALES</a:t>
                      </a:r>
                      <a:endParaRPr lang="es-AR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5A5A5"/>
                    </a:solidFill>
                  </a:tcPr>
                </a:tc>
              </a:tr>
              <a:tr h="19367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es-AR" sz="2400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MANGA / BALANZA</a:t>
                      </a:r>
                      <a:endParaRPr lang="es-AR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es-AR" sz="2400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1114</a:t>
                      </a:r>
                      <a:endParaRPr lang="es-AR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3" name="2 Tabla"/>
          <p:cNvGraphicFramePr>
            <a:graphicFrameLocks noGrp="1"/>
          </p:cNvGraphicFramePr>
          <p:nvPr/>
        </p:nvGraphicFramePr>
        <p:xfrm>
          <a:off x="251520" y="2492896"/>
          <a:ext cx="8568630" cy="3925999"/>
        </p:xfrm>
        <a:graphic>
          <a:graphicData uri="http://schemas.openxmlformats.org/drawingml/2006/table">
            <a:tbl>
              <a:tblPr/>
              <a:tblGrid>
                <a:gridCol w="2855753"/>
                <a:gridCol w="1427187"/>
                <a:gridCol w="1428562"/>
                <a:gridCol w="1427187"/>
                <a:gridCol w="1429941"/>
              </a:tblGrid>
              <a:tr h="165574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es-AR" sz="1800" dirty="0">
                        <a:solidFill>
                          <a:srgbClr val="0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AR" sz="1800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Tipo de lesiones</a:t>
                      </a:r>
                      <a:endParaRPr lang="es-AR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es-AR" sz="1800" dirty="0">
                        <a:solidFill>
                          <a:srgbClr val="0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AR" sz="1800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Ferias con AC</a:t>
                      </a:r>
                      <a:endParaRPr lang="es-AR" sz="18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AR" sz="1800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Nº  afectados     % animales</a:t>
                      </a:r>
                      <a:endParaRPr lang="es-AR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AR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es-AR" sz="1800" dirty="0">
                        <a:solidFill>
                          <a:srgbClr val="0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AR" sz="1800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Ferias sin AC</a:t>
                      </a:r>
                      <a:endParaRPr lang="es-AR" sz="18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AR" sz="1800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Nº  afectados     % animales</a:t>
                      </a:r>
                      <a:endParaRPr lang="es-AR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BD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AR"/>
                    </a:p>
                  </a:txBody>
                  <a:tcPr/>
                </a:tc>
              </a:tr>
              <a:tr h="75675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AR" sz="1800" dirty="0">
                          <a:latin typeface="Calibri"/>
                          <a:ea typeface="Calibri"/>
                          <a:cs typeface="Times New Roman"/>
                        </a:rPr>
                        <a:t>Golpes 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  <a:spcAft>
                          <a:spcPts val="1000"/>
                        </a:spcAft>
                      </a:pPr>
                      <a:r>
                        <a:rPr lang="es-AR" sz="180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73</a:t>
                      </a:r>
                      <a:endParaRPr lang="es-AR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  <a:spcAft>
                          <a:spcPts val="1000"/>
                        </a:spcAft>
                      </a:pPr>
                      <a:r>
                        <a:rPr lang="es-AR" sz="1800" b="1" dirty="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Times New Roman"/>
                        </a:rPr>
                        <a:t>6.62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  <a:spcAft>
                          <a:spcPts val="1000"/>
                        </a:spcAft>
                      </a:pPr>
                      <a:r>
                        <a:rPr lang="es-AR" sz="180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226</a:t>
                      </a:r>
                      <a:endParaRPr lang="es-AR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BD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  <a:spcAft>
                          <a:spcPts val="1000"/>
                        </a:spcAft>
                      </a:pPr>
                      <a:r>
                        <a:rPr lang="es-AR" sz="1800" b="1" dirty="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Times New Roman"/>
                        </a:rPr>
                        <a:t>20.29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75675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AR" sz="1800">
                          <a:latin typeface="Calibri"/>
                          <a:ea typeface="Calibri"/>
                          <a:cs typeface="Times New Roman"/>
                        </a:rPr>
                        <a:t>Vocalización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  <a:spcAft>
                          <a:spcPts val="1000"/>
                        </a:spcAft>
                      </a:pPr>
                      <a:r>
                        <a:rPr lang="es-AR" sz="180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3</a:t>
                      </a:r>
                      <a:endParaRPr lang="es-AR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  <a:spcAft>
                          <a:spcPts val="1000"/>
                        </a:spcAft>
                      </a:pPr>
                      <a:r>
                        <a:rPr lang="es-AR" sz="1800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0.27</a:t>
                      </a:r>
                      <a:endParaRPr lang="es-AR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  <a:spcAft>
                          <a:spcPts val="1000"/>
                        </a:spcAft>
                      </a:pPr>
                      <a:r>
                        <a:rPr lang="es-AR" sz="180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0</a:t>
                      </a:r>
                      <a:endParaRPr lang="es-AR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BD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  <a:spcAft>
                          <a:spcPts val="1000"/>
                        </a:spcAft>
                      </a:pPr>
                      <a:r>
                        <a:rPr lang="es-AR" sz="1800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0</a:t>
                      </a:r>
                      <a:endParaRPr lang="es-AR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</a:tr>
              <a:tr h="75675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AR" sz="1800">
                          <a:latin typeface="Calibri"/>
                          <a:ea typeface="Calibri"/>
                          <a:cs typeface="Times New Roman"/>
                        </a:rPr>
                        <a:t>Picana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  <a:spcAft>
                          <a:spcPts val="1000"/>
                        </a:spcAft>
                      </a:pPr>
                      <a:r>
                        <a:rPr lang="es-AR" sz="180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0</a:t>
                      </a:r>
                      <a:endParaRPr lang="es-AR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  <a:spcAft>
                          <a:spcPts val="1000"/>
                        </a:spcAft>
                      </a:pPr>
                      <a:r>
                        <a:rPr lang="es-AR" sz="180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0</a:t>
                      </a:r>
                      <a:endParaRPr lang="es-AR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  <a:spcAft>
                          <a:spcPts val="1000"/>
                        </a:spcAft>
                      </a:pPr>
                      <a:r>
                        <a:rPr lang="es-AR" sz="1800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1</a:t>
                      </a:r>
                      <a:endParaRPr lang="es-AR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BD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  <a:spcAft>
                          <a:spcPts val="1000"/>
                        </a:spcAft>
                      </a:pPr>
                      <a:r>
                        <a:rPr lang="es-AR" sz="1800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0.09</a:t>
                      </a:r>
                      <a:endParaRPr lang="es-AR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1 Imagen" descr="B- 0895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81000"/>
            <a:ext cx="9144000" cy="609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2 Imagen" descr="B- 0780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81000"/>
            <a:ext cx="9144000" cy="609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1 Diagrama"/>
          <p:cNvGraphicFramePr/>
          <p:nvPr/>
        </p:nvGraphicFramePr>
        <p:xfrm>
          <a:off x="755576" y="980728"/>
          <a:ext cx="7920880" cy="554461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3" name="3 Título"/>
          <p:cNvSpPr txBox="1">
            <a:spLocks/>
          </p:cNvSpPr>
          <p:nvPr/>
        </p:nvSpPr>
        <p:spPr>
          <a:xfrm>
            <a:off x="0" y="274638"/>
            <a:ext cx="9144000" cy="777875"/>
          </a:xfrm>
          <a:prstGeom prst="rect">
            <a:avLst/>
          </a:prstGeom>
        </p:spPr>
        <p:txBody>
          <a:bodyPr>
            <a:norm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es-AR" sz="2400" b="1">
                <a:latin typeface="+mj-lt"/>
                <a:ea typeface="+mj-ea"/>
                <a:cs typeface="+mj-cs"/>
              </a:rPr>
              <a:t>BIENESTAR ANIMAL Y SU IMPORTANCIA EN LA CALIDAD DE LA CARNE </a:t>
            </a:r>
            <a:endParaRPr lang="es-AR" sz="2400" b="1" dirty="0"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3 Tabla"/>
          <p:cNvGraphicFramePr>
            <a:graphicFrameLocks noGrp="1"/>
          </p:cNvGraphicFramePr>
          <p:nvPr/>
        </p:nvGraphicFramePr>
        <p:xfrm>
          <a:off x="2195513" y="836613"/>
          <a:ext cx="4447594" cy="1389888"/>
        </p:xfrm>
        <a:graphic>
          <a:graphicData uri="http://schemas.openxmlformats.org/drawingml/2006/table">
            <a:tbl>
              <a:tblPr/>
              <a:tblGrid>
                <a:gridCol w="2532931"/>
                <a:gridCol w="1914663"/>
              </a:tblGrid>
              <a:tr h="20320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AR" sz="2400" b="1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</a:rPr>
                        <a:t>AREA / OPERACIÓN</a:t>
                      </a:r>
                      <a:endParaRPr lang="es-AR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5A5A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AR" sz="2400" b="1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</a:rPr>
                        <a:t>CANT. DE ANIMALES</a:t>
                      </a:r>
                      <a:endParaRPr lang="es-AR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5A5A5"/>
                    </a:solidFill>
                  </a:tcPr>
                </a:tc>
              </a:tr>
              <a:tr h="19367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es-AR" sz="2400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CARGA</a:t>
                      </a:r>
                      <a:endParaRPr lang="es-AR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es-AR" sz="2400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479</a:t>
                      </a:r>
                      <a:endParaRPr lang="es-AR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3" name="2 Tabla"/>
          <p:cNvGraphicFramePr>
            <a:graphicFrameLocks noGrp="1"/>
          </p:cNvGraphicFramePr>
          <p:nvPr/>
        </p:nvGraphicFramePr>
        <p:xfrm>
          <a:off x="0" y="2636838"/>
          <a:ext cx="8893249" cy="3168425"/>
        </p:xfrm>
        <a:graphic>
          <a:graphicData uri="http://schemas.openxmlformats.org/drawingml/2006/table">
            <a:tbl>
              <a:tblPr/>
              <a:tblGrid>
                <a:gridCol w="2792355"/>
                <a:gridCol w="1367745"/>
                <a:gridCol w="1673954"/>
                <a:gridCol w="1119858"/>
                <a:gridCol w="1939337"/>
              </a:tblGrid>
              <a:tr h="165531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es-AR" sz="1800" dirty="0">
                        <a:solidFill>
                          <a:srgbClr val="0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AR" sz="1800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Tipo de lesiones</a:t>
                      </a:r>
                      <a:endParaRPr lang="es-AR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es-AR" sz="1800" dirty="0">
                        <a:solidFill>
                          <a:srgbClr val="0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AR" sz="1800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Ferias con AC</a:t>
                      </a:r>
                      <a:endParaRPr lang="es-AR" sz="18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AR" sz="1800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Nº  afectados     %  animales</a:t>
                      </a:r>
                      <a:endParaRPr lang="es-AR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AR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es-AR" sz="1800">
                        <a:solidFill>
                          <a:srgbClr val="0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AR" sz="180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Ferias sin AC</a:t>
                      </a:r>
                      <a:endParaRPr lang="es-AR" sz="18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AR" sz="180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Nº  afectados     % animales</a:t>
                      </a:r>
                      <a:endParaRPr lang="es-AR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BD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AR"/>
                    </a:p>
                  </a:txBody>
                  <a:tcPr/>
                </a:tc>
              </a:tr>
              <a:tr h="75655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AR" sz="1800" dirty="0">
                          <a:latin typeface="Calibri"/>
                          <a:ea typeface="Calibri"/>
                          <a:cs typeface="Times New Roman"/>
                        </a:rPr>
                        <a:t>Golpes 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  <a:spcAft>
                          <a:spcPts val="1000"/>
                        </a:spcAft>
                      </a:pPr>
                      <a:r>
                        <a:rPr lang="es-AR" sz="180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32</a:t>
                      </a:r>
                      <a:endParaRPr lang="es-AR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  <a:spcAft>
                          <a:spcPts val="1000"/>
                        </a:spcAft>
                      </a:pPr>
                      <a:r>
                        <a:rPr lang="es-AR" sz="1800" b="1" dirty="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Times New Roman"/>
                        </a:rPr>
                        <a:t>6.68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  <a:spcAft>
                          <a:spcPts val="1000"/>
                        </a:spcAft>
                      </a:pPr>
                      <a:r>
                        <a:rPr lang="es-AR" sz="180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113</a:t>
                      </a:r>
                      <a:endParaRPr lang="es-AR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BD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  <a:spcAft>
                          <a:spcPts val="1000"/>
                        </a:spcAft>
                      </a:pPr>
                      <a:r>
                        <a:rPr lang="es-AR" sz="1800" b="1" dirty="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Times New Roman"/>
                        </a:rPr>
                        <a:t>23.59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75655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AR" sz="1800" dirty="0">
                          <a:latin typeface="Calibri"/>
                          <a:ea typeface="Calibri"/>
                          <a:cs typeface="Times New Roman"/>
                        </a:rPr>
                        <a:t>Vocalización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  <a:spcAft>
                          <a:spcPts val="1000"/>
                        </a:spcAft>
                      </a:pPr>
                      <a:r>
                        <a:rPr lang="es-AR" sz="180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0</a:t>
                      </a:r>
                      <a:endParaRPr lang="es-AR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  <a:spcAft>
                          <a:spcPts val="1000"/>
                        </a:spcAft>
                      </a:pPr>
                      <a:r>
                        <a:rPr lang="es-AR" sz="180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0 </a:t>
                      </a:r>
                      <a:endParaRPr lang="es-AR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  <a:spcAft>
                          <a:spcPts val="1000"/>
                        </a:spcAft>
                      </a:pPr>
                      <a:r>
                        <a:rPr lang="es-AR" sz="1800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6</a:t>
                      </a:r>
                      <a:endParaRPr lang="es-AR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BD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  <a:spcAft>
                          <a:spcPts val="1000"/>
                        </a:spcAft>
                      </a:pPr>
                      <a:r>
                        <a:rPr lang="es-AR" sz="1800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1.25</a:t>
                      </a:r>
                      <a:endParaRPr lang="es-AR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8EF3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8313" y="0"/>
            <a:ext cx="8170862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12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2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1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1"/>
          <p:cNvSpPr>
            <a:spLocks noChangeArrowheads="1"/>
          </p:cNvSpPr>
          <p:nvPr/>
        </p:nvSpPr>
        <p:spPr bwMode="auto">
          <a:xfrm>
            <a:off x="191153" y="361920"/>
            <a:ext cx="876169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just"/>
            <a:r>
              <a:rPr lang="es-AR" sz="2000" b="1" dirty="0">
                <a:cs typeface="Calibri" pitchFamily="34" charset="0"/>
              </a:rPr>
              <a:t>-IMPACTOS SOBRE EL BIENESTAR Y SU RELACIÓN CON LAS FERIAS BAJO ESTUDIO </a:t>
            </a:r>
            <a:endParaRPr lang="es-AR" sz="2000" dirty="0"/>
          </a:p>
        </p:txBody>
      </p:sp>
      <p:sp>
        <p:nvSpPr>
          <p:cNvPr id="50179" name="3 CuadroTexto"/>
          <p:cNvSpPr txBox="1">
            <a:spLocks noChangeArrowheads="1"/>
          </p:cNvSpPr>
          <p:nvPr/>
        </p:nvSpPr>
        <p:spPr bwMode="auto">
          <a:xfrm>
            <a:off x="0" y="981075"/>
            <a:ext cx="9143999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s-AR" dirty="0"/>
              <a:t> </a:t>
            </a:r>
            <a:r>
              <a:rPr lang="es-AR" b="1" dirty="0" smtClean="0"/>
              <a:t>Porcentaje  </a:t>
            </a:r>
            <a:r>
              <a:rPr lang="es-AR" b="1" dirty="0"/>
              <a:t>de animales que ha sufrido algún tipo de Impacto observable sobre su bienestar durante el proceso de comercialización en Remates Ferias (Con y sin aseguramiento de la calidad</a:t>
            </a:r>
            <a:r>
              <a:rPr lang="es-AR" b="1" dirty="0" smtClean="0"/>
              <a:t>)</a:t>
            </a:r>
          </a:p>
          <a:p>
            <a:endParaRPr lang="es-AR" b="1" dirty="0"/>
          </a:p>
        </p:txBody>
      </p:sp>
      <p:pic>
        <p:nvPicPr>
          <p:cNvPr id="50180" name="4 Imagen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5616" y="2204864"/>
            <a:ext cx="7288117" cy="43117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2" name="Gráfico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66454" y="2852936"/>
            <a:ext cx="5877546" cy="4005064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graphicFrame>
        <p:nvGraphicFramePr>
          <p:cNvPr id="4" name="3 Gráfico"/>
          <p:cNvGraphicFramePr/>
          <p:nvPr/>
        </p:nvGraphicFramePr>
        <p:xfrm>
          <a:off x="0" y="0"/>
          <a:ext cx="5076056" cy="37890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1203" name="Rectangle 1"/>
          <p:cNvSpPr>
            <a:spLocks noChangeArrowheads="1"/>
          </p:cNvSpPr>
          <p:nvPr/>
        </p:nvSpPr>
        <p:spPr bwMode="auto">
          <a:xfrm>
            <a:off x="4139952" y="3212976"/>
            <a:ext cx="4032945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/>
            <a:r>
              <a:rPr lang="es-AR" sz="1600" b="1" dirty="0">
                <a:latin typeface="Calibri" pitchFamily="34" charset="0"/>
                <a:cs typeface="Calibri" pitchFamily="34" charset="0"/>
              </a:rPr>
              <a:t> </a:t>
            </a:r>
            <a:r>
              <a:rPr lang="es-AR" sz="2400" b="1" dirty="0" smtClean="0">
                <a:latin typeface="Calibri" pitchFamily="34" charset="0"/>
                <a:cs typeface="Calibri" pitchFamily="34" charset="0"/>
              </a:rPr>
              <a:t>IMPACTOS EN FERIAS CON AC</a:t>
            </a:r>
            <a:endParaRPr lang="es-ES" sz="2400" b="1" dirty="0"/>
          </a:p>
        </p:txBody>
      </p:sp>
      <p:sp>
        <p:nvSpPr>
          <p:cNvPr id="51205" name="Rectangle 2"/>
          <p:cNvSpPr>
            <a:spLocks noChangeArrowheads="1"/>
          </p:cNvSpPr>
          <p:nvPr/>
        </p:nvSpPr>
        <p:spPr bwMode="auto">
          <a:xfrm>
            <a:off x="0" y="215062"/>
            <a:ext cx="478802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/>
            <a:r>
              <a:rPr lang="es-AR" sz="2400" b="1" dirty="0" smtClean="0">
                <a:latin typeface="Calibri" pitchFamily="34" charset="0"/>
                <a:cs typeface="Calibri" pitchFamily="34" charset="0"/>
              </a:rPr>
              <a:t>IMPACTOS EN FERIAS SIN AC</a:t>
            </a:r>
            <a:endParaRPr lang="es-AR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556792"/>
            <a:ext cx="7437534" cy="44644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131539" y="260649"/>
            <a:ext cx="2012460" cy="43204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3 CuadroTexto"/>
          <p:cNvSpPr txBox="1"/>
          <p:nvPr/>
        </p:nvSpPr>
        <p:spPr>
          <a:xfrm>
            <a:off x="755576" y="548680"/>
            <a:ext cx="59766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AR" b="1" dirty="0" smtClean="0"/>
              <a:t>PORCENTAJE DE IMPACTOS</a:t>
            </a:r>
          </a:p>
          <a:p>
            <a:pPr algn="ctr"/>
            <a:r>
              <a:rPr lang="es-AR" b="1" dirty="0" smtClean="0"/>
              <a:t> EN LAS DISTINTAS REGIONES ANATÓMICAS</a:t>
            </a:r>
            <a:endParaRPr lang="es-AR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1 Diagrama"/>
          <p:cNvGraphicFramePr/>
          <p:nvPr/>
        </p:nvGraphicFramePr>
        <p:xfrm>
          <a:off x="0" y="764704"/>
          <a:ext cx="7812360" cy="56886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3" name="2 Elipse"/>
          <p:cNvSpPr/>
          <p:nvPr/>
        </p:nvSpPr>
        <p:spPr>
          <a:xfrm>
            <a:off x="6084888" y="692696"/>
            <a:ext cx="2698750" cy="1152127"/>
          </a:xfrm>
          <a:prstGeom prst="ellipse">
            <a:avLst/>
          </a:prstGeom>
          <a:solidFill>
            <a:schemeClr val="accent2"/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s-AR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CAPACITACIÓN Y CONTROL </a:t>
            </a:r>
          </a:p>
          <a:p>
            <a:pPr algn="ctr">
              <a:defRPr/>
            </a:pPr>
            <a:r>
              <a:rPr lang="es-A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TRANSPORTISTAS</a:t>
            </a:r>
          </a:p>
          <a:p>
            <a:pPr algn="ctr">
              <a:defRPr/>
            </a:pPr>
            <a:r>
              <a:rPr lang="es-A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AC</a:t>
            </a:r>
            <a:endParaRPr lang="es-AR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3 Elipse"/>
          <p:cNvSpPr/>
          <p:nvPr/>
        </p:nvSpPr>
        <p:spPr>
          <a:xfrm>
            <a:off x="6407150" y="2276872"/>
            <a:ext cx="2736850" cy="864096"/>
          </a:xfrm>
          <a:prstGeom prst="ellipse">
            <a:avLst/>
          </a:prstGeom>
          <a:solidFill>
            <a:schemeClr val="bg2">
              <a:lumMod val="25000"/>
            </a:schemeClr>
          </a:solidFill>
          <a:ln w="381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s-AR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DISEÑO DE </a:t>
            </a:r>
            <a:r>
              <a:rPr lang="es-A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LAS INSTALACIONES </a:t>
            </a:r>
            <a:r>
              <a:rPr lang="es-AR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RAMPA</a:t>
            </a:r>
          </a:p>
        </p:txBody>
      </p:sp>
      <p:sp>
        <p:nvSpPr>
          <p:cNvPr id="6" name="5 Elipse"/>
          <p:cNvSpPr/>
          <p:nvPr/>
        </p:nvSpPr>
        <p:spPr>
          <a:xfrm>
            <a:off x="6156176" y="5373217"/>
            <a:ext cx="2987824" cy="1224136"/>
          </a:xfrm>
          <a:prstGeom prst="ellipse">
            <a:avLst/>
          </a:prstGeom>
          <a:solidFill>
            <a:srgbClr val="7030A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s-AR" b="1" dirty="0"/>
              <a:t>CAPACITACIÓN </a:t>
            </a:r>
            <a:r>
              <a:rPr lang="es-AR" b="1" dirty="0" smtClean="0"/>
              <a:t>REMATADOR-OPERARIOS </a:t>
            </a:r>
            <a:r>
              <a:rPr lang="es-AR" b="1" dirty="0"/>
              <a:t>Y CLIENTES </a:t>
            </a:r>
          </a:p>
        </p:txBody>
      </p:sp>
      <p:sp>
        <p:nvSpPr>
          <p:cNvPr id="7" name="6 Elipse"/>
          <p:cNvSpPr/>
          <p:nvPr/>
        </p:nvSpPr>
        <p:spPr>
          <a:xfrm>
            <a:off x="6588125" y="3717032"/>
            <a:ext cx="2555875" cy="1152277"/>
          </a:xfrm>
          <a:prstGeom prst="ellipse">
            <a:avLst/>
          </a:prstGeom>
          <a:solidFill>
            <a:schemeClr val="tx2">
              <a:lumMod val="75000"/>
            </a:schemeClr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s-AR" sz="1400" b="1" dirty="0"/>
              <a:t>CAPACITACIÓN Y CONTROL   OPERARIOS</a:t>
            </a:r>
          </a:p>
          <a:p>
            <a:pPr algn="ctr">
              <a:defRPr/>
            </a:pPr>
            <a:r>
              <a:rPr lang="es-AR" sz="1400" b="1" dirty="0"/>
              <a:t>-INSTALACIONES-  </a:t>
            </a:r>
          </a:p>
          <a:p>
            <a:pPr algn="ctr">
              <a:defRPr/>
            </a:pPr>
            <a:r>
              <a:rPr lang="es-AR" sz="1400" dirty="0"/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2" name="1 Imagen" descr="B- 0837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81000"/>
            <a:ext cx="9144000" cy="609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Elipse"/>
          <p:cNvSpPr/>
          <p:nvPr/>
        </p:nvSpPr>
        <p:spPr>
          <a:xfrm>
            <a:off x="7308304" y="2276872"/>
            <a:ext cx="1835696" cy="1224136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346" name="1 Imagen" descr="B- 0817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600" y="764704"/>
            <a:ext cx="7236296" cy="48241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7347" name="2 CuadroTexto"/>
          <p:cNvSpPr txBox="1">
            <a:spLocks noChangeArrowheads="1"/>
          </p:cNvSpPr>
          <p:nvPr/>
        </p:nvSpPr>
        <p:spPr bwMode="auto">
          <a:xfrm>
            <a:off x="0" y="5733256"/>
            <a:ext cx="9144000" cy="830997"/>
          </a:xfrm>
          <a:prstGeom prst="rect">
            <a:avLst/>
          </a:prstGeom>
          <a:solidFill>
            <a:srgbClr val="C00000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s-AR" sz="2400" b="1" dirty="0" smtClean="0">
                <a:solidFill>
                  <a:schemeClr val="bg1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Golpes: No </a:t>
            </a:r>
            <a:r>
              <a:rPr lang="es-AR" sz="2400" b="1" dirty="0">
                <a:solidFill>
                  <a:schemeClr val="bg1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aceptable  para sistemas sin AC (3,63%)</a:t>
            </a:r>
          </a:p>
          <a:p>
            <a:r>
              <a:rPr lang="es-AR" sz="2400" b="1" dirty="0">
                <a:solidFill>
                  <a:schemeClr val="bg1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Arreo hacia </a:t>
            </a:r>
            <a:r>
              <a:rPr lang="es-AR" sz="2400" b="1" dirty="0" err="1">
                <a:solidFill>
                  <a:schemeClr val="bg1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antepista</a:t>
            </a:r>
            <a:r>
              <a:rPr lang="es-AR" sz="2400" b="1" dirty="0">
                <a:solidFill>
                  <a:schemeClr val="bg1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: </a:t>
            </a:r>
            <a:r>
              <a:rPr lang="es-AR" sz="2400" b="1" dirty="0">
                <a:solidFill>
                  <a:schemeClr val="bg1"/>
                </a:solidFill>
                <a:ea typeface="Calibri" pitchFamily="34" charset="0"/>
                <a:cs typeface="Times New Roman" pitchFamily="18" charset="0"/>
              </a:rPr>
              <a:t>. </a:t>
            </a:r>
            <a:r>
              <a:rPr lang="es-AR" sz="2400" b="1" dirty="0" smtClean="0">
                <a:solidFill>
                  <a:schemeClr val="bg1"/>
                </a:solidFill>
                <a:ea typeface="Calibri" pitchFamily="34" charset="0"/>
                <a:cs typeface="Times New Roman" pitchFamily="18" charset="0"/>
              </a:rPr>
              <a:t>graves </a:t>
            </a:r>
            <a:r>
              <a:rPr lang="es-AR" sz="2400" b="1" dirty="0">
                <a:solidFill>
                  <a:schemeClr val="bg1"/>
                </a:solidFill>
                <a:ea typeface="Calibri" pitchFamily="34" charset="0"/>
                <a:cs typeface="Times New Roman" pitchFamily="18" charset="0"/>
              </a:rPr>
              <a:t>en ferias s/AC (5,50%: Más del 5%). </a:t>
            </a:r>
          </a:p>
        </p:txBody>
      </p:sp>
      <p:sp>
        <p:nvSpPr>
          <p:cNvPr id="57348" name="3 CuadroTexto"/>
          <p:cNvSpPr txBox="1">
            <a:spLocks noChangeArrowheads="1"/>
          </p:cNvSpPr>
          <p:nvPr/>
        </p:nvSpPr>
        <p:spPr bwMode="auto">
          <a:xfrm>
            <a:off x="2051050" y="0"/>
            <a:ext cx="4249738" cy="523220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r>
              <a:rPr lang="es-AR" sz="2800" b="1" i="1" dirty="0">
                <a:latin typeface="Calibri" pitchFamily="34" charset="0"/>
                <a:ea typeface="Calibri" pitchFamily="34" charset="0"/>
                <a:cs typeface="Times New Roman" pitchFamily="18" charset="0"/>
              </a:rPr>
              <a:t>Arreo de los animales</a:t>
            </a:r>
            <a:endParaRPr lang="es-AR" sz="2800" dirty="0">
              <a:ea typeface="Calibri" pitchFamily="34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370" name="1 Imagen" descr="B- 0810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81000"/>
            <a:ext cx="9144000" cy="609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8371" name="2 Rectángulo"/>
          <p:cNvSpPr>
            <a:spLocks noChangeArrowheads="1"/>
          </p:cNvSpPr>
          <p:nvPr/>
        </p:nvSpPr>
        <p:spPr bwMode="auto">
          <a:xfrm>
            <a:off x="755650" y="0"/>
            <a:ext cx="7488238" cy="677108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es-AR" sz="2000" b="1" i="1" dirty="0"/>
              <a:t>Marcación en la manga de pintura y entrada y salida de la </a:t>
            </a:r>
            <a:r>
              <a:rPr lang="es-AR" sz="2000" b="1" i="1" dirty="0" smtClean="0"/>
              <a:t>balanza</a:t>
            </a:r>
          </a:p>
          <a:p>
            <a:endParaRPr lang="es-AR" dirty="0"/>
          </a:p>
        </p:txBody>
      </p:sp>
      <p:sp>
        <p:nvSpPr>
          <p:cNvPr id="58372" name="3 CuadroTexto"/>
          <p:cNvSpPr txBox="1">
            <a:spLocks noChangeArrowheads="1"/>
          </p:cNvSpPr>
          <p:nvPr/>
        </p:nvSpPr>
        <p:spPr bwMode="auto">
          <a:xfrm>
            <a:off x="0" y="4365105"/>
            <a:ext cx="3995936" cy="830997"/>
          </a:xfrm>
          <a:prstGeom prst="rect">
            <a:avLst/>
          </a:prstGeom>
          <a:solidFill>
            <a:srgbClr val="C00000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s-AR" sz="2400" b="1" dirty="0" smtClean="0">
                <a:solidFill>
                  <a:schemeClr val="bg1"/>
                </a:solidFill>
              </a:rPr>
              <a:t>Golpes: Ferias c/AC: 6,62% </a:t>
            </a:r>
          </a:p>
          <a:p>
            <a:r>
              <a:rPr lang="es-AR" sz="2400" b="1" dirty="0" smtClean="0">
                <a:solidFill>
                  <a:schemeClr val="bg1"/>
                </a:solidFill>
              </a:rPr>
              <a:t>                Ferias s/AC: 20,29%</a:t>
            </a:r>
            <a:endParaRPr lang="es-AR" sz="2400" b="1" dirty="0">
              <a:solidFill>
                <a:schemeClr val="bg1"/>
              </a:solidFill>
            </a:endParaRPr>
          </a:p>
        </p:txBody>
      </p:sp>
      <p:sp>
        <p:nvSpPr>
          <p:cNvPr id="5" name="4 Elipse"/>
          <p:cNvSpPr/>
          <p:nvPr/>
        </p:nvSpPr>
        <p:spPr>
          <a:xfrm>
            <a:off x="6659563" y="765175"/>
            <a:ext cx="2484437" cy="107950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s-AR" dirty="0"/>
              <a:t>Capacitación </a:t>
            </a:r>
          </a:p>
        </p:txBody>
      </p:sp>
      <p:sp>
        <p:nvSpPr>
          <p:cNvPr id="6" name="5 Elipse"/>
          <p:cNvSpPr/>
          <p:nvPr/>
        </p:nvSpPr>
        <p:spPr>
          <a:xfrm>
            <a:off x="6804025" y="2492375"/>
            <a:ext cx="2339975" cy="914400"/>
          </a:xfrm>
          <a:prstGeom prst="ellipse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s-AR" dirty="0"/>
              <a:t>Diseño de las instalaciones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394" name="1 Imagen" descr="B- 0781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81000"/>
            <a:ext cx="9144000" cy="609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9395" name="2 CuadroTexto"/>
          <p:cNvSpPr txBox="1">
            <a:spLocks noChangeArrowheads="1"/>
          </p:cNvSpPr>
          <p:nvPr/>
        </p:nvSpPr>
        <p:spPr bwMode="auto">
          <a:xfrm>
            <a:off x="1115616" y="0"/>
            <a:ext cx="5904656" cy="461665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es-AR" sz="2400" b="1" dirty="0">
                <a:latin typeface="+mn-lt"/>
              </a:rPr>
              <a:t>CARGA DE LOS ANIMALES AL TRANSPORTE</a:t>
            </a:r>
          </a:p>
        </p:txBody>
      </p:sp>
      <p:sp>
        <p:nvSpPr>
          <p:cNvPr id="59396" name="3 CuadroTexto"/>
          <p:cNvSpPr txBox="1">
            <a:spLocks noChangeArrowheads="1"/>
          </p:cNvSpPr>
          <p:nvPr/>
        </p:nvSpPr>
        <p:spPr bwMode="auto">
          <a:xfrm>
            <a:off x="0" y="5229200"/>
            <a:ext cx="9144000" cy="1569660"/>
          </a:xfrm>
          <a:prstGeom prst="rect">
            <a:avLst/>
          </a:prstGeom>
          <a:solidFill>
            <a:srgbClr val="C00000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s-AR" sz="2400" b="1" dirty="0">
                <a:solidFill>
                  <a:schemeClr val="bg1"/>
                </a:solidFill>
              </a:rPr>
              <a:t>F</a:t>
            </a:r>
            <a:r>
              <a:rPr lang="es-AR" sz="2400" b="1" dirty="0" smtClean="0">
                <a:solidFill>
                  <a:schemeClr val="bg1"/>
                </a:solidFill>
              </a:rPr>
              <a:t>erias </a:t>
            </a:r>
            <a:r>
              <a:rPr lang="es-AR" sz="2400" b="1" dirty="0">
                <a:solidFill>
                  <a:schemeClr val="bg1"/>
                </a:solidFill>
              </a:rPr>
              <a:t>c/AC </a:t>
            </a:r>
            <a:r>
              <a:rPr lang="es-AR" sz="2400" b="1" dirty="0" smtClean="0">
                <a:solidFill>
                  <a:schemeClr val="bg1"/>
                </a:solidFill>
              </a:rPr>
              <a:t>:6,68%,</a:t>
            </a:r>
          </a:p>
          <a:p>
            <a:r>
              <a:rPr lang="es-AR" sz="2400" b="1" dirty="0" smtClean="0">
                <a:solidFill>
                  <a:schemeClr val="bg1"/>
                </a:solidFill>
              </a:rPr>
              <a:t>Ferias s/AC: 23,59%</a:t>
            </a:r>
          </a:p>
          <a:p>
            <a:r>
              <a:rPr lang="es-AR" sz="2400" b="1" dirty="0" smtClean="0">
                <a:solidFill>
                  <a:schemeClr val="bg1"/>
                </a:solidFill>
              </a:rPr>
              <a:t> </a:t>
            </a:r>
            <a:r>
              <a:rPr lang="es-AR" sz="2400" b="1" dirty="0">
                <a:solidFill>
                  <a:schemeClr val="bg1"/>
                </a:solidFill>
              </a:rPr>
              <a:t>Las vocalizaciones </a:t>
            </a:r>
            <a:r>
              <a:rPr lang="es-AR" sz="2400" b="1" dirty="0" smtClean="0">
                <a:solidFill>
                  <a:schemeClr val="bg1"/>
                </a:solidFill>
              </a:rPr>
              <a:t>registradas en Ferias s/AC, </a:t>
            </a:r>
            <a:r>
              <a:rPr lang="es-AR" sz="2400" b="1" dirty="0">
                <a:solidFill>
                  <a:schemeClr val="bg1"/>
                </a:solidFill>
              </a:rPr>
              <a:t>indican el estrés de los animales </a:t>
            </a:r>
            <a:r>
              <a:rPr lang="es-AR" sz="2400" b="1" dirty="0" smtClean="0">
                <a:solidFill>
                  <a:schemeClr val="bg1"/>
                </a:solidFill>
              </a:rPr>
              <a:t>durante la carga (</a:t>
            </a:r>
            <a:r>
              <a:rPr lang="es-AR" sz="2400" b="1" dirty="0">
                <a:solidFill>
                  <a:schemeClr val="bg1"/>
                </a:solidFill>
              </a:rPr>
              <a:t>1,25%)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6375" y="404813"/>
            <a:ext cx="2490788" cy="5741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19" name="4 Rectángulo"/>
          <p:cNvSpPr>
            <a:spLocks noChangeArrowheads="1"/>
          </p:cNvSpPr>
          <p:nvPr/>
        </p:nvSpPr>
        <p:spPr bwMode="auto">
          <a:xfrm>
            <a:off x="2627784" y="6211669"/>
            <a:ext cx="5976664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s-AR" b="1" dirty="0"/>
              <a:t>Lesiones Grado 1, afecta al tejido subcutáneo.</a:t>
            </a:r>
            <a:endParaRPr lang="es-AR" dirty="0"/>
          </a:p>
        </p:txBody>
      </p:sp>
      <p:sp>
        <p:nvSpPr>
          <p:cNvPr id="9220" name="3 CuadroTexto"/>
          <p:cNvSpPr txBox="1">
            <a:spLocks noChangeArrowheads="1"/>
          </p:cNvSpPr>
          <p:nvPr/>
        </p:nvSpPr>
        <p:spPr bwMode="auto">
          <a:xfrm>
            <a:off x="4355976" y="548680"/>
            <a:ext cx="4464496" cy="2340128"/>
          </a:xfrm>
          <a:prstGeom prst="rect">
            <a:avLst/>
          </a:prstGeom>
          <a:noFill/>
          <a:ln w="57150">
            <a:solidFill>
              <a:schemeClr val="accent2">
                <a:lumMod val="75000"/>
              </a:schemeClr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endParaRPr lang="es-AR" dirty="0"/>
          </a:p>
          <a:p>
            <a:pPr algn="ctr">
              <a:lnSpc>
                <a:spcPct val="150000"/>
              </a:lnSpc>
            </a:pPr>
            <a:r>
              <a:rPr lang="es-AR" dirty="0"/>
              <a:t>Tanto en cortes para exportación como para manufactura, las lesiones superficiales que afectan principalmente al tejido adiposo son muestras del maltrato recibido por el animal.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1 Diagrama"/>
          <p:cNvGraphicFramePr/>
          <p:nvPr/>
        </p:nvGraphicFramePr>
        <p:xfrm>
          <a:off x="0" y="260648"/>
          <a:ext cx="9144000" cy="65973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CuadroTexto"/>
          <p:cNvSpPr txBox="1"/>
          <p:nvPr/>
        </p:nvSpPr>
        <p:spPr>
          <a:xfrm>
            <a:off x="1691680" y="2708920"/>
            <a:ext cx="54006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Ing. Agr. Ms. Sc. June Allison Thomas</a:t>
            </a:r>
          </a:p>
          <a:p>
            <a:r>
              <a:rPr lang="es-MX" dirty="0" smtClean="0"/>
              <a:t>Directora </a:t>
            </a:r>
            <a:r>
              <a:rPr lang="es-MX" dirty="0" err="1" smtClean="0"/>
              <a:t>Dep</a:t>
            </a:r>
            <a:r>
              <a:rPr lang="es-MX" dirty="0" smtClean="0"/>
              <a:t>. Producción Animal </a:t>
            </a:r>
          </a:p>
          <a:p>
            <a:r>
              <a:rPr lang="es-MX" dirty="0" smtClean="0"/>
              <a:t>Facultad de Ciencias Agrarias</a:t>
            </a:r>
          </a:p>
          <a:p>
            <a:r>
              <a:rPr lang="es-MX" dirty="0" smtClean="0"/>
              <a:t>Universidad Nacional del Litoral</a:t>
            </a:r>
          </a:p>
          <a:p>
            <a:endParaRPr lang="es-MX" dirty="0"/>
          </a:p>
          <a:p>
            <a:r>
              <a:rPr lang="es-MX" dirty="0" smtClean="0"/>
              <a:t>e-mail: jthomas@fca.unl.edu.ar</a:t>
            </a:r>
            <a:endParaRPr lang="es-AR" dirty="0"/>
          </a:p>
        </p:txBody>
      </p:sp>
    </p:spTree>
    <p:extLst>
      <p:ext uri="{BB962C8B-B14F-4D97-AF65-F5344CB8AC3E}">
        <p14:creationId xmlns:p14="http://schemas.microsoft.com/office/powerpoint/2010/main" val="92775538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1 Diagrama"/>
          <p:cNvGraphicFramePr/>
          <p:nvPr/>
        </p:nvGraphicFramePr>
        <p:xfrm>
          <a:off x="467544" y="1397000"/>
          <a:ext cx="7920880" cy="498432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2291" name="2 CuadroTexto"/>
          <p:cNvSpPr txBox="1">
            <a:spLocks noChangeArrowheads="1"/>
          </p:cNvSpPr>
          <p:nvPr/>
        </p:nvSpPr>
        <p:spPr bwMode="auto">
          <a:xfrm>
            <a:off x="683568" y="260648"/>
            <a:ext cx="7345363" cy="646113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indent="449263" algn="just"/>
            <a:r>
              <a:rPr lang="es-AR" dirty="0">
                <a:solidFill>
                  <a:srgbClr val="000000"/>
                </a:solidFill>
                <a:cs typeface="Calibri" pitchFamily="34" charset="0"/>
              </a:rPr>
              <a:t>La carne con hematomas supone una pérdida ya que no es apta como alimento :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85875" y="0"/>
            <a:ext cx="5080000" cy="5300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3" name="2 Rectángulo"/>
          <p:cNvSpPr>
            <a:spLocks noChangeArrowheads="1"/>
          </p:cNvSpPr>
          <p:nvPr/>
        </p:nvSpPr>
        <p:spPr bwMode="auto">
          <a:xfrm>
            <a:off x="1475656" y="5733256"/>
            <a:ext cx="6984775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s-AR" b="1" dirty="0"/>
              <a:t>Lesiones  Grado 2, afecta al tejido muscular (carne).</a:t>
            </a:r>
            <a:endParaRPr lang="es-AR" dirty="0"/>
          </a:p>
        </p:txBody>
      </p:sp>
      <p:sp>
        <p:nvSpPr>
          <p:cNvPr id="10244" name="3 CuadroTexto"/>
          <p:cNvSpPr txBox="1">
            <a:spLocks noChangeArrowheads="1"/>
          </p:cNvSpPr>
          <p:nvPr/>
        </p:nvSpPr>
        <p:spPr bwMode="auto">
          <a:xfrm>
            <a:off x="6227763" y="981075"/>
            <a:ext cx="2665412" cy="2308324"/>
          </a:xfrm>
          <a:prstGeom prst="rect">
            <a:avLst/>
          </a:prstGeom>
          <a:noFill/>
          <a:ln w="38100">
            <a:solidFill>
              <a:schemeClr val="accent2">
                <a:lumMod val="50000"/>
              </a:schemeClr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s-AR" dirty="0"/>
              <a:t>Los tejidos dañados son descartados por la inspección veterinaria previa al pesado de la </a:t>
            </a:r>
            <a:r>
              <a:rPr lang="es-AR" dirty="0" err="1" smtClean="0"/>
              <a:t>carcaza</a:t>
            </a:r>
            <a:r>
              <a:rPr lang="es-AR" dirty="0"/>
              <a:t>, y estos suelen ser los de mayor valor, como por Ej.: la tapa de cuadril, bife angosto y bife ancho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00563" y="0"/>
            <a:ext cx="4337050" cy="5876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67" name="2 Rectángulo"/>
          <p:cNvSpPr>
            <a:spLocks noChangeArrowheads="1"/>
          </p:cNvSpPr>
          <p:nvPr/>
        </p:nvSpPr>
        <p:spPr bwMode="auto">
          <a:xfrm>
            <a:off x="323528" y="5877272"/>
            <a:ext cx="7416824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s-AR" b="1" dirty="0"/>
              <a:t>Lesiones  Grado 3, afecta la base ósea (hueso).</a:t>
            </a:r>
          </a:p>
          <a:p>
            <a:r>
              <a:rPr lang="es-AR" dirty="0"/>
              <a:t>Las flechas señalan al tejido óseo.</a:t>
            </a:r>
          </a:p>
        </p:txBody>
      </p:sp>
      <p:sp>
        <p:nvSpPr>
          <p:cNvPr id="11268" name="3 CuadroTexto"/>
          <p:cNvSpPr txBox="1">
            <a:spLocks noChangeArrowheads="1"/>
          </p:cNvSpPr>
          <p:nvPr/>
        </p:nvSpPr>
        <p:spPr bwMode="auto">
          <a:xfrm>
            <a:off x="0" y="620713"/>
            <a:ext cx="4427538" cy="1323439"/>
          </a:xfrm>
          <a:prstGeom prst="rect">
            <a:avLst/>
          </a:prstGeom>
          <a:noFill/>
          <a:ln w="38100">
            <a:solidFill>
              <a:srgbClr val="C00000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es-AR" sz="2000" dirty="0"/>
              <a:t>Las lesiones profundas que afectan al tejido muscular y óseo son las causas de las mayores pérdidas económicas y evidencian maltratos intensos y continuos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4 Diagrama"/>
          <p:cNvGraphicFramePr/>
          <p:nvPr/>
        </p:nvGraphicFramePr>
        <p:xfrm>
          <a:off x="323528" y="908720"/>
          <a:ext cx="8568952" cy="59492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6 CuadroTexto"/>
          <p:cNvSpPr txBox="1"/>
          <p:nvPr/>
        </p:nvSpPr>
        <p:spPr>
          <a:xfrm>
            <a:off x="250825" y="476250"/>
            <a:ext cx="2160588" cy="369888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es-AR" dirty="0"/>
              <a:t>ANTECEDENTES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Overrid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39.jpeg"/></Relationships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Flujo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  <a:fontScheme name="Flujo">
    <a:majorFont>
      <a:latin typeface="Calibri"/>
      <a:ea typeface=""/>
      <a:cs typeface=""/>
      <a:font script="Jpan" typeface="ＭＳ Ｐゴシック"/>
      <a:font script="Hang" typeface="HY중고딕"/>
      <a:font script="Hans" typeface="隶书"/>
      <a:font script="Hant" typeface="微軟正黑體"/>
      <a:font script="Arab" typeface="Traditional Arabic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ajorFont>
    <a:minorFont>
      <a:latin typeface="Constantia"/>
      <a:ea typeface=""/>
      <a:cs typeface=""/>
      <a:font script="Jpan" typeface="HGP明朝E"/>
      <a:font script="Hang" typeface="HY신명조"/>
      <a:font script="Hans" typeface="宋体"/>
      <a:font script="Hant" typeface="新細明體"/>
      <a:font script="Arab" typeface="Majalla UI"/>
      <a:font script="Hebr" typeface="David"/>
      <a:font script="Thai" typeface="Browalli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inorFont>
  </a:fontScheme>
  <a:fmtScheme name="Flujo">
    <a:fillStyleLst>
      <a:solidFill>
        <a:schemeClr val="phClr"/>
      </a:solidFill>
      <a:gradFill rotWithShape="1">
        <a:gsLst>
          <a:gs pos="0">
            <a:schemeClr val="phClr">
              <a:tint val="70000"/>
              <a:satMod val="130000"/>
            </a:schemeClr>
          </a:gs>
          <a:gs pos="43000">
            <a:schemeClr val="phClr">
              <a:tint val="44000"/>
              <a:satMod val="165000"/>
            </a:schemeClr>
          </a:gs>
          <a:gs pos="93000">
            <a:schemeClr val="phClr">
              <a:tint val="15000"/>
              <a:satMod val="165000"/>
            </a:schemeClr>
          </a:gs>
          <a:gs pos="100000">
            <a:schemeClr val="phClr">
              <a:tint val="5000"/>
              <a:satMod val="250000"/>
            </a:schemeClr>
          </a:gs>
        </a:gsLst>
        <a:path path="circle">
          <a:fillToRect l="50000" t="130000" r="50000" b="-30000"/>
        </a:path>
      </a:gradFill>
      <a:gradFill rotWithShape="1">
        <a:gsLst>
          <a:gs pos="0">
            <a:schemeClr val="phClr">
              <a:tint val="98000"/>
              <a:shade val="25000"/>
              <a:satMod val="250000"/>
            </a:schemeClr>
          </a:gs>
          <a:gs pos="68000">
            <a:schemeClr val="phClr">
              <a:tint val="86000"/>
              <a:satMod val="115000"/>
            </a:schemeClr>
          </a:gs>
          <a:gs pos="100000">
            <a:schemeClr val="phClr">
              <a:tint val="50000"/>
              <a:satMod val="150000"/>
            </a:schemeClr>
          </a:gs>
        </a:gsLst>
        <a:path path="circle">
          <a:fillToRect l="50000" t="130000" r="50000" b="-30000"/>
        </a:path>
      </a:gradFill>
    </a:fillStyleLst>
    <a:lnStyleLst>
      <a:ln w="9525" cap="flat" cmpd="sng" algn="ctr">
        <a:solidFill>
          <a:schemeClr val="phClr">
            <a:shade val="50000"/>
            <a:satMod val="103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57150" dist="38100" dir="5400000" algn="ctr" rotWithShape="0">
            <a:schemeClr val="phClr">
              <a:shade val="9000"/>
              <a:satMod val="105000"/>
              <a:alpha val="48000"/>
            </a:schemeClr>
          </a:outerShdw>
        </a:effectLst>
      </a:effectStyle>
      <a:effectStyle>
        <a:effectLst>
          <a:outerShdw blurRad="57150" dist="38100" dir="5400000" algn="ctr" rotWithShape="0">
            <a:schemeClr val="phClr">
              <a:shade val="9000"/>
              <a:satMod val="105000"/>
              <a:alpha val="48000"/>
            </a:schemeClr>
          </a:outerShdw>
        </a:effectLst>
      </a:effectStyle>
      <a:effectStyle>
        <a:effectLst>
          <a:outerShdw blurRad="57150" dist="38100" dir="5400000" algn="ctr" rotWithShape="0">
            <a:schemeClr val="phClr">
              <a:shade val="9000"/>
              <a:satMod val="105000"/>
              <a:alpha val="48000"/>
            </a:schemeClr>
          </a:outerShdw>
        </a:effectLst>
        <a:scene3d>
          <a:camera prst="orthographicFront" fov="0">
            <a:rot lat="0" lon="0" rev="0"/>
          </a:camera>
          <a:lightRig rig="glow" dir="tl">
            <a:rot lat="0" lon="0" rev="900000"/>
          </a:lightRig>
        </a:scene3d>
        <a:sp3d prstMaterial="powder">
          <a:bevelT w="25400" h="381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80000"/>
              <a:satMod val="400000"/>
            </a:schemeClr>
          </a:gs>
          <a:gs pos="25000">
            <a:schemeClr val="phClr">
              <a:tint val="83000"/>
              <a:satMod val="320000"/>
            </a:schemeClr>
          </a:gs>
          <a:gs pos="100000">
            <a:schemeClr val="phClr">
              <a:shade val="15000"/>
              <a:satMod val="320000"/>
            </a:schemeClr>
          </a:gs>
        </a:gsLst>
        <a:path path="circle">
          <a:fillToRect l="10000" t="110000" r="10000" b="100000"/>
        </a:path>
      </a:gradFill>
      <a:blipFill>
        <a:blip xmlns:r="http://schemas.openxmlformats.org/officeDocument/2006/relationships" r:embed="rId1">
          <a:duotone>
            <a:schemeClr val="phClr">
              <a:shade val="90000"/>
              <a:satMod val="150000"/>
            </a:schemeClr>
            <a:schemeClr val="phClr">
              <a:tint val="88000"/>
              <a:satMod val="150000"/>
            </a:schemeClr>
          </a:duotone>
        </a:blip>
        <a:tile tx="0" ty="0" sx="65000" sy="65000" flip="none" algn="tl"/>
      </a:blip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1061</TotalTime>
  <Words>2160</Words>
  <Application>Microsoft Office PowerPoint</Application>
  <PresentationFormat>Presentación en pantalla (4:3)</PresentationFormat>
  <Paragraphs>520</Paragraphs>
  <Slides>51</Slides>
  <Notes>20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51</vt:i4>
      </vt:variant>
    </vt:vector>
  </HeadingPairs>
  <TitlesOfParts>
    <vt:vector size="52" baseType="lpstr">
      <vt:lpstr>Tema de Office</vt:lpstr>
      <vt:lpstr>EVALUACIÓN DEL TRATO A LOS ANIMALES EN INSTALACIONES DE REMATES FERIAS 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OBJETIVO DEL TRABAJO </vt:lpstr>
      <vt:lpstr>PILARES DE UN SISTEMA DE ASEGURAMIENTO DE LA CALIDAD PARA DEMOSTRAR EL BIENESTAR DE LOS ANIMALES  </vt:lpstr>
      <vt:lpstr>Presentación de PowerPoint</vt:lpstr>
      <vt:lpstr>Presentación de PowerPoint</vt:lpstr>
      <vt:lpstr>METODOLOGÍA </vt:lpstr>
      <vt:lpstr>CRITERIOS DE SELECCIÓN DE  LAS FERIAS</vt:lpstr>
      <vt:lpstr>CRITERIOS DE SELECCIÓN DE LAS FERIAS</vt:lpstr>
      <vt:lpstr>CRITERIOS DE SELECCIÓN DE LAS FERIAS</vt:lpstr>
      <vt:lpstr>Presentación de PowerPoint</vt:lpstr>
      <vt:lpstr>Presentación de PowerPoint</vt:lpstr>
      <vt:lpstr>PLANILLA DE AUDITORÍA </vt:lpstr>
      <vt:lpstr> OTROS ASPECTOS EVALUADOS </vt:lpstr>
      <vt:lpstr>Presentación de PowerPoint</vt:lpstr>
      <vt:lpstr>Presentación de PowerPoint</vt:lpstr>
      <vt:lpstr>Presentación de PowerPoint</vt:lpstr>
      <vt:lpstr>RAMPA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Usuario</dc:creator>
  <cp:lastModifiedBy>NET-IPCVA</cp:lastModifiedBy>
  <cp:revision>97</cp:revision>
  <dcterms:created xsi:type="dcterms:W3CDTF">2012-06-21T20:14:13Z</dcterms:created>
  <dcterms:modified xsi:type="dcterms:W3CDTF">2012-08-15T14:15:57Z</dcterms:modified>
</cp:coreProperties>
</file>