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78" r:id="rId3"/>
    <p:sldId id="279" r:id="rId4"/>
    <p:sldId id="319" r:id="rId5"/>
    <p:sldId id="320" r:id="rId6"/>
    <p:sldId id="280" r:id="rId7"/>
    <p:sldId id="272" r:id="rId8"/>
    <p:sldId id="264" r:id="rId9"/>
    <p:sldId id="265" r:id="rId10"/>
    <p:sldId id="257" r:id="rId11"/>
    <p:sldId id="266" r:id="rId12"/>
    <p:sldId id="321" r:id="rId13"/>
    <p:sldId id="263" r:id="rId14"/>
    <p:sldId id="267" r:id="rId15"/>
    <p:sldId id="307" r:id="rId16"/>
    <p:sldId id="305" r:id="rId17"/>
    <p:sldId id="308" r:id="rId18"/>
    <p:sldId id="271" r:id="rId19"/>
    <p:sldId id="325" r:id="rId20"/>
    <p:sldId id="281" r:id="rId21"/>
    <p:sldId id="282" r:id="rId22"/>
    <p:sldId id="309" r:id="rId23"/>
    <p:sldId id="310" r:id="rId24"/>
    <p:sldId id="311" r:id="rId25"/>
    <p:sldId id="273" r:id="rId26"/>
    <p:sldId id="277" r:id="rId27"/>
    <p:sldId id="283" r:id="rId28"/>
    <p:sldId id="291" r:id="rId29"/>
    <p:sldId id="313" r:id="rId30"/>
    <p:sldId id="260" r:id="rId31"/>
    <p:sldId id="312" r:id="rId32"/>
    <p:sldId id="314" r:id="rId33"/>
    <p:sldId id="315" r:id="rId34"/>
    <p:sldId id="316" r:id="rId35"/>
    <p:sldId id="317" r:id="rId36"/>
    <p:sldId id="287" r:id="rId37"/>
    <p:sldId id="288" r:id="rId38"/>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50" autoAdjust="0"/>
    <p:restoredTop sz="94660"/>
  </p:normalViewPr>
  <p:slideViewPr>
    <p:cSldViewPr>
      <p:cViewPr>
        <p:scale>
          <a:sx n="60" d="100"/>
          <a:sy n="60" d="100"/>
        </p:scale>
        <p:origin x="-222" y="-72"/>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721E1B-5119-4FDB-9BB6-E228AC9DE006}" type="doc">
      <dgm:prSet loTypeId="urn:microsoft.com/office/officeart/2005/8/layout/venn1" loCatId="relationship" qsTypeId="urn:microsoft.com/office/officeart/2005/8/quickstyle/simple1" qsCatId="simple" csTypeId="urn:microsoft.com/office/officeart/2005/8/colors/accent1_2" csCatId="accent1" phldr="1"/>
      <dgm:spPr/>
    </dgm:pt>
    <dgm:pt modelId="{15B56A98-AA23-4C7C-9F17-953E1071D5BA}">
      <dgm:prSet phldrT="[Texto]" custT="1"/>
      <dgm:spPr>
        <a:noFill/>
        <a:ln>
          <a:solidFill>
            <a:srgbClr val="FFC000"/>
          </a:solidFill>
        </a:ln>
      </dgm:spPr>
      <dgm:t>
        <a:bodyPr/>
        <a:lstStyle/>
        <a:p>
          <a:r>
            <a:rPr lang="es-AR" sz="2000" dirty="0" smtClean="0">
              <a:solidFill>
                <a:schemeClr val="bg1">
                  <a:lumMod val="95000"/>
                </a:schemeClr>
              </a:solidFill>
              <a:effectLst>
                <a:outerShdw blurRad="38100" dist="38100" dir="2700000" algn="tl">
                  <a:srgbClr val="000000">
                    <a:alpha val="43137"/>
                  </a:srgbClr>
                </a:outerShdw>
              </a:effectLst>
            </a:rPr>
            <a:t>FISICO</a:t>
          </a:r>
          <a:endParaRPr lang="es-AR" sz="2000" dirty="0">
            <a:solidFill>
              <a:schemeClr val="bg1">
                <a:lumMod val="95000"/>
              </a:schemeClr>
            </a:solidFill>
            <a:effectLst>
              <a:outerShdw blurRad="38100" dist="38100" dir="2700000" algn="tl">
                <a:srgbClr val="000000">
                  <a:alpha val="43137"/>
                </a:srgbClr>
              </a:outerShdw>
            </a:effectLst>
          </a:endParaRPr>
        </a:p>
      </dgm:t>
    </dgm:pt>
    <dgm:pt modelId="{2AB90BB0-F211-42F5-B463-066EDC1D4567}" type="parTrans" cxnId="{D04A4003-A604-4A05-86E9-51EACF4D5DDE}">
      <dgm:prSet/>
      <dgm:spPr/>
      <dgm:t>
        <a:bodyPr/>
        <a:lstStyle/>
        <a:p>
          <a:endParaRPr lang="es-AR"/>
        </a:p>
      </dgm:t>
    </dgm:pt>
    <dgm:pt modelId="{A74B40EA-57F3-474A-80B7-15022ED26069}" type="sibTrans" cxnId="{D04A4003-A604-4A05-86E9-51EACF4D5DDE}">
      <dgm:prSet/>
      <dgm:spPr/>
      <dgm:t>
        <a:bodyPr/>
        <a:lstStyle/>
        <a:p>
          <a:endParaRPr lang="es-AR"/>
        </a:p>
      </dgm:t>
    </dgm:pt>
    <dgm:pt modelId="{0A8FD195-AEDC-4869-9182-2FED22C00F74}">
      <dgm:prSet phldrT="[Texto]" custT="1"/>
      <dgm:spPr>
        <a:noFill/>
        <a:ln>
          <a:solidFill>
            <a:srgbClr val="00B0F0"/>
          </a:solidFill>
        </a:ln>
      </dgm:spPr>
      <dgm:t>
        <a:bodyPr/>
        <a:lstStyle/>
        <a:p>
          <a:r>
            <a:rPr lang="es-AR" sz="2000" dirty="0" smtClean="0">
              <a:solidFill>
                <a:schemeClr val="bg1">
                  <a:lumMod val="95000"/>
                </a:schemeClr>
              </a:solidFill>
              <a:effectLst>
                <a:outerShdw blurRad="38100" dist="38100" dir="2700000" algn="tl">
                  <a:srgbClr val="000000">
                    <a:alpha val="43137"/>
                  </a:srgbClr>
                </a:outerShdw>
              </a:effectLst>
            </a:rPr>
            <a:t>NATURAL</a:t>
          </a:r>
          <a:endParaRPr lang="es-AR" sz="2000" dirty="0">
            <a:solidFill>
              <a:schemeClr val="bg1">
                <a:lumMod val="95000"/>
              </a:schemeClr>
            </a:solidFill>
            <a:effectLst>
              <a:outerShdw blurRad="38100" dist="38100" dir="2700000" algn="tl">
                <a:srgbClr val="000000">
                  <a:alpha val="43137"/>
                </a:srgbClr>
              </a:outerShdw>
            </a:effectLst>
          </a:endParaRPr>
        </a:p>
      </dgm:t>
    </dgm:pt>
    <dgm:pt modelId="{E47D58CF-9D93-46AF-8D60-6E03ACE6836C}" type="parTrans" cxnId="{AF38FFCF-94B5-43B5-B06C-31255597F625}">
      <dgm:prSet/>
      <dgm:spPr/>
      <dgm:t>
        <a:bodyPr/>
        <a:lstStyle/>
        <a:p>
          <a:endParaRPr lang="es-AR"/>
        </a:p>
      </dgm:t>
    </dgm:pt>
    <dgm:pt modelId="{53915413-4B8D-4CB9-B7F1-AE400BEBD9DF}" type="sibTrans" cxnId="{AF38FFCF-94B5-43B5-B06C-31255597F625}">
      <dgm:prSet/>
      <dgm:spPr/>
      <dgm:t>
        <a:bodyPr/>
        <a:lstStyle/>
        <a:p>
          <a:endParaRPr lang="es-AR"/>
        </a:p>
      </dgm:t>
    </dgm:pt>
    <dgm:pt modelId="{1803B690-1AAD-4C81-9E8B-D4904CCA3A11}">
      <dgm:prSet phldrT="[Texto]" custT="1"/>
      <dgm:spPr>
        <a:noFill/>
        <a:ln>
          <a:solidFill>
            <a:srgbClr val="FF0000"/>
          </a:solidFill>
        </a:ln>
      </dgm:spPr>
      <dgm:t>
        <a:bodyPr/>
        <a:lstStyle/>
        <a:p>
          <a:r>
            <a:rPr lang="es-AR" sz="2000" dirty="0" smtClean="0">
              <a:solidFill>
                <a:schemeClr val="bg1">
                  <a:lumMod val="95000"/>
                </a:schemeClr>
              </a:solidFill>
              <a:effectLst>
                <a:outerShdw blurRad="38100" dist="38100" dir="2700000" algn="tl">
                  <a:srgbClr val="000000">
                    <a:alpha val="43137"/>
                  </a:srgbClr>
                </a:outerShdw>
              </a:effectLst>
            </a:rPr>
            <a:t>MENTAL</a:t>
          </a:r>
          <a:endParaRPr lang="es-AR" sz="2000" dirty="0">
            <a:solidFill>
              <a:schemeClr val="bg1">
                <a:lumMod val="95000"/>
              </a:schemeClr>
            </a:solidFill>
            <a:effectLst>
              <a:outerShdw blurRad="38100" dist="38100" dir="2700000" algn="tl">
                <a:srgbClr val="000000">
                  <a:alpha val="43137"/>
                </a:srgbClr>
              </a:outerShdw>
            </a:effectLst>
          </a:endParaRPr>
        </a:p>
      </dgm:t>
    </dgm:pt>
    <dgm:pt modelId="{5ADDA991-E1DB-4D65-9077-A8996A28D459}" type="parTrans" cxnId="{36DF53C6-0A10-48A1-8DDC-5024F053636A}">
      <dgm:prSet/>
      <dgm:spPr/>
      <dgm:t>
        <a:bodyPr/>
        <a:lstStyle/>
        <a:p>
          <a:endParaRPr lang="es-AR"/>
        </a:p>
      </dgm:t>
    </dgm:pt>
    <dgm:pt modelId="{A262784A-B1D6-4409-941A-EFF600E2347A}" type="sibTrans" cxnId="{36DF53C6-0A10-48A1-8DDC-5024F053636A}">
      <dgm:prSet/>
      <dgm:spPr/>
      <dgm:t>
        <a:bodyPr/>
        <a:lstStyle/>
        <a:p>
          <a:endParaRPr lang="es-AR"/>
        </a:p>
      </dgm:t>
    </dgm:pt>
    <dgm:pt modelId="{56476AA3-2A53-423D-A421-BF5DAF60A861}" type="pres">
      <dgm:prSet presAssocID="{92721E1B-5119-4FDB-9BB6-E228AC9DE006}" presName="compositeShape" presStyleCnt="0">
        <dgm:presLayoutVars>
          <dgm:chMax val="7"/>
          <dgm:dir/>
          <dgm:resizeHandles val="exact"/>
        </dgm:presLayoutVars>
      </dgm:prSet>
      <dgm:spPr/>
    </dgm:pt>
    <dgm:pt modelId="{0A13D48E-A1BE-4AFC-8265-4EF71DC1EED8}" type="pres">
      <dgm:prSet presAssocID="{15B56A98-AA23-4C7C-9F17-953E1071D5BA}" presName="circ1" presStyleLbl="vennNode1" presStyleIdx="0" presStyleCnt="3" custLinFactNeighborY="3599"/>
      <dgm:spPr/>
      <dgm:t>
        <a:bodyPr/>
        <a:lstStyle/>
        <a:p>
          <a:endParaRPr lang="es-ES"/>
        </a:p>
      </dgm:t>
    </dgm:pt>
    <dgm:pt modelId="{3923D5AF-F2D5-4F62-9E44-2A68F659F9F3}" type="pres">
      <dgm:prSet presAssocID="{15B56A98-AA23-4C7C-9F17-953E1071D5BA}" presName="circ1Tx" presStyleLbl="revTx" presStyleIdx="0" presStyleCnt="0">
        <dgm:presLayoutVars>
          <dgm:chMax val="0"/>
          <dgm:chPref val="0"/>
          <dgm:bulletEnabled val="1"/>
        </dgm:presLayoutVars>
      </dgm:prSet>
      <dgm:spPr/>
      <dgm:t>
        <a:bodyPr/>
        <a:lstStyle/>
        <a:p>
          <a:endParaRPr lang="es-ES"/>
        </a:p>
      </dgm:t>
    </dgm:pt>
    <dgm:pt modelId="{FE81E7F8-362A-4EF1-B565-144234AA4F68}" type="pres">
      <dgm:prSet presAssocID="{0A8FD195-AEDC-4869-9182-2FED22C00F74}" presName="circ2" presStyleLbl="vennNode1" presStyleIdx="1" presStyleCnt="3" custLinFactNeighborY="43"/>
      <dgm:spPr/>
      <dgm:t>
        <a:bodyPr/>
        <a:lstStyle/>
        <a:p>
          <a:endParaRPr lang="es-AR"/>
        </a:p>
      </dgm:t>
    </dgm:pt>
    <dgm:pt modelId="{DBD68241-2BDC-4D9C-B440-83AA8C70A89E}" type="pres">
      <dgm:prSet presAssocID="{0A8FD195-AEDC-4869-9182-2FED22C00F74}" presName="circ2Tx" presStyleLbl="revTx" presStyleIdx="0" presStyleCnt="0">
        <dgm:presLayoutVars>
          <dgm:chMax val="0"/>
          <dgm:chPref val="0"/>
          <dgm:bulletEnabled val="1"/>
        </dgm:presLayoutVars>
      </dgm:prSet>
      <dgm:spPr/>
      <dgm:t>
        <a:bodyPr/>
        <a:lstStyle/>
        <a:p>
          <a:endParaRPr lang="es-AR"/>
        </a:p>
      </dgm:t>
    </dgm:pt>
    <dgm:pt modelId="{B8E80913-C77D-4AE0-8103-F4436E650DEC}" type="pres">
      <dgm:prSet presAssocID="{1803B690-1AAD-4C81-9E8B-D4904CCA3A11}" presName="circ3" presStyleLbl="vennNode1" presStyleIdx="2" presStyleCnt="3"/>
      <dgm:spPr/>
      <dgm:t>
        <a:bodyPr/>
        <a:lstStyle/>
        <a:p>
          <a:endParaRPr lang="es-AR"/>
        </a:p>
      </dgm:t>
    </dgm:pt>
    <dgm:pt modelId="{BEEF2351-FA17-4E95-A510-D0D6D033389B}" type="pres">
      <dgm:prSet presAssocID="{1803B690-1AAD-4C81-9E8B-D4904CCA3A11}" presName="circ3Tx" presStyleLbl="revTx" presStyleIdx="0" presStyleCnt="0">
        <dgm:presLayoutVars>
          <dgm:chMax val="0"/>
          <dgm:chPref val="0"/>
          <dgm:bulletEnabled val="1"/>
        </dgm:presLayoutVars>
      </dgm:prSet>
      <dgm:spPr/>
      <dgm:t>
        <a:bodyPr/>
        <a:lstStyle/>
        <a:p>
          <a:endParaRPr lang="es-AR"/>
        </a:p>
      </dgm:t>
    </dgm:pt>
  </dgm:ptLst>
  <dgm:cxnLst>
    <dgm:cxn modelId="{36AEE87D-AC8E-471A-949E-6FE8052442F1}" type="presOf" srcId="{0A8FD195-AEDC-4869-9182-2FED22C00F74}" destId="{FE81E7F8-362A-4EF1-B565-144234AA4F68}" srcOrd="0" destOrd="0" presId="urn:microsoft.com/office/officeart/2005/8/layout/venn1"/>
    <dgm:cxn modelId="{D04A4003-A604-4A05-86E9-51EACF4D5DDE}" srcId="{92721E1B-5119-4FDB-9BB6-E228AC9DE006}" destId="{15B56A98-AA23-4C7C-9F17-953E1071D5BA}" srcOrd="0" destOrd="0" parTransId="{2AB90BB0-F211-42F5-B463-066EDC1D4567}" sibTransId="{A74B40EA-57F3-474A-80B7-15022ED26069}"/>
    <dgm:cxn modelId="{C44A302F-171D-41E8-9289-B4A930D16D91}" type="presOf" srcId="{92721E1B-5119-4FDB-9BB6-E228AC9DE006}" destId="{56476AA3-2A53-423D-A421-BF5DAF60A861}" srcOrd="0" destOrd="0" presId="urn:microsoft.com/office/officeart/2005/8/layout/venn1"/>
    <dgm:cxn modelId="{36DF53C6-0A10-48A1-8DDC-5024F053636A}" srcId="{92721E1B-5119-4FDB-9BB6-E228AC9DE006}" destId="{1803B690-1AAD-4C81-9E8B-D4904CCA3A11}" srcOrd="2" destOrd="0" parTransId="{5ADDA991-E1DB-4D65-9077-A8996A28D459}" sibTransId="{A262784A-B1D6-4409-941A-EFF600E2347A}"/>
    <dgm:cxn modelId="{AF38FFCF-94B5-43B5-B06C-31255597F625}" srcId="{92721E1B-5119-4FDB-9BB6-E228AC9DE006}" destId="{0A8FD195-AEDC-4869-9182-2FED22C00F74}" srcOrd="1" destOrd="0" parTransId="{E47D58CF-9D93-46AF-8D60-6E03ACE6836C}" sibTransId="{53915413-4B8D-4CB9-B7F1-AE400BEBD9DF}"/>
    <dgm:cxn modelId="{2ED605ED-7583-4DD0-98CE-8EBC13D59DA0}" type="presOf" srcId="{1803B690-1AAD-4C81-9E8B-D4904CCA3A11}" destId="{BEEF2351-FA17-4E95-A510-D0D6D033389B}" srcOrd="1" destOrd="0" presId="urn:microsoft.com/office/officeart/2005/8/layout/venn1"/>
    <dgm:cxn modelId="{C4064EBA-3B84-4D2C-86F2-D133BF0B1A56}" type="presOf" srcId="{15B56A98-AA23-4C7C-9F17-953E1071D5BA}" destId="{0A13D48E-A1BE-4AFC-8265-4EF71DC1EED8}" srcOrd="0" destOrd="0" presId="urn:microsoft.com/office/officeart/2005/8/layout/venn1"/>
    <dgm:cxn modelId="{C71B6280-C845-4B86-B499-074754019C2B}" type="presOf" srcId="{0A8FD195-AEDC-4869-9182-2FED22C00F74}" destId="{DBD68241-2BDC-4D9C-B440-83AA8C70A89E}" srcOrd="1" destOrd="0" presId="urn:microsoft.com/office/officeart/2005/8/layout/venn1"/>
    <dgm:cxn modelId="{7012F616-029F-4E54-AA9E-A2621888CADE}" type="presOf" srcId="{15B56A98-AA23-4C7C-9F17-953E1071D5BA}" destId="{3923D5AF-F2D5-4F62-9E44-2A68F659F9F3}" srcOrd="1" destOrd="0" presId="urn:microsoft.com/office/officeart/2005/8/layout/venn1"/>
    <dgm:cxn modelId="{3C2ABF5A-9C62-4B30-AA32-EFA82494D012}" type="presOf" srcId="{1803B690-1AAD-4C81-9E8B-D4904CCA3A11}" destId="{B8E80913-C77D-4AE0-8103-F4436E650DEC}" srcOrd="0" destOrd="0" presId="urn:microsoft.com/office/officeart/2005/8/layout/venn1"/>
    <dgm:cxn modelId="{5D9BF8C1-A43B-4115-AB43-74F0C5388423}" type="presParOf" srcId="{56476AA3-2A53-423D-A421-BF5DAF60A861}" destId="{0A13D48E-A1BE-4AFC-8265-4EF71DC1EED8}" srcOrd="0" destOrd="0" presId="urn:microsoft.com/office/officeart/2005/8/layout/venn1"/>
    <dgm:cxn modelId="{02EDD00C-3BBC-452F-B040-426B63F4F5C4}" type="presParOf" srcId="{56476AA3-2A53-423D-A421-BF5DAF60A861}" destId="{3923D5AF-F2D5-4F62-9E44-2A68F659F9F3}" srcOrd="1" destOrd="0" presId="urn:microsoft.com/office/officeart/2005/8/layout/venn1"/>
    <dgm:cxn modelId="{E456B066-4883-4EB9-BA89-8574BAA04AED}" type="presParOf" srcId="{56476AA3-2A53-423D-A421-BF5DAF60A861}" destId="{FE81E7F8-362A-4EF1-B565-144234AA4F68}" srcOrd="2" destOrd="0" presId="urn:microsoft.com/office/officeart/2005/8/layout/venn1"/>
    <dgm:cxn modelId="{9926EC96-DB9E-4BBC-9494-4AF77F2EC039}" type="presParOf" srcId="{56476AA3-2A53-423D-A421-BF5DAF60A861}" destId="{DBD68241-2BDC-4D9C-B440-83AA8C70A89E}" srcOrd="3" destOrd="0" presId="urn:microsoft.com/office/officeart/2005/8/layout/venn1"/>
    <dgm:cxn modelId="{3ED16991-AD3B-4D66-83B6-EAAA4FE526E0}" type="presParOf" srcId="{56476AA3-2A53-423D-A421-BF5DAF60A861}" destId="{B8E80913-C77D-4AE0-8103-F4436E650DEC}" srcOrd="4" destOrd="0" presId="urn:microsoft.com/office/officeart/2005/8/layout/venn1"/>
    <dgm:cxn modelId="{88D9D54F-AF1F-438F-A5A7-F4089F1F5F66}" type="presParOf" srcId="{56476AA3-2A53-423D-A421-BF5DAF60A861}" destId="{BEEF2351-FA17-4E95-A510-D0D6D033389B}" srcOrd="5"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13D48E-A1BE-4AFC-8265-4EF71DC1EED8}">
      <dsp:nvSpPr>
        <dsp:cNvPr id="0" name=""/>
        <dsp:cNvSpPr/>
      </dsp:nvSpPr>
      <dsp:spPr>
        <a:xfrm>
          <a:off x="1950257" y="119344"/>
          <a:ext cx="2100277" cy="2100277"/>
        </a:xfrm>
        <a:prstGeom prst="ellipse">
          <a:avLst/>
        </a:prstGeom>
        <a:noFill/>
        <a:ln w="19050" cap="flat" cmpd="sng" algn="ctr">
          <a:solidFill>
            <a:srgbClr val="FFC0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AR" sz="2000" kern="1200" dirty="0" smtClean="0">
              <a:solidFill>
                <a:schemeClr val="bg1">
                  <a:lumMod val="95000"/>
                </a:schemeClr>
              </a:solidFill>
              <a:effectLst>
                <a:outerShdw blurRad="38100" dist="38100" dir="2700000" algn="tl">
                  <a:srgbClr val="000000">
                    <a:alpha val="43137"/>
                  </a:srgbClr>
                </a:outerShdw>
              </a:effectLst>
            </a:rPr>
            <a:t>FISICO</a:t>
          </a:r>
          <a:endParaRPr lang="es-AR" sz="2000" kern="1200" dirty="0">
            <a:solidFill>
              <a:schemeClr val="bg1">
                <a:lumMod val="95000"/>
              </a:schemeClr>
            </a:solidFill>
            <a:effectLst>
              <a:outerShdw blurRad="38100" dist="38100" dir="2700000" algn="tl">
                <a:srgbClr val="000000">
                  <a:alpha val="43137"/>
                </a:srgbClr>
              </a:outerShdw>
            </a:effectLst>
          </a:endParaRPr>
        </a:p>
      </dsp:txBody>
      <dsp:txXfrm>
        <a:off x="2230294" y="486893"/>
        <a:ext cx="1540203" cy="945124"/>
      </dsp:txXfrm>
    </dsp:sp>
    <dsp:sp modelId="{FE81E7F8-362A-4EF1-B565-144234AA4F68}">
      <dsp:nvSpPr>
        <dsp:cNvPr id="0" name=""/>
        <dsp:cNvSpPr/>
      </dsp:nvSpPr>
      <dsp:spPr>
        <a:xfrm>
          <a:off x="2708107" y="1357332"/>
          <a:ext cx="2100277" cy="2100277"/>
        </a:xfrm>
        <a:prstGeom prst="ellipse">
          <a:avLst/>
        </a:prstGeom>
        <a:noFill/>
        <a:ln w="19050" cap="flat" cmpd="sng" algn="ctr">
          <a:solidFill>
            <a:srgbClr val="00B0F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AR" sz="2000" kern="1200" dirty="0" smtClean="0">
              <a:solidFill>
                <a:schemeClr val="bg1">
                  <a:lumMod val="95000"/>
                </a:schemeClr>
              </a:solidFill>
              <a:effectLst>
                <a:outerShdw blurRad="38100" dist="38100" dir="2700000" algn="tl">
                  <a:srgbClr val="000000">
                    <a:alpha val="43137"/>
                  </a:srgbClr>
                </a:outerShdw>
              </a:effectLst>
            </a:rPr>
            <a:t>NATURAL</a:t>
          </a:r>
          <a:endParaRPr lang="es-AR" sz="2000" kern="1200" dirty="0">
            <a:solidFill>
              <a:schemeClr val="bg1">
                <a:lumMod val="95000"/>
              </a:schemeClr>
            </a:solidFill>
            <a:effectLst>
              <a:outerShdw blurRad="38100" dist="38100" dir="2700000" algn="tl">
                <a:srgbClr val="000000">
                  <a:alpha val="43137"/>
                </a:srgbClr>
              </a:outerShdw>
            </a:effectLst>
          </a:endParaRPr>
        </a:p>
      </dsp:txBody>
      <dsp:txXfrm>
        <a:off x="3350442" y="1899903"/>
        <a:ext cx="1260166" cy="1155152"/>
      </dsp:txXfrm>
    </dsp:sp>
    <dsp:sp modelId="{B8E80913-C77D-4AE0-8103-F4436E650DEC}">
      <dsp:nvSpPr>
        <dsp:cNvPr id="0" name=""/>
        <dsp:cNvSpPr/>
      </dsp:nvSpPr>
      <dsp:spPr>
        <a:xfrm>
          <a:off x="1192407" y="1356429"/>
          <a:ext cx="2100277" cy="2100277"/>
        </a:xfrm>
        <a:prstGeom prst="ellipse">
          <a:avLst/>
        </a:prstGeom>
        <a:noFill/>
        <a:ln w="19050" cap="flat" cmpd="sng" algn="ctr">
          <a:solidFill>
            <a:srgbClr val="FF0000"/>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s-AR" sz="2000" kern="1200" dirty="0" smtClean="0">
              <a:solidFill>
                <a:schemeClr val="bg1">
                  <a:lumMod val="95000"/>
                </a:schemeClr>
              </a:solidFill>
              <a:effectLst>
                <a:outerShdw blurRad="38100" dist="38100" dir="2700000" algn="tl">
                  <a:srgbClr val="000000">
                    <a:alpha val="43137"/>
                  </a:srgbClr>
                </a:outerShdw>
              </a:effectLst>
            </a:rPr>
            <a:t>MENTAL</a:t>
          </a:r>
          <a:endParaRPr lang="es-AR" sz="2000" kern="1200" dirty="0">
            <a:solidFill>
              <a:schemeClr val="bg1">
                <a:lumMod val="95000"/>
              </a:schemeClr>
            </a:solidFill>
            <a:effectLst>
              <a:outerShdw blurRad="38100" dist="38100" dir="2700000" algn="tl">
                <a:srgbClr val="000000">
                  <a:alpha val="43137"/>
                </a:srgbClr>
              </a:outerShdw>
            </a:effectLst>
          </a:endParaRPr>
        </a:p>
      </dsp:txBody>
      <dsp:txXfrm>
        <a:off x="1390183" y="1899000"/>
        <a:ext cx="1260166" cy="1155152"/>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53F0BE-4389-40FD-BB11-D908E09EF280}" type="datetimeFigureOut">
              <a:rPr lang="es-AR" smtClean="0"/>
              <a:pPr/>
              <a:t>15/08/2012</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A2E0F5-B7FB-49ED-905C-5D0CC45254A8}" type="slidenum">
              <a:rPr lang="es-AR" smtClean="0"/>
              <a:pPr/>
              <a:t>‹Nº›</a:t>
            </a:fld>
            <a:endParaRPr lang="es-AR"/>
          </a:p>
        </p:txBody>
      </p:sp>
    </p:spTree>
    <p:extLst>
      <p:ext uri="{BB962C8B-B14F-4D97-AF65-F5344CB8AC3E}">
        <p14:creationId xmlns:p14="http://schemas.microsoft.com/office/powerpoint/2010/main" val="1416061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dirty="0"/>
          </a:p>
        </p:txBody>
      </p:sp>
      <p:sp>
        <p:nvSpPr>
          <p:cNvPr id="4" name="3 Marcador de número de diapositiva"/>
          <p:cNvSpPr>
            <a:spLocks noGrp="1"/>
          </p:cNvSpPr>
          <p:nvPr>
            <p:ph type="sldNum" sz="quarter" idx="10"/>
          </p:nvPr>
        </p:nvSpPr>
        <p:spPr/>
        <p:txBody>
          <a:bodyPr/>
          <a:lstStyle/>
          <a:p>
            <a:fld id="{C9A2E0F5-B7FB-49ED-905C-5D0CC45254A8}" type="slidenum">
              <a:rPr lang="es-AR" smtClean="0"/>
              <a:pPr/>
              <a:t>14</a:t>
            </a:fld>
            <a:endParaRPr lang="es-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C9A2E0F5-B7FB-49ED-905C-5D0CC45254A8}" type="slidenum">
              <a:rPr lang="es-AR" smtClean="0"/>
              <a:pPr/>
              <a:t>24</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6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30D1A09-66CC-4E36-908E-F9A826BC5C06}" type="datetimeFigureOut">
              <a:rPr lang="es-AR" smtClean="0"/>
              <a:pPr/>
              <a:t>15/08/2012</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16D0AD6D-B43C-41E1-9E86-9DD26D4FDECF}"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0D1A09-66CC-4E36-908E-F9A826BC5C06}" type="datetimeFigureOut">
              <a:rPr lang="es-AR" smtClean="0"/>
              <a:pPr/>
              <a:t>15/08/2012</a:t>
            </a:fld>
            <a:endParaRPr lang="es-A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D0AD6D-B43C-41E1-9E86-9DD26D4FDECF}" type="slidenum">
              <a:rPr lang="es-AR" smtClean="0"/>
              <a:pPr/>
              <a:t>‹Nº›</a:t>
            </a:fld>
            <a:endParaRPr lang="es-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jpeg"/><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3.pn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1.jpeg"/><Relationship Id="rId5" Type="http://schemas.openxmlformats.org/officeDocument/2006/relationships/image" Target="../media/image22.jpeg"/><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3.png"/><Relationship Id="rId7"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3.xml"/><Relationship Id="rId6" Type="http://schemas.openxmlformats.org/officeDocument/2006/relationships/image" Target="../media/image8.jpeg"/><Relationship Id="rId5" Type="http://schemas.openxmlformats.org/officeDocument/2006/relationships/image" Target="../media/image3.png"/><Relationship Id="rId10" Type="http://schemas.openxmlformats.org/officeDocument/2006/relationships/image" Target="../media/image12.jpeg"/><Relationship Id="rId4" Type="http://schemas.openxmlformats.org/officeDocument/2006/relationships/image" Target="../media/image1.jpeg"/><Relationship Id="rId9"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357290" y="214290"/>
            <a:ext cx="6715172" cy="2123658"/>
          </a:xfrm>
          <a:prstGeom prst="rect">
            <a:avLst/>
          </a:prstGeom>
        </p:spPr>
        <p:txBody>
          <a:bodyPr wrap="square">
            <a:spAutoFit/>
          </a:bodyPr>
          <a:lstStyle/>
          <a:p>
            <a:pPr algn="ctr"/>
            <a:r>
              <a:rPr lang="es-AR" sz="4400" dirty="0" smtClean="0">
                <a:effectLst>
                  <a:outerShdw blurRad="38100" dist="38100" dir="2700000" algn="tl">
                    <a:srgbClr val="000000">
                      <a:alpha val="43137"/>
                    </a:srgbClr>
                  </a:outerShdw>
                </a:effectLst>
              </a:rPr>
              <a:t>El bienestar de los animales </a:t>
            </a:r>
          </a:p>
          <a:p>
            <a:pPr algn="ctr"/>
            <a:r>
              <a:rPr lang="es-AR" sz="4400" dirty="0" smtClean="0">
                <a:effectLst>
                  <a:outerShdw blurRad="38100" dist="38100" dir="2700000" algn="tl">
                    <a:srgbClr val="000000">
                      <a:alpha val="43137"/>
                    </a:srgbClr>
                  </a:outerShdw>
                </a:effectLst>
              </a:rPr>
              <a:t>de granja utilizados</a:t>
            </a:r>
          </a:p>
          <a:p>
            <a:pPr algn="ctr"/>
            <a:r>
              <a:rPr lang="es-AR" sz="4400" dirty="0" smtClean="0">
                <a:effectLst>
                  <a:outerShdw blurRad="38100" dist="38100" dir="2700000" algn="tl">
                    <a:srgbClr val="000000">
                      <a:alpha val="43137"/>
                    </a:srgbClr>
                  </a:outerShdw>
                </a:effectLst>
              </a:rPr>
              <a:t>en investigación</a:t>
            </a:r>
            <a:endParaRPr lang="es-AR" sz="4400" dirty="0">
              <a:effectLst>
                <a:outerShdw blurRad="38100" dist="38100" dir="2700000" algn="tl">
                  <a:srgbClr val="000000">
                    <a:alpha val="43137"/>
                  </a:srgbClr>
                </a:outerShdw>
              </a:effectLst>
            </a:endParaRPr>
          </a:p>
        </p:txBody>
      </p:sp>
      <p:sp>
        <p:nvSpPr>
          <p:cNvPr id="5" name="4 Rectángulo"/>
          <p:cNvSpPr/>
          <p:nvPr/>
        </p:nvSpPr>
        <p:spPr>
          <a:xfrm>
            <a:off x="1714480" y="3329748"/>
            <a:ext cx="5572164" cy="2262158"/>
          </a:xfrm>
          <a:prstGeom prst="rect">
            <a:avLst/>
          </a:prstGeom>
        </p:spPr>
        <p:txBody>
          <a:bodyPr wrap="square">
            <a:spAutoFit/>
          </a:bodyPr>
          <a:lstStyle/>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2800" dirty="0">
                <a:effectLst>
                  <a:outerShdw blurRad="38100" dist="38100" dir="2700000" algn="tl">
                    <a:srgbClr val="000000">
                      <a:alpha val="43137"/>
                    </a:srgbClr>
                  </a:outerShdw>
                </a:effectLst>
              </a:rPr>
              <a:t>Instituto de </a:t>
            </a:r>
            <a:r>
              <a:rPr lang="es-ES" sz="2800" dirty="0" err="1">
                <a:effectLst>
                  <a:outerShdw blurRad="38100" dist="38100" dir="2700000" algn="tl">
                    <a:srgbClr val="000000">
                      <a:alpha val="43137"/>
                    </a:srgbClr>
                  </a:outerShdw>
                </a:effectLst>
              </a:rPr>
              <a:t>Patobiología</a:t>
            </a:r>
            <a:endParaRPr lang="es-ES" sz="2800" dirty="0">
              <a:effectLst>
                <a:outerShdw blurRad="38100" dist="38100" dir="2700000" algn="tl">
                  <a:srgbClr val="000000">
                    <a:alpha val="43137"/>
                  </a:srgbClr>
                </a:outerShdw>
              </a:effectLst>
            </a:endParaRPr>
          </a:p>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2000" dirty="0">
                <a:effectLst>
                  <a:outerShdw blurRad="38100" dist="38100" dir="2700000" algn="tl">
                    <a:srgbClr val="000000">
                      <a:alpha val="43137"/>
                    </a:srgbClr>
                  </a:outerShdw>
                </a:effectLst>
              </a:rPr>
              <a:t>Centro de </a:t>
            </a:r>
            <a:r>
              <a:rPr lang="es-ES" sz="2000" dirty="0" smtClean="0">
                <a:effectLst>
                  <a:outerShdw blurRad="38100" dist="38100" dir="2700000" algn="tl">
                    <a:srgbClr val="000000">
                      <a:alpha val="43137"/>
                    </a:srgbClr>
                  </a:outerShdw>
                </a:effectLst>
              </a:rPr>
              <a:t>Investigación </a:t>
            </a:r>
            <a:r>
              <a:rPr lang="es-ES" sz="2000" dirty="0">
                <a:effectLst>
                  <a:outerShdw blurRad="38100" dist="38100" dir="2700000" algn="tl">
                    <a:srgbClr val="000000">
                      <a:alpha val="43137"/>
                    </a:srgbClr>
                  </a:outerShdw>
                </a:effectLst>
              </a:rPr>
              <a:t>en Ciencias Veterinarias y </a:t>
            </a:r>
            <a:r>
              <a:rPr lang="es-ES" sz="2000" dirty="0" smtClean="0">
                <a:effectLst>
                  <a:outerShdw blurRad="38100" dist="38100" dir="2700000" algn="tl">
                    <a:srgbClr val="000000">
                      <a:alpha val="43137"/>
                    </a:srgbClr>
                  </a:outerShdw>
                </a:effectLst>
              </a:rPr>
              <a:t>Agronómicas- </a:t>
            </a:r>
            <a:r>
              <a:rPr lang="es-ES" sz="2000" b="1" dirty="0" err="1" smtClean="0">
                <a:effectLst>
                  <a:outerShdw blurRad="38100" dist="38100" dir="2700000" algn="tl">
                    <a:srgbClr val="000000">
                      <a:alpha val="43137"/>
                    </a:srgbClr>
                  </a:outerShdw>
                </a:effectLst>
              </a:rPr>
              <a:t>CICVyA</a:t>
            </a:r>
            <a:endParaRPr lang="es-ES" sz="2000" b="1" dirty="0" smtClean="0">
              <a:effectLst>
                <a:outerShdw blurRad="38100" dist="38100" dir="2700000" algn="tl">
                  <a:srgbClr val="000000">
                    <a:alpha val="43137"/>
                  </a:srgbClr>
                </a:outerShdw>
              </a:effectLst>
            </a:endParaRPr>
          </a:p>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2400" dirty="0">
                <a:effectLst>
                  <a:outerShdw blurRad="38100" dist="38100" dir="2700000" algn="tl">
                    <a:srgbClr val="000000">
                      <a:alpha val="43137"/>
                    </a:srgbClr>
                  </a:outerShdw>
                </a:effectLst>
              </a:rPr>
              <a:t>CONICET</a:t>
            </a:r>
          </a:p>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2400" dirty="0" smtClean="0">
                <a:effectLst>
                  <a:outerShdw blurRad="38100" dist="38100" dir="2700000" algn="tl">
                    <a:srgbClr val="000000">
                      <a:alpha val="43137"/>
                    </a:srgbClr>
                  </a:outerShdw>
                </a:effectLst>
              </a:rPr>
              <a:t>CICUAE, </a:t>
            </a:r>
            <a:r>
              <a:rPr lang="es-ES" sz="2400" dirty="0" err="1" smtClean="0">
                <a:effectLst>
                  <a:outerShdw blurRad="38100" dist="38100" dir="2700000" algn="tl">
                    <a:srgbClr val="000000">
                      <a:alpha val="43137"/>
                    </a:srgbClr>
                  </a:outerShdw>
                </a:effectLst>
              </a:rPr>
              <a:t>CICVyA</a:t>
            </a:r>
            <a:r>
              <a:rPr lang="es-ES" sz="2400" dirty="0" smtClean="0">
                <a:effectLst>
                  <a:outerShdw blurRad="38100" dist="38100" dir="2700000" algn="tl">
                    <a:srgbClr val="000000">
                      <a:alpha val="43137"/>
                    </a:srgbClr>
                  </a:outerShdw>
                </a:effectLst>
              </a:rPr>
              <a:t>-INTA Castelar</a:t>
            </a:r>
            <a:endParaRPr lang="es-ES" sz="2400" dirty="0">
              <a:effectLst>
                <a:outerShdw blurRad="38100" dist="38100" dir="2700000" algn="tl">
                  <a:srgbClr val="000000">
                    <a:alpha val="43137"/>
                  </a:srgbClr>
                </a:outerShdw>
              </a:effectLst>
            </a:endParaRPr>
          </a:p>
        </p:txBody>
      </p:sp>
      <p:sp>
        <p:nvSpPr>
          <p:cNvPr id="6" name="Rectangle 4"/>
          <p:cNvSpPr>
            <a:spLocks noChangeArrowheads="1"/>
          </p:cNvSpPr>
          <p:nvPr/>
        </p:nvSpPr>
        <p:spPr bwMode="auto">
          <a:xfrm>
            <a:off x="1643042" y="2484853"/>
            <a:ext cx="6309333" cy="586957"/>
          </a:xfrm>
          <a:prstGeom prst="rect">
            <a:avLst/>
          </a:prstGeom>
          <a:noFill/>
          <a:ln w="9525">
            <a:noFill/>
            <a:round/>
            <a:headEnd/>
            <a:tailEnd/>
          </a:ln>
          <a:effectLst/>
        </p:spPr>
        <p:txBody>
          <a:bodyPr wrap="none" lIns="90000" tIns="46800" rIns="90000" bIns="46800">
            <a:spAutoFit/>
          </a:bodyPr>
          <a:lstStyle/>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3200" dirty="0">
                <a:effectLst>
                  <a:outerShdw blurRad="38100" dist="38100" dir="2700000" algn="tl">
                    <a:srgbClr val="000000">
                      <a:alpha val="43137"/>
                    </a:srgbClr>
                  </a:outerShdw>
                </a:effectLst>
              </a:rPr>
              <a:t>Gisela </a:t>
            </a:r>
            <a:r>
              <a:rPr lang="es-ES" sz="3200" dirty="0" smtClean="0">
                <a:effectLst>
                  <a:outerShdw blurRad="38100" dist="38100" dir="2700000" algn="tl">
                    <a:srgbClr val="000000">
                      <a:alpha val="43137"/>
                    </a:srgbClr>
                  </a:outerShdw>
                </a:effectLst>
              </a:rPr>
              <a:t>A. </a:t>
            </a:r>
            <a:r>
              <a:rPr lang="es-ES" sz="3200" dirty="0" err="1">
                <a:effectLst>
                  <a:outerShdw blurRad="38100" dist="38100" dir="2700000" algn="tl">
                    <a:srgbClr val="000000">
                      <a:alpha val="43137"/>
                    </a:srgbClr>
                  </a:outerShdw>
                </a:effectLst>
              </a:rPr>
              <a:t>Marcoppido</a:t>
            </a:r>
            <a:r>
              <a:rPr lang="es-ES" sz="2800" dirty="0">
                <a:effectLst>
                  <a:outerShdw blurRad="38100" dist="38100" dir="2700000" algn="tl">
                    <a:srgbClr val="000000">
                      <a:alpha val="43137"/>
                    </a:srgbClr>
                  </a:outerShdw>
                </a:effectLst>
              </a:rPr>
              <a:t>, </a:t>
            </a:r>
            <a:r>
              <a:rPr lang="es-ES" sz="2400" dirty="0" smtClean="0">
                <a:effectLst>
                  <a:outerShdw blurRad="38100" dist="38100" dir="2700000" algn="tl">
                    <a:srgbClr val="000000">
                      <a:alpha val="43137"/>
                    </a:srgbClr>
                  </a:outerShdw>
                </a:effectLst>
              </a:rPr>
              <a:t>MV, Dra. en Cs </a:t>
            </a:r>
            <a:r>
              <a:rPr lang="es-ES" sz="2400" dirty="0" err="1">
                <a:effectLst>
                  <a:outerShdw blurRad="38100" dist="38100" dir="2700000" algn="tl">
                    <a:srgbClr val="000000">
                      <a:alpha val="43137"/>
                    </a:srgbClr>
                  </a:outerShdw>
                </a:effectLst>
              </a:rPr>
              <a:t>V</a:t>
            </a:r>
            <a:r>
              <a:rPr lang="es-ES" sz="2400" dirty="0" err="1" smtClean="0">
                <a:effectLst>
                  <a:outerShdw blurRad="38100" dist="38100" dir="2700000" algn="tl">
                    <a:srgbClr val="000000">
                      <a:alpha val="43137"/>
                    </a:srgbClr>
                  </a:outerShdw>
                </a:effectLst>
              </a:rPr>
              <a:t>et</a:t>
            </a:r>
            <a:r>
              <a:rPr lang="es-ES" sz="2800" dirty="0" smtClean="0">
                <a:effectLst>
                  <a:outerShdw blurRad="38100" dist="38100" dir="2700000" algn="tl">
                    <a:srgbClr val="000000">
                      <a:alpha val="43137"/>
                    </a:srgbClr>
                  </a:outerShdw>
                </a:effectLst>
              </a:rPr>
              <a:t>.</a:t>
            </a:r>
            <a:endParaRPr lang="es-ES" sz="2800" dirty="0">
              <a:effectLst>
                <a:outerShdw blurRad="38100" dist="38100" dir="2700000" algn="tl">
                  <a:srgbClr val="000000">
                    <a:alpha val="43137"/>
                  </a:srgbClr>
                </a:outerShdw>
              </a:effectLst>
            </a:endParaRPr>
          </a:p>
        </p:txBody>
      </p:sp>
      <p:sp>
        <p:nvSpPr>
          <p:cNvPr id="11" name="Rectangle 3"/>
          <p:cNvSpPr>
            <a:spLocks noChangeArrowheads="1"/>
          </p:cNvSpPr>
          <p:nvPr/>
        </p:nvSpPr>
        <p:spPr bwMode="auto">
          <a:xfrm>
            <a:off x="0" y="6067444"/>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2" name="Text Box 5"/>
          <p:cNvSpPr txBox="1">
            <a:spLocks noChangeArrowheads="1"/>
          </p:cNvSpPr>
          <p:nvPr/>
        </p:nvSpPr>
        <p:spPr bwMode="auto">
          <a:xfrm>
            <a:off x="214282" y="6292850"/>
            <a:ext cx="6335712" cy="369332"/>
          </a:xfrm>
          <a:prstGeom prst="rect">
            <a:avLst/>
          </a:prstGeom>
          <a:noFill/>
          <a:ln w="9525">
            <a:noFill/>
            <a:miter lim="800000"/>
            <a:headEnd/>
            <a:tailEnd/>
          </a:ln>
          <a:effectLst/>
        </p:spPr>
        <p:txBody>
          <a:bodyPr>
            <a:spAutoFit/>
          </a:bodyPr>
          <a:lstStyle/>
          <a:p>
            <a:r>
              <a:rPr lang="es-ES" dirty="0" err="1"/>
              <a:t>CICVyA</a:t>
            </a:r>
            <a:r>
              <a:rPr lang="es-ES" dirty="0"/>
              <a:t> – </a:t>
            </a:r>
            <a:r>
              <a:rPr lang="es-ES" dirty="0" smtClean="0"/>
              <a:t>INTA Castelar</a:t>
            </a:r>
            <a:endParaRPr lang="es-ES" dirty="0"/>
          </a:p>
        </p:txBody>
      </p:sp>
      <p:pic>
        <p:nvPicPr>
          <p:cNvPr id="13" name="Picture 8" descr="logowebintaexpo"/>
          <p:cNvPicPr>
            <a:picLocks noChangeAspect="1" noChangeArrowheads="1"/>
          </p:cNvPicPr>
          <p:nvPr/>
        </p:nvPicPr>
        <p:blipFill>
          <a:blip r:embed="rId2"/>
          <a:srcRect/>
          <a:stretch>
            <a:fillRect/>
          </a:stretch>
        </p:blipFill>
        <p:spPr bwMode="auto">
          <a:xfrm>
            <a:off x="8424894" y="6210323"/>
            <a:ext cx="576262" cy="576263"/>
          </a:xfrm>
          <a:prstGeom prst="rect">
            <a:avLst/>
          </a:prstGeom>
          <a:noFill/>
        </p:spPr>
      </p:pic>
      <p:pic>
        <p:nvPicPr>
          <p:cNvPr id="14" name="Picture 11"/>
          <p:cNvPicPr>
            <a:picLocks noChangeAspect="1" noChangeArrowheads="1"/>
          </p:cNvPicPr>
          <p:nvPr/>
        </p:nvPicPr>
        <p:blipFill>
          <a:blip r:embed="rId3" cstate="print"/>
          <a:srcRect/>
          <a:stretch>
            <a:fillRect/>
          </a:stretch>
        </p:blipFill>
        <p:spPr bwMode="auto">
          <a:xfrm>
            <a:off x="7500958" y="6291285"/>
            <a:ext cx="647700" cy="42386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9"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0"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1"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16" name="15 Rectángulo"/>
          <p:cNvSpPr/>
          <p:nvPr/>
        </p:nvSpPr>
        <p:spPr>
          <a:xfrm>
            <a:off x="4929190" y="1071546"/>
            <a:ext cx="5214974" cy="1348061"/>
          </a:xfrm>
          <a:prstGeom prst="rect">
            <a:avLst/>
          </a:prstGeom>
        </p:spPr>
        <p:txBody>
          <a:bodyPr wrap="square">
            <a:spAutoFit/>
          </a:bodyPr>
          <a:lstStyle/>
          <a:p>
            <a:pPr marL="342900" indent="-342900">
              <a:spcBef>
                <a:spcPct val="20000"/>
              </a:spcBef>
              <a:buClr>
                <a:srgbClr val="FFFFCC"/>
              </a:buClr>
              <a:buSzPct val="80000"/>
            </a:pPr>
            <a:r>
              <a:rPr lang="es-AR" sz="2400" b="1" dirty="0" smtClean="0">
                <a:effectLst>
                  <a:outerShdw blurRad="38100" dist="38100" dir="2700000" algn="tl">
                    <a:srgbClr val="000000"/>
                  </a:outerShdw>
                </a:effectLst>
                <a:cs typeface="Arial" pitchFamily="34" charset="0"/>
              </a:rPr>
              <a:t>Animales utilizados</a:t>
            </a:r>
          </a:p>
          <a:p>
            <a:pPr marL="342900" indent="-342900">
              <a:spcBef>
                <a:spcPct val="20000"/>
              </a:spcBef>
              <a:buClr>
                <a:srgbClr val="FFFFCC"/>
              </a:buClr>
              <a:buSzPct val="80000"/>
            </a:pPr>
            <a:r>
              <a:rPr lang="es-AR" sz="2400" b="1" dirty="0" smtClean="0">
                <a:effectLst>
                  <a:outerShdw blurRad="38100" dist="38100" dir="2700000" algn="tl">
                    <a:srgbClr val="000000"/>
                  </a:outerShdw>
                </a:effectLst>
                <a:cs typeface="Arial" pitchFamily="34" charset="0"/>
              </a:rPr>
              <a:t>en investigación </a:t>
            </a:r>
          </a:p>
          <a:p>
            <a:pPr marL="342900" indent="-342900">
              <a:spcBef>
                <a:spcPct val="20000"/>
              </a:spcBef>
              <a:buClr>
                <a:srgbClr val="FFFFCC"/>
              </a:buClr>
              <a:buSzPct val="80000"/>
            </a:pPr>
            <a:r>
              <a:rPr lang="es-AR" sz="2400" b="1" dirty="0" smtClean="0">
                <a:effectLst>
                  <a:outerShdw blurRad="38100" dist="38100" dir="2700000" algn="tl">
                    <a:srgbClr val="000000"/>
                  </a:outerShdw>
                </a:effectLst>
                <a:cs typeface="Arial" pitchFamily="34" charset="0"/>
              </a:rPr>
              <a:t>en USA (2000)</a:t>
            </a:r>
          </a:p>
        </p:txBody>
      </p:sp>
      <p:graphicFrame>
        <p:nvGraphicFramePr>
          <p:cNvPr id="17" name="16 Tabla"/>
          <p:cNvGraphicFramePr>
            <a:graphicFrameLocks noGrp="1"/>
          </p:cNvGraphicFramePr>
          <p:nvPr/>
        </p:nvGraphicFramePr>
        <p:xfrm>
          <a:off x="500034" y="285728"/>
          <a:ext cx="4214842" cy="3412186"/>
        </p:xfrm>
        <a:graphic>
          <a:graphicData uri="http://schemas.openxmlformats.org/drawingml/2006/table">
            <a:tbl>
              <a:tblPr firstRow="1" bandRow="1">
                <a:tableStyleId>{5C22544A-7EE6-4342-B048-85BDC9FD1C3A}</a:tableStyleId>
              </a:tblPr>
              <a:tblGrid>
                <a:gridCol w="2375638"/>
                <a:gridCol w="1839204"/>
              </a:tblGrid>
              <a:tr h="428628">
                <a:tc>
                  <a:txBody>
                    <a:bodyPr/>
                    <a:lstStyle/>
                    <a:p>
                      <a:pPr algn="ctr"/>
                      <a:r>
                        <a:rPr lang="es-AR" sz="2000" b="1" dirty="0" smtClean="0">
                          <a:solidFill>
                            <a:schemeClr val="bg1"/>
                          </a:solidFill>
                          <a:effectLst>
                            <a:outerShdw blurRad="38100" dist="38100" dir="2700000" algn="tl">
                              <a:srgbClr val="000000">
                                <a:alpha val="43137"/>
                              </a:srgbClr>
                            </a:outerShdw>
                          </a:effectLst>
                        </a:rPr>
                        <a:t>Especie</a:t>
                      </a:r>
                      <a:endParaRPr lang="es-AR" sz="2000" b="1" dirty="0">
                        <a:solidFill>
                          <a:schemeClr val="bg1"/>
                        </a:solidFill>
                        <a:effectLst>
                          <a:outerShdw blurRad="38100" dist="38100" dir="2700000" algn="tl">
                            <a:srgbClr val="000000">
                              <a:alpha val="43137"/>
                            </a:srgbClr>
                          </a:outerShdw>
                        </a:effectLst>
                      </a:endParaRPr>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sz="2000" b="1" dirty="0" smtClean="0">
                          <a:solidFill>
                            <a:schemeClr val="bg1"/>
                          </a:solidFill>
                          <a:effectLst>
                            <a:outerShdw blurRad="38100" dist="38100" dir="2700000" algn="tl">
                              <a:srgbClr val="000000">
                                <a:alpha val="43137"/>
                              </a:srgbClr>
                            </a:outerShdw>
                          </a:effectLst>
                        </a:rPr>
                        <a:t>Numero </a:t>
                      </a:r>
                      <a:endParaRPr lang="es-AR" sz="2000" b="1" dirty="0">
                        <a:solidFill>
                          <a:schemeClr val="bg1"/>
                        </a:solidFill>
                        <a:effectLst>
                          <a:outerShdw blurRad="38100" dist="38100" dir="2700000" algn="tl">
                            <a:srgbClr val="000000">
                              <a:alpha val="43137"/>
                            </a:srgbClr>
                          </a:outerShdw>
                        </a:effectLst>
                      </a:endParaRPr>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Perros</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75.429</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Gatos</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26.091</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87678">
                <a:tc>
                  <a:txBody>
                    <a:bodyPr/>
                    <a:lstStyle/>
                    <a:p>
                      <a:pPr algn="ctr"/>
                      <a:r>
                        <a:rPr lang="es-AR" dirty="0" smtClean="0"/>
                        <a:t>Primates</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56.381</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Caballos</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217.079</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Conejos </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309.322</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Animales</a:t>
                      </a:r>
                      <a:r>
                        <a:rPr lang="es-AR" baseline="0" dirty="0" smtClean="0"/>
                        <a:t> de granja </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159.472</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Roedores</a:t>
                      </a:r>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7.452.186</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Otros </a:t>
                      </a:r>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150.987</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bl>
          </a:graphicData>
        </a:graphic>
      </p:graphicFrame>
      <p:sp>
        <p:nvSpPr>
          <p:cNvPr id="18" name="17 Rectángulo"/>
          <p:cNvSpPr/>
          <p:nvPr/>
        </p:nvSpPr>
        <p:spPr>
          <a:xfrm>
            <a:off x="6143636" y="4320139"/>
            <a:ext cx="2500298" cy="1569660"/>
          </a:xfrm>
          <a:prstGeom prst="rect">
            <a:avLst/>
          </a:prstGeom>
        </p:spPr>
        <p:txBody>
          <a:bodyPr wrap="square">
            <a:spAutoFit/>
          </a:bodyPr>
          <a:lstStyle/>
          <a:p>
            <a:pPr marL="342900" indent="-342900">
              <a:spcBef>
                <a:spcPct val="20000"/>
              </a:spcBef>
              <a:buClr>
                <a:srgbClr val="FFFFCC"/>
              </a:buClr>
              <a:buSzPct val="80000"/>
            </a:pPr>
            <a:r>
              <a:rPr lang="es-AR" sz="2400" b="1" dirty="0" smtClean="0">
                <a:effectLst>
                  <a:outerShdw blurRad="38100" dist="38100" dir="2700000" algn="tl">
                    <a:srgbClr val="000000"/>
                  </a:outerShdw>
                </a:effectLst>
                <a:cs typeface="Arial" pitchFamily="34" charset="0"/>
              </a:rPr>
              <a:t>      Animales utilizados en investigación en UE (2005)</a:t>
            </a:r>
          </a:p>
        </p:txBody>
      </p:sp>
      <p:graphicFrame>
        <p:nvGraphicFramePr>
          <p:cNvPr id="19" name="18 Tabla"/>
          <p:cNvGraphicFramePr>
            <a:graphicFrameLocks noGrp="1"/>
          </p:cNvGraphicFramePr>
          <p:nvPr/>
        </p:nvGraphicFramePr>
        <p:xfrm>
          <a:off x="642910" y="4071942"/>
          <a:ext cx="5429288" cy="1928826"/>
        </p:xfrm>
        <a:graphic>
          <a:graphicData uri="http://schemas.openxmlformats.org/drawingml/2006/table">
            <a:tbl>
              <a:tblPr firstRow="1" bandRow="1">
                <a:tableStyleId>{5C22544A-7EE6-4342-B048-85BDC9FD1C3A}</a:tableStyleId>
              </a:tblPr>
              <a:tblGrid>
                <a:gridCol w="2130480"/>
                <a:gridCol w="1649404"/>
                <a:gridCol w="1649404"/>
              </a:tblGrid>
              <a:tr h="428628">
                <a:tc>
                  <a:txBody>
                    <a:bodyPr/>
                    <a:lstStyle/>
                    <a:p>
                      <a:pPr algn="ctr"/>
                      <a:r>
                        <a:rPr lang="es-AR" sz="2000" b="1" dirty="0" smtClean="0">
                          <a:solidFill>
                            <a:schemeClr val="bg1"/>
                          </a:solidFill>
                          <a:effectLst>
                            <a:outerShdw blurRad="38100" dist="38100" dir="2700000" algn="tl">
                              <a:srgbClr val="000000">
                                <a:alpha val="43137"/>
                              </a:srgbClr>
                            </a:outerShdw>
                          </a:effectLst>
                        </a:rPr>
                        <a:t>Especie</a:t>
                      </a:r>
                      <a:endParaRPr lang="es-AR" sz="2000" b="1" dirty="0">
                        <a:solidFill>
                          <a:schemeClr val="bg1"/>
                        </a:solidFill>
                        <a:effectLst>
                          <a:outerShdw blurRad="38100" dist="38100" dir="2700000" algn="tl">
                            <a:srgbClr val="000000">
                              <a:alpha val="43137"/>
                            </a:srgbClr>
                          </a:outerShdw>
                        </a:effectLst>
                      </a:endParaRPr>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sz="2000" b="1" dirty="0" smtClean="0">
                          <a:solidFill>
                            <a:schemeClr val="bg1"/>
                          </a:solidFill>
                          <a:effectLst>
                            <a:outerShdw blurRad="38100" dist="38100" dir="2700000" algn="tl">
                              <a:srgbClr val="000000">
                                <a:alpha val="43137"/>
                              </a:srgbClr>
                            </a:outerShdw>
                          </a:effectLst>
                        </a:rPr>
                        <a:t>1999</a:t>
                      </a:r>
                      <a:endParaRPr lang="es-AR" sz="2000" b="1" dirty="0">
                        <a:solidFill>
                          <a:schemeClr val="bg1"/>
                        </a:solidFill>
                        <a:effectLst>
                          <a:outerShdw blurRad="38100" dist="38100" dir="2700000" algn="tl">
                            <a:srgbClr val="000000">
                              <a:alpha val="43137"/>
                            </a:srgbClr>
                          </a:outerShdw>
                        </a:effectLst>
                      </a:endParaRPr>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sz="2000" b="1" dirty="0" smtClean="0">
                          <a:solidFill>
                            <a:schemeClr val="bg1"/>
                          </a:solidFill>
                          <a:effectLst>
                            <a:outerShdw blurRad="38100" dist="38100" dir="2700000" algn="tl">
                              <a:srgbClr val="000000">
                                <a:alpha val="43137"/>
                              </a:srgbClr>
                            </a:outerShdw>
                          </a:effectLst>
                        </a:rPr>
                        <a:t>2002</a:t>
                      </a:r>
                      <a:endParaRPr lang="es-AR" sz="2000" b="1" dirty="0">
                        <a:solidFill>
                          <a:schemeClr val="bg1"/>
                        </a:solidFill>
                        <a:effectLst>
                          <a:outerShdw blurRad="38100" dist="38100" dir="2700000" algn="tl">
                            <a:srgbClr val="000000">
                              <a:alpha val="43137"/>
                            </a:srgbClr>
                          </a:outerShdw>
                        </a:effectLst>
                      </a:endParaRPr>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Roedores </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8.287.700</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8.108.621</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Conejos</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227.360</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267.675</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87678">
                <a:tc>
                  <a:txBody>
                    <a:bodyPr/>
                    <a:lstStyle/>
                    <a:p>
                      <a:pPr algn="ctr"/>
                      <a:r>
                        <a:rPr lang="es-AR" dirty="0" smtClean="0"/>
                        <a:t>Animales</a:t>
                      </a:r>
                      <a:r>
                        <a:rPr lang="es-AR" baseline="0" dirty="0" smtClean="0"/>
                        <a:t> de granja </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120.790</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126.405</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r h="370840">
                <a:tc>
                  <a:txBody>
                    <a:bodyPr/>
                    <a:lstStyle/>
                    <a:p>
                      <a:pPr algn="ctr"/>
                      <a:r>
                        <a:rPr lang="es-AR" dirty="0" smtClean="0"/>
                        <a:t>Aves</a:t>
                      </a:r>
                      <a:r>
                        <a:rPr lang="es-AR" baseline="0" dirty="0" smtClean="0"/>
                        <a:t> </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364.590</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c>
                  <a:txBody>
                    <a:bodyPr/>
                    <a:lstStyle/>
                    <a:p>
                      <a:pPr algn="ctr"/>
                      <a:r>
                        <a:rPr lang="es-AR" dirty="0" smtClean="0"/>
                        <a:t>534.967</a:t>
                      </a:r>
                      <a:endParaRPr lang="es-AR" dirty="0"/>
                    </a:p>
                  </a:txBody>
                  <a:tcPr>
                    <a:gradFill flip="none" rotWithShape="1">
                      <a:gsLst>
                        <a:gs pos="0">
                          <a:schemeClr val="tx1">
                            <a:lumMod val="75000"/>
                            <a:shade val="30000"/>
                            <a:satMod val="115000"/>
                          </a:schemeClr>
                        </a:gs>
                        <a:gs pos="50000">
                          <a:schemeClr val="tx1">
                            <a:lumMod val="75000"/>
                            <a:shade val="67500"/>
                            <a:satMod val="115000"/>
                          </a:schemeClr>
                        </a:gs>
                        <a:gs pos="100000">
                          <a:schemeClr val="tx1">
                            <a:lumMod val="75000"/>
                            <a:shade val="100000"/>
                            <a:satMod val="115000"/>
                          </a:schemeClr>
                        </a:gs>
                      </a:gsLst>
                      <a:path path="circle">
                        <a:fillToRect r="100000" b="100000"/>
                      </a:path>
                      <a:tileRect l="-100000" t="-100000"/>
                    </a:gra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71406" y="428604"/>
            <a:ext cx="9072594" cy="641370"/>
          </a:xfrm>
        </p:spPr>
        <p:txBody>
          <a:bodyPr>
            <a:noAutofit/>
          </a:bodyPr>
          <a:lstStyle/>
          <a:p>
            <a:r>
              <a:rPr lang="es-ES" sz="3600" b="1" dirty="0">
                <a:solidFill>
                  <a:srgbClr val="FFFF00"/>
                </a:solidFill>
                <a:effectLst>
                  <a:outerShdw blurRad="38100" dist="38100" dir="2700000" algn="tl">
                    <a:srgbClr val="000000">
                      <a:alpha val="43137"/>
                    </a:srgbClr>
                  </a:outerShdw>
                </a:effectLst>
              </a:rPr>
              <a:t>Uso de los animales de experimentación</a:t>
            </a:r>
          </a:p>
        </p:txBody>
      </p:sp>
      <p:sp>
        <p:nvSpPr>
          <p:cNvPr id="3" name="Rectangle 3"/>
          <p:cNvSpPr>
            <a:spLocks noGrp="1" noChangeArrowheads="1"/>
          </p:cNvSpPr>
          <p:nvPr>
            <p:ph type="body" idx="1"/>
          </p:nvPr>
        </p:nvSpPr>
        <p:spPr>
          <a:xfrm>
            <a:off x="285720" y="2285992"/>
            <a:ext cx="8401080" cy="2214578"/>
          </a:xfrm>
        </p:spPr>
        <p:txBody>
          <a:bodyPr>
            <a:noAutofit/>
          </a:bodyPr>
          <a:lstStyle/>
          <a:p>
            <a:pPr>
              <a:lnSpc>
                <a:spcPct val="80000"/>
              </a:lnSpc>
              <a:buClr>
                <a:srgbClr val="FFFFCC"/>
              </a:buClr>
            </a:pPr>
            <a:r>
              <a:rPr lang="es-ES" sz="24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DOCENCIA</a:t>
            </a:r>
            <a:r>
              <a:rPr lang="es-ES" sz="2800" dirty="0" smtClean="0">
                <a:latin typeface="Arial" pitchFamily="34" charset="0"/>
                <a:cs typeface="Arial" pitchFamily="34" charset="0"/>
              </a:rPr>
              <a:t>: </a:t>
            </a:r>
            <a:r>
              <a:rPr lang="es-ES" sz="2800" dirty="0">
                <a:latin typeface="Arial" pitchFamily="34" charset="0"/>
                <a:cs typeface="Arial" pitchFamily="34" charset="0"/>
              </a:rPr>
              <a:t>aprender procesos fisiológicos, características anatómicas y adquirir destrezas clínicas y </a:t>
            </a:r>
            <a:r>
              <a:rPr lang="es-ES" sz="2800" dirty="0" smtClean="0">
                <a:latin typeface="Arial" pitchFamily="34" charset="0"/>
                <a:cs typeface="Arial" pitchFamily="34" charset="0"/>
              </a:rPr>
              <a:t>quirúrgicas</a:t>
            </a:r>
          </a:p>
          <a:p>
            <a:pPr>
              <a:lnSpc>
                <a:spcPct val="80000"/>
              </a:lnSpc>
              <a:buClr>
                <a:srgbClr val="FFFFCC"/>
              </a:buClr>
            </a:pPr>
            <a:endParaRPr lang="es-ES" sz="2800" dirty="0" smtClean="0">
              <a:latin typeface="Arial" pitchFamily="34" charset="0"/>
              <a:cs typeface="Arial" pitchFamily="34" charset="0"/>
            </a:endParaRPr>
          </a:p>
          <a:p>
            <a:pPr>
              <a:lnSpc>
                <a:spcPct val="80000"/>
              </a:lnSpc>
              <a:buClr>
                <a:srgbClr val="FFFFCC"/>
              </a:buClr>
            </a:pPr>
            <a:r>
              <a:rPr lang="es-ES" sz="24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INDUSTRIA</a:t>
            </a:r>
            <a:r>
              <a:rPr lang="es-ES" sz="2800" dirty="0" smtClean="0">
                <a:latin typeface="Arial" pitchFamily="34" charset="0"/>
                <a:cs typeface="Arial" pitchFamily="34" charset="0"/>
              </a:rPr>
              <a:t>: toxicología, cosmética y farmacológica</a:t>
            </a:r>
          </a:p>
          <a:p>
            <a:pPr>
              <a:lnSpc>
                <a:spcPct val="80000"/>
              </a:lnSpc>
              <a:buClr>
                <a:srgbClr val="FFFFCC"/>
              </a:buClr>
            </a:pPr>
            <a:endParaRPr lang="es-ES" sz="2800" dirty="0" smtClean="0">
              <a:latin typeface="Arial" pitchFamily="34" charset="0"/>
              <a:cs typeface="Arial" pitchFamily="34" charset="0"/>
            </a:endParaRPr>
          </a:p>
          <a:p>
            <a:pPr>
              <a:lnSpc>
                <a:spcPct val="80000"/>
              </a:lnSpc>
              <a:buClr>
                <a:srgbClr val="FFFFCC"/>
              </a:buClr>
            </a:pPr>
            <a:r>
              <a:rPr lang="es-ES" sz="24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INVESTIGACIÓN</a:t>
            </a:r>
            <a:r>
              <a:rPr lang="es-ES" sz="2800" dirty="0" smtClean="0">
                <a:latin typeface="Arial" pitchFamily="34" charset="0"/>
                <a:cs typeface="Arial" pitchFamily="34" charset="0"/>
              </a:rPr>
              <a:t>: producción de vacunas, reactivos; investigación básica y aplicada</a:t>
            </a:r>
            <a:endParaRPr lang="es-ES" sz="2800" dirty="0">
              <a:latin typeface="Arial" pitchFamily="34" charset="0"/>
              <a:cs typeface="Arial" pitchFamily="34" charset="0"/>
            </a:endParaRPr>
          </a:p>
        </p:txBody>
      </p:sp>
      <p:sp>
        <p:nvSpPr>
          <p:cNvPr id="11"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2"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3"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4"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a:xfrm>
            <a:off x="71406" y="71414"/>
            <a:ext cx="9072594" cy="641370"/>
          </a:xfrm>
        </p:spPr>
        <p:txBody>
          <a:bodyPr>
            <a:noAutofit/>
          </a:bodyPr>
          <a:lstStyle/>
          <a:p>
            <a:r>
              <a:rPr lang="es-ES" sz="3600" b="1" dirty="0">
                <a:solidFill>
                  <a:srgbClr val="FFFF00"/>
                </a:solidFill>
                <a:effectLst>
                  <a:outerShdw blurRad="38100" dist="38100" dir="2700000" algn="tl">
                    <a:srgbClr val="000000">
                      <a:alpha val="43137"/>
                    </a:srgbClr>
                  </a:outerShdw>
                </a:effectLst>
              </a:rPr>
              <a:t>Uso de los animales de experimentación</a:t>
            </a:r>
          </a:p>
        </p:txBody>
      </p:sp>
      <p:sp>
        <p:nvSpPr>
          <p:cNvPr id="11"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2"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3"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4"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8" name="Rectangle 3"/>
          <p:cNvSpPr txBox="1">
            <a:spLocks noChangeArrowheads="1"/>
          </p:cNvSpPr>
          <p:nvPr/>
        </p:nvSpPr>
        <p:spPr>
          <a:xfrm>
            <a:off x="357158" y="1550994"/>
            <a:ext cx="8143932" cy="159225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400" b="0" i="1"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Arial" pitchFamily="34" charset="0"/>
                <a:ea typeface="+mn-ea"/>
                <a:cs typeface="Arial" pitchFamily="34" charset="0"/>
              </a:rPr>
              <a:t>Investigación fundamental</a:t>
            </a:r>
            <a:r>
              <a:rPr kumimoji="0" lang="es-ES" sz="2400" b="0" i="1" u="none" strike="noStrike" kern="1200" cap="none" spc="0" normalizeH="0" baseline="0" noProof="0" dirty="0" smtClean="0">
                <a:ln>
                  <a:noFill/>
                </a:ln>
                <a:solidFill>
                  <a:schemeClr val="tx1">
                    <a:tint val="7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a:t>
            </a:r>
            <a:r>
              <a:rPr kumimoji="0" lang="es-ES" sz="2400" b="0" i="1" u="none" strike="noStrike" kern="1200" cap="none" spc="0" normalizeH="0" noProof="0" dirty="0" smtClean="0">
                <a:ln>
                  <a:noFill/>
                </a:ln>
                <a:solidFill>
                  <a:schemeClr val="tx1">
                    <a:tint val="75000"/>
                  </a:schemeClr>
                </a:solidFill>
                <a:effectLst>
                  <a:outerShdw blurRad="38100" dist="38100" dir="2700000" algn="tl">
                    <a:srgbClr val="000000">
                      <a:alpha val="43137"/>
                    </a:srgbClr>
                  </a:outerShdw>
                </a:effectLst>
                <a:uLnTx/>
                <a:uFillTx/>
                <a:latin typeface="Arial" pitchFamily="34" charset="0"/>
                <a:ea typeface="+mn-ea"/>
                <a:cs typeface="Arial" pitchFamily="34" charset="0"/>
              </a:rPr>
              <a:t> </a:t>
            </a:r>
            <a:r>
              <a:rPr kumimoji="0" lang="es-ES" sz="2400" b="0" i="0" u="none" strike="noStrike" kern="1200" cap="none" spc="0" normalizeH="0" baseline="0" noProof="0" dirty="0" smtClean="0">
                <a:ln>
                  <a:noFill/>
                </a:ln>
                <a:solidFill>
                  <a:schemeClr val="tx1">
                    <a:tint val="75000"/>
                  </a:schemeClr>
                </a:solidFill>
                <a:effectLst/>
                <a:uLnTx/>
                <a:uFillTx/>
                <a:latin typeface="Arial" pitchFamily="34" charset="0"/>
                <a:ea typeface="+mn-ea"/>
                <a:cs typeface="Arial" pitchFamily="34" charset="0"/>
              </a:rPr>
              <a:t>Incrementa el conocimiento sin aplicaciones prácticas inmediatas 	</a:t>
            </a:r>
          </a:p>
          <a:p>
            <a:pPr marL="850392" marR="0" lvl="1" indent="-457200" algn="l" defTabSz="914400" rtl="0" eaLnBrk="1" fontAlgn="auto" latinLnBrk="0" hangingPunct="1">
              <a:lnSpc>
                <a:spcPct val="100000"/>
              </a:lnSpc>
              <a:spcBef>
                <a:spcPct val="20000"/>
              </a:spcBef>
              <a:spcAft>
                <a:spcPts val="0"/>
              </a:spcAft>
              <a:buClr>
                <a:srgbClr val="FFFF00"/>
              </a:buClr>
              <a:buSzTx/>
              <a:buFont typeface="Arial" pitchFamily="34" charset="0"/>
              <a:buChar char="•"/>
              <a:tabLst/>
              <a:defRPr/>
            </a:pPr>
            <a:r>
              <a:rPr kumimoji="0" lang="es-ES" sz="2400" b="0" i="0" u="none" strike="noStrike" kern="1200" cap="none" spc="0" normalizeH="0" baseline="0" noProof="0" dirty="0" smtClean="0">
                <a:ln>
                  <a:noFill/>
                </a:ln>
                <a:solidFill>
                  <a:schemeClr val="tx1">
                    <a:tint val="75000"/>
                  </a:schemeClr>
                </a:solidFill>
                <a:effectLst/>
                <a:uLnTx/>
                <a:uFillTx/>
                <a:latin typeface="Arial" pitchFamily="34" charset="0"/>
                <a:ea typeface="+mn-ea"/>
                <a:cs typeface="Arial" pitchFamily="34" charset="0"/>
              </a:rPr>
              <a:t>Fisiología  (usualmente invasiva)</a:t>
            </a:r>
          </a:p>
          <a:p>
            <a:pPr marL="850392" marR="0" lvl="1" indent="-457200" algn="l" defTabSz="914400" rtl="0" eaLnBrk="1" fontAlgn="auto" latinLnBrk="0" hangingPunct="1">
              <a:lnSpc>
                <a:spcPct val="100000"/>
              </a:lnSpc>
              <a:spcBef>
                <a:spcPct val="20000"/>
              </a:spcBef>
              <a:spcAft>
                <a:spcPts val="0"/>
              </a:spcAft>
              <a:buClr>
                <a:srgbClr val="FFFF00"/>
              </a:buClr>
              <a:buSzTx/>
              <a:buFont typeface="Arial" pitchFamily="34" charset="0"/>
              <a:buChar char="•"/>
              <a:tabLst/>
              <a:defRPr/>
            </a:pPr>
            <a:r>
              <a:rPr kumimoji="0" lang="es-ES" sz="2400" b="0" i="0" u="none" strike="noStrike" kern="1200" cap="none" spc="0" normalizeH="0" baseline="0" noProof="0" dirty="0" smtClean="0">
                <a:ln>
                  <a:noFill/>
                </a:ln>
                <a:solidFill>
                  <a:schemeClr val="tx1">
                    <a:tint val="75000"/>
                  </a:schemeClr>
                </a:solidFill>
                <a:effectLst/>
                <a:uLnTx/>
                <a:uFillTx/>
                <a:latin typeface="Arial" pitchFamily="34" charset="0"/>
                <a:ea typeface="+mn-ea"/>
                <a:cs typeface="Arial" pitchFamily="34" charset="0"/>
              </a:rPr>
              <a:t>Investigaciones sobre comportamiento animal (puede ser invasiva o no-invasiva)</a:t>
            </a:r>
          </a:p>
        </p:txBody>
      </p:sp>
      <p:sp>
        <p:nvSpPr>
          <p:cNvPr id="10" name="9 Rectángulo"/>
          <p:cNvSpPr/>
          <p:nvPr/>
        </p:nvSpPr>
        <p:spPr>
          <a:xfrm>
            <a:off x="428596" y="714356"/>
            <a:ext cx="4572000" cy="387798"/>
          </a:xfrm>
          <a:prstGeom prst="rect">
            <a:avLst/>
          </a:prstGeom>
        </p:spPr>
        <p:txBody>
          <a:bodyPr>
            <a:spAutoFit/>
          </a:bodyPr>
          <a:lstStyle/>
          <a:p>
            <a:pPr>
              <a:lnSpc>
                <a:spcPct val="80000"/>
              </a:lnSpc>
              <a:buClr>
                <a:srgbClr val="FFFFCC"/>
              </a:buClr>
            </a:pPr>
            <a:r>
              <a:rPr lang="es-ES" sz="2400" b="1" dirty="0" smtClean="0">
                <a:solidFill>
                  <a:schemeClr val="tx2">
                    <a:lumMod val="75000"/>
                  </a:schemeClr>
                </a:solidFill>
                <a:effectLst>
                  <a:outerShdw blurRad="38100" dist="38100" dir="2700000" algn="tl">
                    <a:srgbClr val="000000">
                      <a:alpha val="43137"/>
                    </a:srgbClr>
                  </a:outerShdw>
                </a:effectLst>
                <a:latin typeface="Arial" pitchFamily="34" charset="0"/>
                <a:cs typeface="Arial" pitchFamily="34" charset="0"/>
              </a:rPr>
              <a:t>INVESTIGACIÓN</a:t>
            </a:r>
            <a:endParaRPr lang="es-ES" sz="2400" dirty="0">
              <a:latin typeface="Arial" pitchFamily="34" charset="0"/>
              <a:cs typeface="Arial" pitchFamily="34" charset="0"/>
            </a:endParaRPr>
          </a:p>
        </p:txBody>
      </p:sp>
      <p:sp>
        <p:nvSpPr>
          <p:cNvPr id="15" name="Rectangle 1027"/>
          <p:cNvSpPr txBox="1">
            <a:spLocks noChangeArrowheads="1"/>
          </p:cNvSpPr>
          <p:nvPr/>
        </p:nvSpPr>
        <p:spPr>
          <a:xfrm>
            <a:off x="357158" y="3786190"/>
            <a:ext cx="8429684" cy="2357454"/>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90000"/>
              </a:lnSpc>
              <a:spcBef>
                <a:spcPct val="20000"/>
              </a:spcBef>
              <a:spcAft>
                <a:spcPts val="0"/>
              </a:spcAft>
              <a:buClr>
                <a:srgbClr val="FFFF00"/>
              </a:buClr>
              <a:buSzTx/>
              <a:buFont typeface="Arial" pitchFamily="34" charset="0"/>
              <a:buNone/>
              <a:tabLst/>
              <a:defRPr/>
            </a:pPr>
            <a:r>
              <a:rPr kumimoji="0" lang="es-ES" sz="2400" b="0" i="1" u="none" strike="noStrike" kern="120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Arial" pitchFamily="34" charset="0"/>
                <a:ea typeface="+mn-ea"/>
                <a:cs typeface="Arial" pitchFamily="34" charset="0"/>
              </a:rPr>
              <a:t>Investigación aplicada </a:t>
            </a:r>
          </a:p>
          <a:p>
            <a:pPr marL="0" marR="0" lvl="0" indent="0" algn="l" defTabSz="914400" rtl="0" eaLnBrk="1" fontAlgn="auto" latinLnBrk="0" hangingPunct="1">
              <a:lnSpc>
                <a:spcPct val="90000"/>
              </a:lnSpc>
              <a:spcBef>
                <a:spcPct val="20000"/>
              </a:spcBef>
              <a:spcAft>
                <a:spcPts val="0"/>
              </a:spcAft>
              <a:buClr>
                <a:srgbClr val="FFFF00"/>
              </a:buClr>
              <a:buSzTx/>
              <a:buFont typeface="Arial" pitchFamily="34" charset="0"/>
              <a:buNone/>
              <a:tabLst/>
              <a:defRPr/>
            </a:pPr>
            <a:r>
              <a:rPr kumimoji="0" lang="es-ES" sz="2400" b="0" i="1" u="none" strike="noStrike" kern="1200" cap="none" spc="0" normalizeH="0" baseline="0" noProof="0" dirty="0" smtClean="0">
                <a:ln>
                  <a:noFill/>
                </a:ln>
                <a:solidFill>
                  <a:schemeClr val="tx1">
                    <a:tint val="75000"/>
                  </a:schemeClr>
                </a:solidFill>
                <a:effectLst/>
                <a:uLnTx/>
                <a:uFillTx/>
                <a:latin typeface="Arial" pitchFamily="34" charset="0"/>
                <a:ea typeface="+mn-ea"/>
                <a:cs typeface="Arial" pitchFamily="34" charset="0"/>
              </a:rPr>
              <a:t>Medicina humana, ej.</a:t>
            </a:r>
            <a:endParaRPr kumimoji="0" lang="es-ES" sz="2400" b="0" i="0" u="none" strike="noStrike" kern="1200" cap="none" spc="0" normalizeH="0" baseline="0" noProof="0" dirty="0" smtClean="0">
              <a:ln>
                <a:noFill/>
              </a:ln>
              <a:solidFill>
                <a:schemeClr val="tx1">
                  <a:tint val="75000"/>
                </a:schemeClr>
              </a:solidFill>
              <a:effectLst/>
              <a:uLnTx/>
              <a:uFillTx/>
              <a:latin typeface="Arial" pitchFamily="34" charset="0"/>
              <a:ea typeface="+mn-ea"/>
              <a:cs typeface="Arial" pitchFamily="34" charset="0"/>
            </a:endParaRPr>
          </a:p>
          <a:p>
            <a:pPr marL="850392" lvl="1" indent="-457200">
              <a:spcBef>
                <a:spcPct val="20000"/>
              </a:spcBef>
              <a:buClr>
                <a:srgbClr val="FFFF00"/>
              </a:buClr>
              <a:buFont typeface="Arial" pitchFamily="34" charset="0"/>
              <a:buChar char="•"/>
            </a:pPr>
            <a:r>
              <a:rPr lang="es-ES" sz="2400" dirty="0" smtClean="0">
                <a:solidFill>
                  <a:schemeClr val="tx1">
                    <a:tint val="75000"/>
                  </a:schemeClr>
                </a:solidFill>
                <a:latin typeface="Arial" pitchFamily="34" charset="0"/>
                <a:cs typeface="Arial" pitchFamily="34" charset="0"/>
              </a:rPr>
              <a:t>Modelos animales de enfermedades humanas</a:t>
            </a:r>
          </a:p>
          <a:p>
            <a:pPr marL="850392" lvl="1" indent="-457200">
              <a:spcBef>
                <a:spcPct val="20000"/>
              </a:spcBef>
              <a:buClr>
                <a:srgbClr val="FFFF00"/>
              </a:buClr>
              <a:buFont typeface="Arial" pitchFamily="34" charset="0"/>
              <a:buChar char="•"/>
            </a:pPr>
            <a:r>
              <a:rPr lang="es-ES" sz="2400" dirty="0" smtClean="0">
                <a:solidFill>
                  <a:schemeClr val="tx1">
                    <a:tint val="75000"/>
                  </a:schemeClr>
                </a:solidFill>
                <a:latin typeface="Arial" pitchFamily="34" charset="0"/>
                <a:cs typeface="Arial" pitchFamily="34" charset="0"/>
              </a:rPr>
              <a:t>Pruebas de medicinas</a:t>
            </a:r>
          </a:p>
          <a:p>
            <a:pPr marL="0" marR="0" lvl="0" indent="0" algn="l" defTabSz="914400" rtl="0" eaLnBrk="1" fontAlgn="auto" latinLnBrk="0" hangingPunct="1">
              <a:lnSpc>
                <a:spcPct val="90000"/>
              </a:lnSpc>
              <a:spcBef>
                <a:spcPct val="20000"/>
              </a:spcBef>
              <a:spcAft>
                <a:spcPts val="0"/>
              </a:spcAft>
              <a:buClr>
                <a:srgbClr val="FFFF00"/>
              </a:buClr>
              <a:buSzTx/>
              <a:buFont typeface="Arial" pitchFamily="34" charset="0"/>
              <a:buNone/>
              <a:tabLst/>
              <a:defRPr/>
            </a:pPr>
            <a:r>
              <a:rPr kumimoji="0" lang="es-ES" sz="2400" b="0" i="1" u="none" strike="noStrike" kern="1200" cap="none" spc="0" normalizeH="0" baseline="0" noProof="0" dirty="0" smtClean="0">
                <a:ln>
                  <a:noFill/>
                </a:ln>
                <a:solidFill>
                  <a:schemeClr val="tx1">
                    <a:tint val="75000"/>
                  </a:schemeClr>
                </a:solidFill>
                <a:effectLst/>
                <a:uLnTx/>
                <a:uFillTx/>
                <a:latin typeface="Arial" pitchFamily="34" charset="0"/>
                <a:ea typeface="+mn-ea"/>
                <a:cs typeface="Arial" pitchFamily="34" charset="0"/>
              </a:rPr>
              <a:t>Medicina veterinaria, ej.</a:t>
            </a:r>
          </a:p>
          <a:p>
            <a:pPr marL="850392" marR="0" lvl="1" indent="-457200" fontAlgn="auto">
              <a:lnSpc>
                <a:spcPct val="90000"/>
              </a:lnSpc>
              <a:spcBef>
                <a:spcPct val="20000"/>
              </a:spcBef>
              <a:spcAft>
                <a:spcPts val="0"/>
              </a:spcAft>
              <a:buClr>
                <a:srgbClr val="FFFF00"/>
              </a:buClr>
              <a:buSzTx/>
              <a:buFont typeface="Arial" pitchFamily="34" charset="0"/>
              <a:buChar char="•"/>
              <a:tabLst/>
              <a:defRPr/>
            </a:pPr>
            <a:r>
              <a:rPr lang="es-ES" sz="2400" dirty="0" smtClean="0">
                <a:solidFill>
                  <a:schemeClr val="tx1">
                    <a:tint val="75000"/>
                  </a:schemeClr>
                </a:solidFill>
                <a:latin typeface="Arial" pitchFamily="34" charset="0"/>
                <a:cs typeface="Arial" pitchFamily="34" charset="0"/>
              </a:rPr>
              <a:t>Investigación de enfermedades animales y producción         </a:t>
            </a:r>
          </a:p>
          <a:p>
            <a:pPr marL="850392" marR="0" lvl="1" indent="-457200" fontAlgn="auto">
              <a:lnSpc>
                <a:spcPct val="90000"/>
              </a:lnSpc>
              <a:spcBef>
                <a:spcPct val="20000"/>
              </a:spcBef>
              <a:spcAft>
                <a:spcPts val="0"/>
              </a:spcAft>
              <a:buClr>
                <a:srgbClr val="FFFF00"/>
              </a:buClr>
              <a:buSzTx/>
              <a:tabLst/>
              <a:defRPr/>
            </a:pPr>
            <a:r>
              <a:rPr lang="es-ES" sz="2400" dirty="0" smtClean="0">
                <a:solidFill>
                  <a:schemeClr val="tx1">
                    <a:tint val="75000"/>
                  </a:schemeClr>
                </a:solidFill>
                <a:latin typeface="Arial" pitchFamily="34" charset="0"/>
                <a:cs typeface="Arial" pitchFamily="34" charset="0"/>
              </a:rPr>
              <a:t>      de medicinas veterinarias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7"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8"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9"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11" name="Text Box 4"/>
          <p:cNvSpPr txBox="1">
            <a:spLocks noChangeArrowheads="1"/>
          </p:cNvSpPr>
          <p:nvPr/>
        </p:nvSpPr>
        <p:spPr bwMode="auto">
          <a:xfrm>
            <a:off x="357158" y="1428736"/>
            <a:ext cx="8353425" cy="2554545"/>
          </a:xfrm>
          <a:prstGeom prst="rect">
            <a:avLst/>
          </a:prstGeom>
          <a:noFill/>
          <a:ln w="9525">
            <a:solidFill>
              <a:schemeClr val="accent6">
                <a:lumMod val="60000"/>
                <a:lumOff val="40000"/>
              </a:schemeClr>
            </a:solidFill>
            <a:miter lim="800000"/>
            <a:headEnd/>
            <a:tailEnd/>
          </a:ln>
          <a:effectLst/>
        </p:spPr>
        <p:txBody>
          <a:bodyPr>
            <a:spAutoFit/>
          </a:bodyPr>
          <a:lstStyle/>
          <a:p>
            <a:pPr algn="ctr"/>
            <a:r>
              <a:rPr lang="es-ES" sz="3200" b="1" dirty="0">
                <a:solidFill>
                  <a:srgbClr val="FFC000"/>
                </a:solidFill>
                <a:effectLst>
                  <a:outerShdw blurRad="38100" dist="38100" dir="2700000" algn="tl">
                    <a:srgbClr val="000000">
                      <a:alpha val="43137"/>
                    </a:srgbClr>
                  </a:outerShdw>
                </a:effectLst>
                <a:latin typeface="+mj-lt"/>
                <a:cs typeface="Arial" pitchFamily="34" charset="0"/>
              </a:rPr>
              <a:t>El uso de animales solo puede realizarse cuando </a:t>
            </a:r>
            <a:r>
              <a:rPr lang="es-ES" sz="3200" b="1" dirty="0" smtClean="0">
                <a:solidFill>
                  <a:srgbClr val="FFC000"/>
                </a:solidFill>
                <a:effectLst>
                  <a:outerShdw blurRad="38100" dist="38100" dir="2700000" algn="tl">
                    <a:srgbClr val="000000">
                      <a:alpha val="43137"/>
                    </a:srgbClr>
                  </a:outerShdw>
                </a:effectLst>
                <a:latin typeface="+mj-lt"/>
                <a:cs typeface="Arial" pitchFamily="34" charset="0"/>
              </a:rPr>
              <a:t>los fines científicos contribuyen al conocimiento que puede ser utilizado para beneficio  del hombre, animales o ecosistema y cuando no se cuente con </a:t>
            </a:r>
            <a:r>
              <a:rPr lang="es-ES" sz="3200" b="1" dirty="0">
                <a:solidFill>
                  <a:srgbClr val="FFC000"/>
                </a:solidFill>
                <a:effectLst>
                  <a:outerShdw blurRad="38100" dist="38100" dir="2700000" algn="tl">
                    <a:srgbClr val="000000">
                      <a:alpha val="43137"/>
                    </a:srgbClr>
                  </a:outerShdw>
                </a:effectLst>
                <a:latin typeface="+mj-lt"/>
                <a:cs typeface="Arial" pitchFamily="34" charset="0"/>
              </a:rPr>
              <a:t>otras técnicas </a:t>
            </a:r>
            <a:r>
              <a:rPr lang="es-ES" sz="3200" b="1" dirty="0" smtClean="0">
                <a:solidFill>
                  <a:srgbClr val="FFC000"/>
                </a:solidFill>
                <a:effectLst>
                  <a:outerShdw blurRad="38100" dist="38100" dir="2700000" algn="tl">
                    <a:srgbClr val="000000">
                      <a:alpha val="43137"/>
                    </a:srgbClr>
                  </a:outerShdw>
                </a:effectLst>
                <a:latin typeface="+mj-lt"/>
                <a:cs typeface="Arial" pitchFamily="34" charset="0"/>
              </a:rPr>
              <a:t>alternativas</a:t>
            </a:r>
            <a:endParaRPr lang="es-ES" sz="3200" b="1" dirty="0">
              <a:solidFill>
                <a:srgbClr val="FFC000"/>
              </a:solidFill>
              <a:effectLst>
                <a:outerShdw blurRad="38100" dist="38100" dir="2700000" algn="tl">
                  <a:srgbClr val="000000">
                    <a:alpha val="43137"/>
                  </a:srgbClr>
                </a:outerShdw>
              </a:effectLst>
              <a:latin typeface="+mj-lt"/>
              <a:cs typeface="Arial" pitchFamily="34" charset="0"/>
            </a:endParaRPr>
          </a:p>
        </p:txBody>
      </p:sp>
      <p:sp>
        <p:nvSpPr>
          <p:cNvPr id="12" name="11 CuadroTexto"/>
          <p:cNvSpPr txBox="1"/>
          <p:nvPr/>
        </p:nvSpPr>
        <p:spPr>
          <a:xfrm flipH="1">
            <a:off x="428596" y="214290"/>
            <a:ext cx="8215370" cy="1077218"/>
          </a:xfrm>
          <a:prstGeom prst="rect">
            <a:avLst/>
          </a:prstGeom>
          <a:noFill/>
        </p:spPr>
        <p:txBody>
          <a:bodyPr wrap="square" rtlCol="0">
            <a:spAutoFit/>
          </a:bodyPr>
          <a:lstStyle/>
          <a:p>
            <a:pPr algn="ctr"/>
            <a:r>
              <a:rPr lang="es-AR" sz="3200" dirty="0" smtClean="0">
                <a:solidFill>
                  <a:srgbClr val="FFFF00"/>
                </a:solidFill>
                <a:effectLst>
                  <a:outerShdw blurRad="38100" dist="38100" dir="2700000" algn="tl">
                    <a:srgbClr val="000000">
                      <a:alpha val="43137"/>
                    </a:srgbClr>
                  </a:outerShdw>
                </a:effectLst>
              </a:rPr>
              <a:t>Consideraciones éticas en el uso de </a:t>
            </a:r>
          </a:p>
          <a:p>
            <a:pPr algn="ctr"/>
            <a:r>
              <a:rPr lang="es-AR" sz="3200" dirty="0" smtClean="0">
                <a:solidFill>
                  <a:srgbClr val="FFFF00"/>
                </a:solidFill>
                <a:effectLst>
                  <a:outerShdw blurRad="38100" dist="38100" dir="2700000" algn="tl">
                    <a:srgbClr val="000000">
                      <a:alpha val="43137"/>
                    </a:srgbClr>
                  </a:outerShdw>
                </a:effectLst>
              </a:rPr>
              <a:t>animales de experimentación</a:t>
            </a:r>
            <a:endParaRPr lang="es-AR" sz="3200" dirty="0">
              <a:solidFill>
                <a:srgbClr val="FFFF00"/>
              </a:solidFill>
              <a:effectLst>
                <a:outerShdw blurRad="38100" dist="38100" dir="2700000" algn="tl">
                  <a:srgbClr val="000000">
                    <a:alpha val="43137"/>
                  </a:srgbClr>
                </a:outerShdw>
              </a:effectLst>
            </a:endParaRPr>
          </a:p>
        </p:txBody>
      </p:sp>
      <p:pic>
        <p:nvPicPr>
          <p:cNvPr id="13" name="Picture 6" descr="VIV_RAB1"/>
          <p:cNvPicPr>
            <a:picLocks noChangeAspect="1" noChangeArrowheads="1"/>
          </p:cNvPicPr>
          <p:nvPr/>
        </p:nvPicPr>
        <p:blipFill>
          <a:blip r:embed="rId4" cstate="print"/>
          <a:srcRect/>
          <a:stretch>
            <a:fillRect/>
          </a:stretch>
        </p:blipFill>
        <p:spPr bwMode="auto">
          <a:xfrm>
            <a:off x="142844" y="4183754"/>
            <a:ext cx="2857520" cy="1917013"/>
          </a:xfrm>
          <a:prstGeom prst="rect">
            <a:avLst/>
          </a:prstGeom>
          <a:noFill/>
          <a:ln w="9525">
            <a:noFill/>
            <a:miter lim="800000"/>
            <a:headEnd/>
            <a:tailEnd/>
          </a:ln>
        </p:spPr>
      </p:pic>
      <p:pic>
        <p:nvPicPr>
          <p:cNvPr id="19457" name="Picture 1"/>
          <p:cNvPicPr>
            <a:picLocks noChangeAspect="1" noChangeArrowheads="1"/>
          </p:cNvPicPr>
          <p:nvPr/>
        </p:nvPicPr>
        <p:blipFill>
          <a:blip r:embed="rId5"/>
          <a:srcRect/>
          <a:stretch>
            <a:fillRect/>
          </a:stretch>
        </p:blipFill>
        <p:spPr bwMode="auto">
          <a:xfrm>
            <a:off x="3214678" y="4214818"/>
            <a:ext cx="2857520" cy="1844675"/>
          </a:xfrm>
          <a:prstGeom prst="rect">
            <a:avLst/>
          </a:prstGeom>
          <a:noFill/>
          <a:ln w="9525">
            <a:noFill/>
            <a:miter lim="800000"/>
            <a:headEnd/>
            <a:tailEnd/>
          </a:ln>
          <a:effectLst/>
        </p:spPr>
      </p:pic>
      <p:sp>
        <p:nvSpPr>
          <p:cNvPr id="41986" name="AutoShape 2" descr="data:image/jpeg;base64,/9j/4AAQSkZJRgABAQAAAQABAAD/2wCEAAkGBhMSERQUEhQWFRUVGBQXFRYWFRQXFBQUFRQVFBUUFBQYHCYeFxojGRcUHy8gIycpLCwsFR4xNTAqNSYsLCkBCQoKDgwOGg8PGiwkHyQpKSksKSksLCkpLCksKSwsKSksLCwpKSwpKSwpLCkpLCksKSkpKSksLCwsLCksLCksLP/AABEIAMIBAwMBIgACEQEDEQH/xAAcAAABBQEBAQAAAAAAAAAAAAAFAgMEBgcAAQj/xABBEAABAwEGAwQGBwcFAQEBAAABAAIRAwQFEiExQQZRYXGBkaEHEyJSscEUFTJC0eHwIzNicpKishYkQ1PxgsJz/8QAGwEAAgMBAQEAAAAAAAAAAAAAAQIAAwQFBgf/xAAyEQACAgECBQIEBQMFAAAAAAAAAQIRAxIhBBMxQVEFMhQiYXEjgZGh0RWx8TNCUuHw/9oADAMBAAIRAxEAPwDGvpHRFuG34qjgR935hNmxtn8ETuVgDoaOefXLJYskk4Oi+EWpKyVetIepfkNBt1XlG6qfq2nDmWtOp3AKcvhhFJwPLod+iVZf3TP5R8AsS1KP5mvZy/IiNuuny8Sfgl/VVL3ApDQnIVmuXkmiPgjfVlL3G+C9+rKXuN8FKDU5hSucvIdK8EQXZT9xvgpFK6qUfYb4JyFIpjJVynPyHSiN9V0vcb/SvRdtL/rb/SFLldCTVLySkRPqyl7jfALw3VT9xvgphaF6xvNTXJdyUiB9V0vcb4JJuql7jfBEDTSS1MskvINKIH1TT9wLw3TS9weangLwtR5kvINKBlS6qfu+ZSDdTOX9xRKoE3qnU35JpRA+q2fxf1FefVo5u/rKnQuwo6mCkQPqwe8/+oqTQucEfbf4pyFMsvYhKbJSIouIR9o+X4L2hc2EZ59TH4IqwLqmQlJrkAD1bnHMeEpJu1hH2YI1OI592inVK+wzKXSsxd+SvipVYu1gh1365jpz8Uy27jigkRGUZT2q20LvbpCatVzA6CIUtlmhVdlSttjwmInfJQhZ52PgrNXu3PCd9D+KE1qRZLYzCvik0ZZ3FkD6H2+C5Lp2gxsuREtjD8st15dr/wBqew/JKekXd++7j8kvZl/dBS0uJY6eSkWSoSxoJyAAUesfYd2J6xfYCpftLV1HQ4DceITgqt94eI/FNMswe8g8h5EqPYLOyo7DmBttmrI4lJXZXLLTqiea7feb/UFwtTPeb4hOi4WD7x8VFrWSi12Fzo6z4JuQvIvPHaluYATiGQ0nM9ieua8m1mwAMfIeXkon0SjpizzjMwexeXfZqVOrjZII0zMeCKxRj1Elmb6BQ2gAe0cPbOya+nU/fHn+C9vJ4qAObnP2u3qpFO4qZE888y78Unw0X0H57S3IhvJk6/FL+s6fveRUg3Ez9T+KT9SM/U/ig+FTJ8QM/WDPe8imxb2c/IqZ9Tt/U/ikPutoGXwU+FS7k+IIv09nPyK8+nM5+RXpu4foLx1gnU6dFPhl5JzxBtjefkV4bWyNfJIq2IBRDR6qfDonPJrrWzn8Uj6Yzmows/VcLJ18keR9Qc4km2M5p+zW9gP2goYu8HdFrp4ep1A7HJiIUeBeSc4cbeNFuZePOEqpXDxLDI6KFxPczKNGWA6gZkxvshNz3iQQwaE6BLyVHciyXsGGsIdJHbKK2GmXGRMZrnWcYAjdy3eAMyU8dx2tI1ZrA46yp7LulFqNABPte0Sn0g1leqXM0HMIPxBcYe0viHAeI6q5V6wJkRGU9ShF4ubgM5TI7t0VsVt2ZS6ykHZciNZoxGNJMdk5LkxWA/oz4mNV13UT60zsCD0Vlu6jLB3yhllo/t6o6n4lZtauSNVbJi6zZa7sS7C2WBO17PDHdhSbtH7Nvf8AEqu/lLP9wkkh3cPiV1OmDl9kjMHnvCW61NY449C0adqFVr5ZJgErXj9qMmT3MMfTnRDtRvv3ptnDtW2OkEBoyJMz2AbpXDdGpaiQGkN0LiPgdyrtbL2st30gxxxOAyptzceWI/dHU6qzpuxaRSr24DfSbLH4o+1OQEbhVygHhwwumDrsecIzfPGFWvLQBTYTMMJk9rt0Fs2R7/gmim+oHQau2RIdOe22atdlyAHIQqPZr4iq3QAHnkcss9hKs1K8amoa2NvamfBRIWQYekKvXhxNUpESxhB2kyENtXFlV2kMHTXxKgKLmkVNFTbNftT/ALCD/FmCnXcR1XZSB2D8UG6G0ssULxzU5Y7O57GuyzAPknvq93REUF2pqHwrBXutx3HmmKXDrydR5pSAgBKaEeHCj/eb5rv9LP8Aeb5qEA9MI/cGju5M/wCnHD7w81Ou6xmkDJBnkhIIM41H+3H8w+BVGsVfBUa7kQrxxi79gP5x8CqDVbCWrQy2dmlWZ2Jg7lYrsry3LbVUXhy31Qwl4BaQMIOpEa9B+KsdhtZJkSI2VEfle5sfzrYPVbxblBzTNW9MYA05Hs1SagBGSghmeW05eUpnPwGOLbcL+tbpnI80HtlPHtIz1U4Oy7RE79qXkRCrnk2pBhhp7lPrXEMRiVys7qeegXKvmT8lnKh4Kw8AOI7UIsY/3FYcx80WtB9s8vzQuzj/AHdQc2/gkXV/YpXtRJtDfYd2FQ7qE0m9/wASiVop+w7sPwQ+5v3Q6F3xKkfax+4D4p+02OXzQem1S7xqGo8k/wDnRNUhB0ldPEtMUjFkdyLTYuK/UWUUqDSHmcTztPuddECdUJJc8kk5kkkkntKbojMTufBEoYKrQ52GnnL2tDnARsDuTAnqrUtxLBxck1BOi9rYPWuwF2GfZB1I6nYp41QAY1hEBCNnTlG2VGSGvIHIHJJbrLikuUoB4+oXHmdyc1PuaxirWYx0gOIEjXPkoDSrz6O7vY57q1QE+phwA5mYcT0jRU5paINlkFbInFXDAstQYQSxzWkF2pOhHj8VXhTk64SBvlJkyJW+Wi0NewD1bHtIxAvwEAhwDhrEgZzKzuk6jStdem5zWtAyxkANl73wZ3wvGSx4OIuPz9h5x8Eq5AfUU590KZVpYhEkaadDKkWG22ZwJY8VS3UN17gYlDa/HtnYcIov5GQ0fNVS42V1DHJ/sLy/LJhCesozUewcX2aoYdSczkThzIjwRW3VqdOk6qKbiGiciIIBgwZjke9D4zJ3xP8AYPL+p6F5CBt43shGfrWnlhB85RW6r0p1aWJplsuEkQRlv3Ge5WY+Ic3Ti190DR9RwtTD2rr1vilSI9Y4NLswOzI6dZUP/UVnI/et7zC1CUCeMB+xH8w+BVDtDc1eOKbdTfRGB7Xe0NCOR2VNqiUxEGuEr3DSW1CIaDgJ1GeYHMbwrRRJBJb9k5jqOizptn5KZS4irU2hgdkDkCJjsKWULLoZdJpFG25JxloaZ6qu3ZxA0tl0dROh6L2teBxS2I6kCVm0s2xyIttB69rPgIRdd8Ndk7IomXAn4Smx4XN0UcVxcMML79jyCuSsK9XS+Hh4PKv1DO37isFsk93mAhjaeG2jq35KYbc1jcTzAwt8YVavG/i6t6ykIwiATnsRMLjQhJ5HXTc9XaUNyz3nbqdJjsZgkGBuctgqV9cvDMDIaJJ/iMnnsodotDnuLnkknUlNLbiwKK33KJ5W+g5iSscLwUikuatRSJLyprH4gOiiNpKZSZARAJLROUJ5tEAdUw6qBKcZaESDFrpJhtCADPap9QyDP6lRSckADLgi/DfFFWxvc6mGnE0tc14JaRrsQhhGa8dTSyipKmFNosdo4/tjm4RVNNueVMBuuvtfa81X6lVziXOJJJkkkkknUknVJIySmqpQjHohrbC3DdY06rKheGNDoJOLORmMgdua0C+eGaNobjb9rXE2MxtKq3A/C9W1uLQ0eqJGMuGUiYwkZ4hP4rVqFxMoGlTBkaZ6kCAZ8lz8vGYoT0Xvv/JbFOjLaN1Oa4NgyMgEVdb7VQouoPYfVva9okaesAzDgM9AtV+gUmNJDQk2djHEgtC5kvVsji5xx/Ku9/8AQygkYHVuN4YKktguLYn2pABOXLMK2cAXg2ljpVXQHFpZyBza6eUg+S1K03NRe2CxpGsYQh1v4Ss2BzvVNBhxkCM4J2Qj6zF9YsOgpnpHuibOKg1Y5s9jxhP9zR4rLSwrabDTZabG1tSXD7Ls9cLpBnwQ7/Q9nbVa5rTAzwuOJp8V2ufphfgRwsyujZnu0aT3FS6lw1QJAmdgfa8Fsdu4dplmJgDXDkBHgqey0u9aaT2gETDmjJwmO5UcPx6zq4qvoyLGu5n9Si9uRxDtlM4ZWk17M3MGO9Q7TYaLdh4Lasr7oDxfUo1OzOOgKnUrndEuVlpsp7QnWUw6pTaNM3HpG57EVJydITJWODk+xMuC6QwAmcgAOp3PyR2kJSbNTnLQDRT2U4C6SjXQ8nkyym7kxrCvE9gXJqKtRjFau55AJnYch3JdCtSzDmnoZgeG6iipBkagp2u4a7rmwSR7WQqsxhBAHUHl0KHtyKdNXKNAmirUVMktOWqQ4heSBrqlNcIzEJhTqLJ00SqtaMgmn1tgICbcESCXlLpA7JAZzSjWjRQA5UrbdiZc/JNmpJS50UIetcn0wWwVIYoEacUpgXOCcaIVUhkbF6I3H6MRJ+27LwVztI/a0zqC5rTnsTHzVF9EFT9lUHJ/xAV9vAQWHk5h/vavFObh6k7/AOVfqaV0KZeXFlqaYaKJGJ49ptP7tRzRqRsAotTjm1NwwyiCcj7LDJGeWF2QiEI4roxVeOVWuP75+aBCQV65xjTVFJdRx/a/do/0fmit1cUVbRXqWd4YG4KsENIMhktkzmIQ66ODqVWzNql78TmOdAw4Q4YstOYUbhYkXhT5PEHriokJfh4Km4r9EBNhq5LCWUw2RhxOJgZ6jntkFNqE9Msh2J2oMNMAZZ7ZCOSRXtBawnsGQ+aolp6GimTqVllmmyoXF1CrTJNFuZOZAmBz6LQ7lrY6YJ6jzVX9Il2B1JxHI+WfyXm+CyRx8ZoXRtrck0ZPb7wraOqTOoBBjtLcvNC31ncz4lPVW5pkhe0gkY5NnMtTho4+KtnBZc8ve4k/ZaPjHw8FUCFofCFLBRpjcjH19onPwhXwjuc7jMjWOvJaqFOIyUlMUq3PyTuNajz0nuKhckevC5QWzFPoxwl0GJjsOufRNlkjkrNYLE71TpBhxyMZQN1AtHDlRxlrT8lxI5ldM9+8bfQBNEpxlLmiY4Xrk5MTjuF7ToGTkr1lh5KuXLwAvWEOlc+vKLfUNUf8TvCfgl0OGLTUPsUH9paWj+6FZzIruLob7ATEvWN5Zq20PRvanRi9WwfzSfAItZfRWSParRzwt/FVviILuOsMjOXBNkLU7P6KaR+1Uf25Z+SZvz0WNZRc6z+sqVABhaMy4kgQGgScpSLi4N0R4JVZmghcHqXetzVrO8Mr03UnEBwa8EHCZAMHbIqCQtZQx8PkqSCo9AJwvUIOLxehJJVcgpmqehx+VUfxNPkVo98NyHaDPKDKyn0Q21ralVpMEhhAyzjFPxC1u1vD2xzXh+O/B415H5TNUN0VK9+Hazqz3ts/rWmrVcMTZa5rog5OG/wQS38F2p7sTbKWaey1sNEb5uJWjNu0n77vFe/Vf8bv6iuzL1rh12Ymj6lQunh+0Mp021GWoAF+NrHZYTOHCMUDMie9TLLwz6uvRqMp1pY6nOJrQ0MGRJIzmFZBdn8Tv6ivfoH8Tv6il/ruCq0snL+oItIycMMwT8TyTf0ZzqeNomCcTSNdNCUXddgJOZz1zTbruDWkAkDWJMTGqyf1fE30f/vzLthi6rQNojLSNxyUHjIj1WwmRnvIOnVCmW8srOFM5awdDsT0lBeKr1rVLRSxMLaQdAOoJIjNGPCyycVHLFVF0ySVIza0apghP2oQ4jkSPNMr1cUYJC7JYjVeGCATOZ2AzJWkXbRwhrR90NHcAFm9mrllRjx91wK06zMkAjTtz71px9Tjcfe3gJsdlyTgE9ij04GqfaTt5q84zPYK5eHtXKAA92OaKDJMANzUv6MDoqVeAMtz0xAgzlDpkIzY+JqbGNa6S4AaaHl3rys8Mq1R7n0lZFdMOGzQgt13lWFow1CMJLmxlHSAM03Wvm01P3NOBsYJ8SckCvC667Xh1UtbimXEznuMh8Fbw8HbU2t/1FyPvE0azUmEyDPfKnNAWfXcfo5pvaZDm4p0ILT7bDGRET4LQKLwR25qrLGUO9oeDUuxJEKi8b3vVZWawOIZhBgGJMkGfBXYOWeekMH1tI6SwgjbI/mm4Rp5VYudVDYJ8H3451qwBxwEH2SSWyBr7XYrxbLxdQYaoaHYPaAGU5jJzu/lssq4FltrZ2P3/hK1TjKDZ3NYMJNMwToDIie9bM8XGepdq/uUY5XGn9TKfSbbKlqqNrua1uFjWENJJEEkF0/zQqGSrnxja6ophhY0B32ntJIfGsZZZwqUStmN2jLNUyRSdklEyo4dkl0H7KwrJVMrivAlPQYSdc4qGqz1WLHIw4Zmei3q3NfYbG2paKmJ4DA5oH2qh1a3oM/ArOvQ5w36+1eucPYoQ7oahn1Y8QXf/PVFfSjxV6y0Gi3NlHE3Yg1Tk4z00/8Ak81jzcLizL8RWWKTXQLs9KdBoiHdseSSfSvR2D/D81kL65KTTeuVL0XA/P6lms10+lWns13l+KNXdxI6vQNZgGEY8ifaOASYG+Sw2lUWsejO0F1jrM9XiwFxDspGOnBid8s+hTQ9F4ZPdP8AUDm+wxV9KAH3HeIT1g4zfaxUZTbBaxzjJ1AjIRvms3trcLyDsVbvRW0G0VZ/6/8A9NRx+kcMpLb92SWRpBCnWbiLtyF1rt7HAtMKrcWXg6lbK7WxhDzA2HYgNe+nn/1dDkNOi3npok3xdeJ7nM3JJB59EJqWN7dWlE7HemLIoxZGBxR50obMV4oz3RVrDYXVKrWgbgnoJElafZ2wMkPsdhY0kgawJ3G8+MIowt5wd10sL1LV5PMeoS/EcPBKpk8/JKLky2oOcr0vO2S0HKYqV6o5IXIgKm+4XPD5d7TSdBqImAeqTwvYml5DmSAJDnDQg6T8lY7I+Xv64D4tj5KY0wvIPiZU4vufS1iV2OMYmrZYKdUAPbiAM76p0FegrIm07RaBOI7M1lFha0AMcMgIyMg/FGbjtGKgwztHhl8ki32QVWFjtDqnbvsrKVMNYIA21MnWVoeS8dPrZXpqVhFqoPpIPtUT/OP8VegqX6Rx+yp5ffOfdp+uSfhJfioXMvkZX+EK/wDvKQ2JcPFrlrF7vDqLoEQ07kz49miyW4AGWqzwQZc0k8ifgNFqlqqj1TxInC7foVt4zJJTSXR/yUYIpx3KPeVMVAWO3Hszs46HyWeWyyljiCIIOYV6r33TxZAkdg171WOIq7alTE2cxnPMflC1YbTM+RJoCL1oTmFdhgrWZx9rskSue6qlpqNp0m4nOPcBuSdgBqUOstBz3BjQSXEAAZkkmAB1lfQno34MbYqQxQazoNV2sbtpNPIeZHYgRDbbGLku8kVAXuDpkfatBacJbyDYiFidrtJdJJkmTO5J3V39LHFjbRaBSYZp0JbI0c8xjcOmQA7DzWePtEpWhkOA5Lxz02HynCw7BAKHaZWq+iKu71ddoBIBY7UCJBHy8llTKDo0PgVoXorvhlndVFZwY1zWwXZSRi08QguoWnQJ4/AFurQIzGXa1qNeiFmK01OXqz5uahPHtZle1ufRONpDcxOoEfJS+Ab2FjdVe9jjia1oAExnJJzHRI2lLqNTaAHHJ/3toj/sd8VXHKwXxZ3161R8AYnF2uQxEnNQDcjokub456wmeWF9RXjkCi8gyNQiVjvrDE5HyXn0ARn8T+C76PSAzInlDkJaZAjqj0LNdt+HLKQdUeoWgPEjv/NUe7qbcYFMkAzM/ZgD/wAVho1HN0GfMH4gp8LnDZbowcbDDldydSLA2rC9xk6BCrNebp9pvh+B+SmG8mxrHiFus87KO+xJ9WvUONrJzAJC5TUgaJHWJ3tjrT/xdHzRAOQSyAuLYMYQ4ZdcKJ06B993kvGOC2tn0q2S2uSmphtL+J3iliiObvEpdK8ht+CQCltKYbRb18SnBTby8z+KlLyHcdD1VPSJnQZ//Qf4uVoDW8gq9x20GyE8nMPnCu4dpZI/cryXoZRuHp+k0cpioyezGAtjtlJsGBnhcDl2+KxW73lj2PyzcDE55HfktrqvlhJ659q6fF9UzFhXUz11xVJhrSR2EKDenClXDJgRmDnI7lfbDSx0mueTJmczAzIyHcpVO7aYzdHeTA6qhZ6exc8dmXWbgp7gCajGzzOnaNgpVLgVhJD7SxsGPsvdPVuEHJaJUoUWiWsDp5CZBMTnsvWPpxmzuwSegjtTfEzfQXkxRT7iudljrCqx7Krmg4C5roBOWINGc6+KtR4ztJY5ge1ocCPZpnFnIJxE68k9UqNaBFPfkBEbrypVaDk0RGRyjqouKyV/j+AvDEpD7ipl0YXOM7j8ynmcOU5/cOJ20HyVzFcbQIjTZJD4ntSvJNh0RRUG3KR/wgZ7n9SnBdRE/s2eJ/FWa0UZBO8ZKA1wBAjYk/ipGTZHGgP9WvOUMGewG4Sxc9QEe0NNh+Sst32B1R37NmLSSZDR/M7ZKbdLzX9U0y4DMx7EZZh2vPZP8z3QtxRWatzOAxF58Nl4+5JGbiZ7fxVivm630vYeQcQmWyBnlrzQtrsh3a81U3NPcaovdA83M0cyu+qmxpKm4+WvOE67LXIfrVLzH5DoQMFzsc2PPVDLdcjS2AIIOvPbPorTRcCELt0Yu8T2owyyurBKEasiWKytbUaBphOfe0I1Ws3LNB6J/aGPcEeJn5ItZrV908iQecLt8K/w02eU9SjqzMbZSJ6J+nZPeTjWeJzTwozqtSZzGkhOILl79GZyXIlVoFXY+KhHb8J+SMtKr9B0VW93xj5o4HLxU+x9NQ+ClByaBXrXqsYflLaVEo1ZLp2PyCXRrSXCcwdN4T0Al4kC4yE2Sp/8n+9qMyhHFQmyVewHwcCnxbZI/df3BP2sy2mYK2Q215YDAiBqemqye0MBGMADICBOwzPetQslWaLTzY3/ABC6vGtpRMXDq7JVxGbOyeRPeXEp+SXYZ28lCuL9wzoD/kVNLQXSY81la3L7Etoe0RMyOzfnyUimzXnlPLuTJaC7IaZSUtriBGpyz79IzQa7MiF1NNFDrNkie8bZqUTrmo7xBzIGyeDQJWNufkRt2rymwGST4JqpAznmf0Emg8lWNCkxlFziGUwXvIkNGZjmTsO0ohZOGsBaawL3H/ip6AT95/yCj3RajTqguya72HcgCcjlyPxKurKRBcWZSTIcIBO5B27VdiipKynJJp0dRYWtDfV4QPuswx1yylQqrcTWObGJjw3SPZdlB8fJEDaHwRgE7EukadBKh06bGtFSqSD9ol3sjFOL2hMZbDPRatOxnvchcRXU00iAPazdprhbmCewb9FQiRtkrVfvGrTLaAnbE4ez3N371SLU4xIO47Fk4iKtUacTdbi8Tg8GZjYaSea9fWxuiYG/PcwmbNMYnEiOeQP6CjvtQL4bp8efVZtJbZKBDCY3En9bIbeVuBc3b9FTrQw9qE3lZzkdNU2LTe4JXWw5YLTNYDm1w+B+RRN7IPyVbpOLHNfObSDHQmD5Eq4F3szzXYwNKNHm/UIPmavJ5Zq4JCmh5jJDWNxCdOUJ5r3NOZkaGdu9aVJHLlB9yV6xckgLlLKtCAVV2Go3w8DIR4FVu+Dhkjt8keoPlrTzAPiF4+e+OL+59HXUlArqYgQNE2ClNcqBh8JQGaZDksOTWQeBUDiBk2aqP4HeQlSw5R7xE03jm1w8WlPB7oDWxk73/wDi1C56uKzUz/A34LLCCDBEfnmtM4ZqTZaf8vwJC7HHL5E/qYeGfzNBS5cqQHV3+RU5r99uiG3Y72OmJ3+RUxrjny2WJs0JDwaCOWkT8wF4K2uuXge9MesA/NNOtjRliz5ZBDqEnsrCIhNVP1+Kgi2tGeJJfeLdM4702l3sC0SgMikMA2B71E+s4yAJ/XalMvEjRh8kJN9yJInAwNlbLhvb1lEBxlzPYdkcRH3HeEz2LPK1oquMwAO9e03Vc4OGRBjKRyOauwZVjbbfUryQ19C9XlxWyj7LIqP3z9kHeTuqnb76fXJNV0xoPuieQ+aG1bI6JxZyB4lJp2WSZcTmQc+RTz4tPZMWOGhq2VgB+SiG1ku55HLtOqkPs9PM9vJKs7GfDY6clTLMn2HUCFarSSIAAzy1KYpPcDvHTr+aLuqNzIboTsPKVFqWyYgADrM68gEFldUkHR9Rn1j5Ag5z5b+YUa20y85mI5KZ9Odnpl0180LrWhxk9vLmnhbZJJUNOsAwkScwd0duO2l9IYtRIPUtJaUAk/8AsqdwzWINVmGQDi6AOy7s5XQ4eTumzlcfivHqS6FhZTw6adTmnceyaa3nPOdu4pbo1n9di3LY8/I9BO0rlDdVfO/kuR5iByWDL507gjF3/umfyt+AXLl5OX+kvue+XuJISmrlyzoZjiU1cuRIKUK9HEMdB+674Llytx+5Cy6GeWpg9YchoP8AEIzczyKLYJGfP+Irly9BP2HMh7yxWZ5nU/adv1KZtVod7x15lcuXOZsR4DOufan6bQuXKp9CDjQpVNg5DwXLlmZYhwjNec1y5RdByLOZ7B8E9OvcuXIvqAr/ABXaHNazC5w7CR8FW7jtDjXzc475knOdV6uXVwJcowZX85Y7mcfWOz/UqXVefWanT5lcuWOfuZpj0G+f63TFbQdy5cq49R2IqboZUXLlfiFkMzkrR6OWg1rRI/4mfErly24vcZc3tCtYQ4gZCSmqg0XLl1EeTz+5jIXLlyDKT//Z"/>
          <p:cNvSpPr>
            <a:spLocks noChangeAspect="1" noChangeArrowheads="1"/>
          </p:cNvSpPr>
          <p:nvPr/>
        </p:nvSpPr>
        <p:spPr bwMode="auto">
          <a:xfrm>
            <a:off x="0" y="-723900"/>
            <a:ext cx="2019300" cy="1514475"/>
          </a:xfrm>
          <a:prstGeom prst="rect">
            <a:avLst/>
          </a:prstGeom>
          <a:noFill/>
        </p:spPr>
        <p:txBody>
          <a:bodyPr vert="horz" wrap="square" lIns="91440" tIns="45720" rIns="91440" bIns="45720" numCol="1" anchor="t" anchorCtr="0" compatLnSpc="1">
            <a:prstTxWarp prst="textNoShape">
              <a:avLst/>
            </a:prstTxWarp>
          </a:bodyPr>
          <a:lstStyle/>
          <a:p>
            <a:endParaRPr lang="es-AR"/>
          </a:p>
        </p:txBody>
      </p:sp>
      <p:sp>
        <p:nvSpPr>
          <p:cNvPr id="41988" name="AutoShape 4" descr="data:image/jpeg;base64,/9j/4AAQSkZJRgABAQAAAQABAAD/2wCEAAkGBhMSERQUEhQWFRUVGBQXFRYWFRQXFBQUFRQVFBUUFBQYHCYeFxojGRcUHy8gIycpLCwsFR4xNTAqNSYsLCkBCQoKDgwOGg8PGiwkHyQpKSksKSksLCkpLCksKSwsKSksLCwpKSwpKSwpLCkpLCksKSkpKSksLCwsLCksLCksLP/AABEIAMIBAwMBIgACEQEDEQH/xAAcAAABBQEBAQAAAAAAAAAAAAAFAgMEBgcAAQj/xABBEAABAwEGAwQGBwcFAQEBAAABAAIRAwQFEiExQQZRYXGBkaEHEyJSscEUFTJC0eHwIzNicpKishYkQ1PxgsJz/8QAGwEAAgMBAQEAAAAAAAAAAAAAAQIAAwQFBgf/xAAyEQACAgECBQIEBQMFAAAAAAAAAQIRAxIhBBMxQVEFMhQiYXEjgZGh0RWx8TNCUuHw/9oADAMBAAIRAxEAPwDGvpHRFuG34qjgR935hNmxtn8ETuVgDoaOefXLJYskk4Oi+EWpKyVetIepfkNBt1XlG6qfq2nDmWtOp3AKcvhhFJwPLod+iVZf3TP5R8AsS1KP5mvZy/IiNuuny8Sfgl/VVL3ApDQnIVmuXkmiPgjfVlL3G+C9+rKXuN8FKDU5hSucvIdK8EQXZT9xvgpFK6qUfYb4JyFIpjJVynPyHSiN9V0vcb/SvRdtL/rb/SFLldCTVLySkRPqyl7jfALw3VT9xvgphaF6xvNTXJdyUiB9V0vcb4JJuql7jfBEDTSS1MskvINKIH1TT9wLw3TS9weangLwtR5kvINKBlS6qfu+ZSDdTOX9xRKoE3qnU35JpRA+q2fxf1FefVo5u/rKnQuwo6mCkQPqwe8/+oqTQucEfbf4pyFMsvYhKbJSIouIR9o+X4L2hc2EZ59TH4IqwLqmQlJrkAD1bnHMeEpJu1hH2YI1OI592inVK+wzKXSsxd+SvipVYu1gh1365jpz8Uy27jigkRGUZT2q20LvbpCatVzA6CIUtlmhVdlSttjwmInfJQhZ52PgrNXu3PCd9D+KE1qRZLYzCvik0ZZ3FkD6H2+C5Lp2gxsuREtjD8st15dr/wBqew/JKekXd++7j8kvZl/dBS0uJY6eSkWSoSxoJyAAUesfYd2J6xfYCpftLV1HQ4DceITgqt94eI/FNMswe8g8h5EqPYLOyo7DmBttmrI4lJXZXLLTqiea7feb/UFwtTPeb4hOi4WD7x8VFrWSi12Fzo6z4JuQvIvPHaluYATiGQ0nM9ieua8m1mwAMfIeXkon0SjpizzjMwexeXfZqVOrjZII0zMeCKxRj1Elmb6BQ2gAe0cPbOya+nU/fHn+C9vJ4qAObnP2u3qpFO4qZE888y78Unw0X0H57S3IhvJk6/FL+s6fveRUg3Ez9T+KT9SM/U/ig+FTJ8QM/WDPe8imxb2c/IqZ9Tt/U/ikPutoGXwU+FS7k+IIv09nPyK8+nM5+RXpu4foLx1gnU6dFPhl5JzxBtjefkV4bWyNfJIq2IBRDR6qfDonPJrrWzn8Uj6Yzmows/VcLJ18keR9Qc4km2M5p+zW9gP2goYu8HdFrp4ep1A7HJiIUeBeSc4cbeNFuZePOEqpXDxLDI6KFxPczKNGWA6gZkxvshNz3iQQwaE6BLyVHciyXsGGsIdJHbKK2GmXGRMZrnWcYAjdy3eAMyU8dx2tI1ZrA46yp7LulFqNABPte0Sn0g1leqXM0HMIPxBcYe0viHAeI6q5V6wJkRGU9ShF4ubgM5TI7t0VsVt2ZS6ykHZciNZoxGNJMdk5LkxWA/oz4mNV13UT60zsCD0Vlu6jLB3yhllo/t6o6n4lZtauSNVbJi6zZa7sS7C2WBO17PDHdhSbtH7Nvf8AEqu/lLP9wkkh3cPiV1OmDl9kjMHnvCW61NY449C0adqFVr5ZJgErXj9qMmT3MMfTnRDtRvv3ptnDtW2OkEBoyJMz2AbpXDdGpaiQGkN0LiPgdyrtbL2st30gxxxOAyptzceWI/dHU6qzpuxaRSr24DfSbLH4o+1OQEbhVygHhwwumDrsecIzfPGFWvLQBTYTMMJk9rt0Fs2R7/gmim+oHQau2RIdOe22atdlyAHIQqPZr4iq3QAHnkcss9hKs1K8amoa2NvamfBRIWQYekKvXhxNUpESxhB2kyENtXFlV2kMHTXxKgKLmkVNFTbNftT/ALCD/FmCnXcR1XZSB2D8UG6G0ssULxzU5Y7O57GuyzAPknvq93REUF2pqHwrBXutx3HmmKXDrydR5pSAgBKaEeHCj/eb5rv9LP8Aeb5qEA9MI/cGju5M/wCnHD7w81Ou6xmkDJBnkhIIM41H+3H8w+BVGsVfBUa7kQrxxi79gP5x8CqDVbCWrQy2dmlWZ2Jg7lYrsry3LbVUXhy31Qwl4BaQMIOpEa9B+KsdhtZJkSI2VEfle5sfzrYPVbxblBzTNW9MYA05Hs1SagBGSghmeW05eUpnPwGOLbcL+tbpnI80HtlPHtIz1U4Oy7RE79qXkRCrnk2pBhhp7lPrXEMRiVys7qeegXKvmT8lnKh4Kw8AOI7UIsY/3FYcx80WtB9s8vzQuzj/AHdQc2/gkXV/YpXtRJtDfYd2FQ7qE0m9/wASiVop+w7sPwQ+5v3Q6F3xKkfax+4D4p+02OXzQem1S7xqGo8k/wDnRNUhB0ldPEtMUjFkdyLTYuK/UWUUqDSHmcTztPuddECdUJJc8kk5kkkkntKbojMTufBEoYKrQ52GnnL2tDnARsDuTAnqrUtxLBxck1BOi9rYPWuwF2GfZB1I6nYp41QAY1hEBCNnTlG2VGSGvIHIHJJbrLikuUoB4+oXHmdyc1PuaxirWYx0gOIEjXPkoDSrz6O7vY57q1QE+phwA5mYcT0jRU5paINlkFbInFXDAstQYQSxzWkF2pOhHj8VXhTk64SBvlJkyJW+Wi0NewD1bHtIxAvwEAhwDhrEgZzKzuk6jStdem5zWtAyxkANl73wZ3wvGSx4OIuPz9h5x8Eq5AfUU590KZVpYhEkaadDKkWG22ZwJY8VS3UN17gYlDa/HtnYcIov5GQ0fNVS42V1DHJ/sLy/LJhCesozUewcX2aoYdSczkThzIjwRW3VqdOk6qKbiGiciIIBgwZjke9D4zJ3xP8AYPL+p6F5CBt43shGfrWnlhB85RW6r0p1aWJplsuEkQRlv3Ge5WY+Ic3Ti190DR9RwtTD2rr1vilSI9Y4NLswOzI6dZUP/UVnI/et7zC1CUCeMB+xH8w+BVDtDc1eOKbdTfRGB7Xe0NCOR2VNqiUxEGuEr3DSW1CIaDgJ1GeYHMbwrRRJBJb9k5jqOizptn5KZS4irU2hgdkDkCJjsKWULLoZdJpFG25JxloaZ6qu3ZxA0tl0dROh6L2teBxS2I6kCVm0s2xyIttB69rPgIRdd8Ndk7IomXAn4Smx4XN0UcVxcMML79jyCuSsK9XS+Hh4PKv1DO37isFsk93mAhjaeG2jq35KYbc1jcTzAwt8YVavG/i6t6ykIwiATnsRMLjQhJ5HXTc9XaUNyz3nbqdJjsZgkGBuctgqV9cvDMDIaJJ/iMnnsodotDnuLnkknUlNLbiwKK33KJ5W+g5iSscLwUikuatRSJLyprH4gOiiNpKZSZARAJLROUJ5tEAdUw6qBKcZaESDFrpJhtCADPap9QyDP6lRSckADLgi/DfFFWxvc6mGnE0tc14JaRrsQhhGa8dTSyipKmFNosdo4/tjm4RVNNueVMBuuvtfa81X6lVziXOJJJkkkkknUknVJIySmqpQjHohrbC3DdY06rKheGNDoJOLORmMgdua0C+eGaNobjb9rXE2MxtKq3A/C9W1uLQ0eqJGMuGUiYwkZ4hP4rVqFxMoGlTBkaZ6kCAZ8lz8vGYoT0Xvv/JbFOjLaN1Oa4NgyMgEVdb7VQouoPYfVva9okaesAzDgM9AtV+gUmNJDQk2djHEgtC5kvVsji5xx/Ku9/8AQygkYHVuN4YKktguLYn2pABOXLMK2cAXg2ljpVXQHFpZyBza6eUg+S1K03NRe2CxpGsYQh1v4Ss2BzvVNBhxkCM4J2Qj6zF9YsOgpnpHuibOKg1Y5s9jxhP9zR4rLSwrabDTZabG1tSXD7Ls9cLpBnwQ7/Q9nbVa5rTAzwuOJp8V2ufphfgRwsyujZnu0aT3FS6lw1QJAmdgfa8Fsdu4dplmJgDXDkBHgqey0u9aaT2gETDmjJwmO5UcPx6zq4qvoyLGu5n9Si9uRxDtlM4ZWk17M3MGO9Q7TYaLdh4Lasr7oDxfUo1OzOOgKnUrndEuVlpsp7QnWUw6pTaNM3HpG57EVJydITJWODk+xMuC6QwAmcgAOp3PyR2kJSbNTnLQDRT2U4C6SjXQ8nkyym7kxrCvE9gXJqKtRjFau55AJnYch3JdCtSzDmnoZgeG6iipBkagp2u4a7rmwSR7WQqsxhBAHUHl0KHtyKdNXKNAmirUVMktOWqQ4heSBrqlNcIzEJhTqLJ00SqtaMgmn1tgICbcESCXlLpA7JAZzSjWjRQA5UrbdiZc/JNmpJS50UIetcn0wWwVIYoEacUpgXOCcaIVUhkbF6I3H6MRJ+27LwVztI/a0zqC5rTnsTHzVF9EFT9lUHJ/xAV9vAQWHk5h/vavFObh6k7/AOVfqaV0KZeXFlqaYaKJGJ49ptP7tRzRqRsAotTjm1NwwyiCcj7LDJGeWF2QiEI4roxVeOVWuP75+aBCQV65xjTVFJdRx/a/do/0fmit1cUVbRXqWd4YG4KsENIMhktkzmIQ66ODqVWzNql78TmOdAw4Q4YstOYUbhYkXhT5PEHriokJfh4Km4r9EBNhq5LCWUw2RhxOJgZ6jntkFNqE9Msh2J2oMNMAZZ7ZCOSRXtBawnsGQ+aolp6GimTqVllmmyoXF1CrTJNFuZOZAmBz6LQ7lrY6YJ6jzVX9Il2B1JxHI+WfyXm+CyRx8ZoXRtrck0ZPb7wraOqTOoBBjtLcvNC31ncz4lPVW5pkhe0gkY5NnMtTho4+KtnBZc8ve4k/ZaPjHw8FUCFofCFLBRpjcjH19onPwhXwjuc7jMjWOvJaqFOIyUlMUq3PyTuNajz0nuKhckevC5QWzFPoxwl0GJjsOufRNlkjkrNYLE71TpBhxyMZQN1AtHDlRxlrT8lxI5ldM9+8bfQBNEpxlLmiY4Xrk5MTjuF7ToGTkr1lh5KuXLwAvWEOlc+vKLfUNUf8TvCfgl0OGLTUPsUH9paWj+6FZzIruLob7ATEvWN5Zq20PRvanRi9WwfzSfAItZfRWSParRzwt/FVviILuOsMjOXBNkLU7P6KaR+1Uf25Z+SZvz0WNZRc6z+sqVABhaMy4kgQGgScpSLi4N0R4JVZmghcHqXetzVrO8Mr03UnEBwa8EHCZAMHbIqCQtZQx8PkqSCo9AJwvUIOLxehJJVcgpmqehx+VUfxNPkVo98NyHaDPKDKyn0Q21ralVpMEhhAyzjFPxC1u1vD2xzXh+O/B415H5TNUN0VK9+Hazqz3ts/rWmrVcMTZa5rog5OG/wQS38F2p7sTbKWaey1sNEb5uJWjNu0n77vFe/Vf8bv6iuzL1rh12Ymj6lQunh+0Mp021GWoAF+NrHZYTOHCMUDMie9TLLwz6uvRqMp1pY6nOJrQ0MGRJIzmFZBdn8Tv6ivfoH8Tv6il/ruCq0snL+oItIycMMwT8TyTf0ZzqeNomCcTSNdNCUXddgJOZz1zTbruDWkAkDWJMTGqyf1fE30f/vzLthi6rQNojLSNxyUHjIj1WwmRnvIOnVCmW8srOFM5awdDsT0lBeKr1rVLRSxMLaQdAOoJIjNGPCyycVHLFVF0ySVIza0apghP2oQ4jkSPNMr1cUYJC7JYjVeGCATOZ2AzJWkXbRwhrR90NHcAFm9mrllRjx91wK06zMkAjTtz71px9Tjcfe3gJsdlyTgE9ij04GqfaTt5q84zPYK5eHtXKAA92OaKDJMANzUv6MDoqVeAMtz0xAgzlDpkIzY+JqbGNa6S4AaaHl3rys8Mq1R7n0lZFdMOGzQgt13lWFow1CMJLmxlHSAM03Wvm01P3NOBsYJ8SckCvC667Xh1UtbimXEznuMh8Fbw8HbU2t/1FyPvE0azUmEyDPfKnNAWfXcfo5pvaZDm4p0ILT7bDGRET4LQKLwR25qrLGUO9oeDUuxJEKi8b3vVZWawOIZhBgGJMkGfBXYOWeekMH1tI6SwgjbI/mm4Rp5VYudVDYJ8H3451qwBxwEH2SSWyBr7XYrxbLxdQYaoaHYPaAGU5jJzu/lssq4FltrZ2P3/hK1TjKDZ3NYMJNMwToDIie9bM8XGepdq/uUY5XGn9TKfSbbKlqqNrua1uFjWENJJEEkF0/zQqGSrnxja6ophhY0B32ntJIfGsZZZwqUStmN2jLNUyRSdklEyo4dkl0H7KwrJVMrivAlPQYSdc4qGqz1WLHIw4Zmei3q3NfYbG2paKmJ4DA5oH2qh1a3oM/ArOvQ5w36+1eucPYoQ7oahn1Y8QXf/PVFfSjxV6y0Gi3NlHE3Yg1Tk4z00/8Ak81jzcLizL8RWWKTXQLs9KdBoiHdseSSfSvR2D/D81kL65KTTeuVL0XA/P6lms10+lWns13l+KNXdxI6vQNZgGEY8ifaOASYG+Sw2lUWsejO0F1jrM9XiwFxDspGOnBid8s+hTQ9F4ZPdP8AUDm+wxV9KAH3HeIT1g4zfaxUZTbBaxzjJ1AjIRvms3trcLyDsVbvRW0G0VZ/6/8A9NRx+kcMpLb92SWRpBCnWbiLtyF1rt7HAtMKrcWXg6lbK7WxhDzA2HYgNe+nn/1dDkNOi3npok3xdeJ7nM3JJB59EJqWN7dWlE7HemLIoxZGBxR50obMV4oz3RVrDYXVKrWgbgnoJElafZ2wMkPsdhY0kgawJ3G8+MIowt5wd10sL1LV5PMeoS/EcPBKpk8/JKLky2oOcr0vO2S0HKYqV6o5IXIgKm+4XPD5d7TSdBqImAeqTwvYml5DmSAJDnDQg6T8lY7I+Xv64D4tj5KY0wvIPiZU4vufS1iV2OMYmrZYKdUAPbiAM76p0FegrIm07RaBOI7M1lFha0AMcMgIyMg/FGbjtGKgwztHhl8ki32QVWFjtDqnbvsrKVMNYIA21MnWVoeS8dPrZXpqVhFqoPpIPtUT/OP8VegqX6Rx+yp5ffOfdp+uSfhJfioXMvkZX+EK/wDvKQ2JcPFrlrF7vDqLoEQ07kz49miyW4AGWqzwQZc0k8ifgNFqlqqj1TxInC7foVt4zJJTSXR/yUYIpx3KPeVMVAWO3Hszs46HyWeWyyljiCIIOYV6r33TxZAkdg171WOIq7alTE2cxnPMflC1YbTM+RJoCL1oTmFdhgrWZx9rskSue6qlpqNp0m4nOPcBuSdgBqUOstBz3BjQSXEAAZkkmAB1lfQno34MbYqQxQazoNV2sbtpNPIeZHYgRDbbGLku8kVAXuDpkfatBacJbyDYiFidrtJdJJkmTO5J3V39LHFjbRaBSYZp0JbI0c8xjcOmQA7DzWePtEpWhkOA5Lxz02HynCw7BAKHaZWq+iKu71ddoBIBY7UCJBHy8llTKDo0PgVoXorvhlndVFZwY1zWwXZSRi08QguoWnQJ4/AFurQIzGXa1qNeiFmK01OXqz5uahPHtZle1ufRONpDcxOoEfJS+Ab2FjdVe9jjia1oAExnJJzHRI2lLqNTaAHHJ/3toj/sd8VXHKwXxZ3161R8AYnF2uQxEnNQDcjokub456wmeWF9RXjkCi8gyNQiVjvrDE5HyXn0ARn8T+C76PSAzInlDkJaZAjqj0LNdt+HLKQdUeoWgPEjv/NUe7qbcYFMkAzM/ZgD/wAVho1HN0GfMH4gp8LnDZbowcbDDldydSLA2rC9xk6BCrNebp9pvh+B+SmG8mxrHiFus87KO+xJ9WvUONrJzAJC5TUgaJHWJ3tjrT/xdHzRAOQSyAuLYMYQ4ZdcKJ06B993kvGOC2tn0q2S2uSmphtL+J3iliiObvEpdK8ht+CQCltKYbRb18SnBTby8z+KlLyHcdD1VPSJnQZ//Qf4uVoDW8gq9x20GyE8nMPnCu4dpZI/cryXoZRuHp+k0cpioyezGAtjtlJsGBnhcDl2+KxW73lj2PyzcDE55HfktrqvlhJ659q6fF9UzFhXUz11xVJhrSR2EKDenClXDJgRmDnI7lfbDSx0mueTJmczAzIyHcpVO7aYzdHeTA6qhZ6exc8dmXWbgp7gCajGzzOnaNgpVLgVhJD7SxsGPsvdPVuEHJaJUoUWiWsDp5CZBMTnsvWPpxmzuwSegjtTfEzfQXkxRT7iudljrCqx7Krmg4C5roBOWINGc6+KtR4ztJY5ge1ocCPZpnFnIJxE68k9UqNaBFPfkBEbrypVaDk0RGRyjqouKyV/j+AvDEpD7ipl0YXOM7j8ynmcOU5/cOJ20HyVzFcbQIjTZJD4ntSvJNh0RRUG3KR/wgZ7n9SnBdRE/s2eJ/FWa0UZBO8ZKA1wBAjYk/ipGTZHGgP9WvOUMGewG4Sxc9QEe0NNh+Sst32B1R37NmLSSZDR/M7ZKbdLzX9U0y4DMx7EZZh2vPZP8z3QtxRWatzOAxF58Nl4+5JGbiZ7fxVivm630vYeQcQmWyBnlrzQtrsh3a81U3NPcaovdA83M0cyu+qmxpKm4+WvOE67LXIfrVLzH5DoQMFzsc2PPVDLdcjS2AIIOvPbPorTRcCELt0Yu8T2owyyurBKEasiWKytbUaBphOfe0I1Ws3LNB6J/aGPcEeJn5ItZrV908iQecLt8K/w02eU9SjqzMbZSJ6J+nZPeTjWeJzTwozqtSZzGkhOILl79GZyXIlVoFXY+KhHb8J+SMtKr9B0VW93xj5o4HLxU+x9NQ+ClByaBXrXqsYflLaVEo1ZLp2PyCXRrSXCcwdN4T0Al4kC4yE2Sp/8n+9qMyhHFQmyVewHwcCnxbZI/df3BP2sy2mYK2Q215YDAiBqemqye0MBGMADICBOwzPetQslWaLTzY3/ABC6vGtpRMXDq7JVxGbOyeRPeXEp+SXYZ28lCuL9wzoD/kVNLQXSY81la3L7Etoe0RMyOzfnyUimzXnlPLuTJaC7IaZSUtriBGpyz79IzQa7MiF1NNFDrNkie8bZqUTrmo7xBzIGyeDQJWNufkRt2rymwGST4JqpAznmf0Emg8lWNCkxlFziGUwXvIkNGZjmTsO0ohZOGsBaawL3H/ip6AT95/yCj3RajTqguya72HcgCcjlyPxKurKRBcWZSTIcIBO5B27VdiipKynJJp0dRYWtDfV4QPuswx1yylQqrcTWObGJjw3SPZdlB8fJEDaHwRgE7EukadBKh06bGtFSqSD9ol3sjFOL2hMZbDPRatOxnvchcRXU00iAPazdprhbmCewb9FQiRtkrVfvGrTLaAnbE4ez3N371SLU4xIO47Fk4iKtUacTdbi8Tg8GZjYaSea9fWxuiYG/PcwmbNMYnEiOeQP6CjvtQL4bp8efVZtJbZKBDCY3En9bIbeVuBc3b9FTrQw9qE3lZzkdNU2LTe4JXWw5YLTNYDm1w+B+RRN7IPyVbpOLHNfObSDHQmD5Eq4F3szzXYwNKNHm/UIPmavJ5Zq4JCmh5jJDWNxCdOUJ5r3NOZkaGdu9aVJHLlB9yV6xckgLlLKtCAVV2Go3w8DIR4FVu+Dhkjt8keoPlrTzAPiF4+e+OL+59HXUlArqYgQNE2ClNcqBh8JQGaZDksOTWQeBUDiBk2aqP4HeQlSw5R7xE03jm1w8WlPB7oDWxk73/wDi1C56uKzUz/A34LLCCDBEfnmtM4ZqTZaf8vwJC7HHL5E/qYeGfzNBS5cqQHV3+RU5r99uiG3Y72OmJ3+RUxrjny2WJs0JDwaCOWkT8wF4K2uuXge9MesA/NNOtjRliz5ZBDqEnsrCIhNVP1+Kgi2tGeJJfeLdM4702l3sC0SgMikMA2B71E+s4yAJ/XalMvEjRh8kJN9yJInAwNlbLhvb1lEBxlzPYdkcRH3HeEz2LPK1oquMwAO9e03Vc4OGRBjKRyOauwZVjbbfUryQ19C9XlxWyj7LIqP3z9kHeTuqnb76fXJNV0xoPuieQ+aG1bI6JxZyB4lJp2WSZcTmQc+RTz4tPZMWOGhq2VgB+SiG1ku55HLtOqkPs9PM9vJKs7GfDY6clTLMn2HUCFarSSIAAzy1KYpPcDvHTr+aLuqNzIboTsPKVFqWyYgADrM68gEFldUkHR9Rn1j5Ag5z5b+YUa20y85mI5KZ9Odnpl0180LrWhxk9vLmnhbZJJUNOsAwkScwd0duO2l9IYtRIPUtJaUAk/8AsqdwzWINVmGQDi6AOy7s5XQ4eTumzlcfivHqS6FhZTw6adTmnceyaa3nPOdu4pbo1n9di3LY8/I9BO0rlDdVfO/kuR5iByWDL507gjF3/umfyt+AXLl5OX+kvue+XuJISmrlyzoZjiU1cuRIKUK9HEMdB+674Llytx+5Cy6GeWpg9YchoP8AEIzczyKLYJGfP+Irly9BP2HMh7yxWZ5nU/adv1KZtVod7x15lcuXOZsR4DOufan6bQuXKp9CDjQpVNg5DwXLlmZYhwjNec1y5RdByLOZ7B8E9OvcuXIvqAr/ABXaHNazC5w7CR8FW7jtDjXzc475knOdV6uXVwJcowZX85Y7mcfWOz/UqXVefWanT5lcuWOfuZpj0G+f63TFbQdy5cq49R2IqboZUXLlfiFkMzkrR6OWg1rRI/4mfErly24vcZc3tCtYQ4gZCSmqg0XLl1EeTz+5jIXLlyDKT//Z"/>
          <p:cNvSpPr>
            <a:spLocks noChangeAspect="1" noChangeArrowheads="1"/>
          </p:cNvSpPr>
          <p:nvPr/>
        </p:nvSpPr>
        <p:spPr bwMode="auto">
          <a:xfrm>
            <a:off x="0" y="-723900"/>
            <a:ext cx="2019300" cy="1514475"/>
          </a:xfrm>
          <a:prstGeom prst="rect">
            <a:avLst/>
          </a:prstGeom>
          <a:noFill/>
        </p:spPr>
        <p:txBody>
          <a:bodyPr vert="horz" wrap="square" lIns="91440" tIns="45720" rIns="91440" bIns="45720" numCol="1" anchor="t" anchorCtr="0" compatLnSpc="1">
            <a:prstTxWarp prst="textNoShape">
              <a:avLst/>
            </a:prstTxWarp>
          </a:bodyPr>
          <a:lstStyle/>
          <a:p>
            <a:endParaRPr lang="es-AR"/>
          </a:p>
        </p:txBody>
      </p:sp>
      <p:sp>
        <p:nvSpPr>
          <p:cNvPr id="41990" name="AutoShape 6" descr="data:image/jpeg;base64,/9j/4AAQSkZJRgABAQAAAQABAAD/2wCEAAkGBhMSERQUEhQWFRUVGBQXFRYWFRQXFBQUFRQVFBUUFBQYHCYeFxojGRcUHy8gIycpLCwsFR4xNTAqNSYsLCkBCQoKDgwOGg8PGiwkHyQpKSksKSksLCkpLCksKSwsKSksLCwpKSwpKSwpLCkpLCksKSkpKSksLCwsLCksLCksLP/AABEIAMIBAwMBIgACEQEDEQH/xAAcAAABBQEBAQAAAAAAAAAAAAAFAgMEBgcAAQj/xABBEAABAwEGAwQGBwcFAQEBAAABAAIRAwQFEiExQQZRYXGBkaEHEyJSscEUFTJC0eHwIzNicpKishYkQ1PxgsJz/8QAGwEAAgMBAQEAAAAAAAAAAAAAAQIAAwQFBgf/xAAyEQACAgECBQIEBQMFAAAAAAAAAQIRAxIhBBMxQVEFMhQiYXEjgZGh0RWx8TNCUuHw/9oADAMBAAIRAxEAPwDGvpHRFuG34qjgR935hNmxtn8ETuVgDoaOefXLJYskk4Oi+EWpKyVetIepfkNBt1XlG6qfq2nDmWtOp3AKcvhhFJwPLod+iVZf3TP5R8AsS1KP5mvZy/IiNuuny8Sfgl/VVL3ApDQnIVmuXkmiPgjfVlL3G+C9+rKXuN8FKDU5hSucvIdK8EQXZT9xvgpFK6qUfYb4JyFIpjJVynPyHSiN9V0vcb/SvRdtL/rb/SFLldCTVLySkRPqyl7jfALw3VT9xvgphaF6xvNTXJdyUiB9V0vcb4JJuql7jfBEDTSS1MskvINKIH1TT9wLw3TS9weangLwtR5kvINKBlS6qfu+ZSDdTOX9xRKoE3qnU35JpRA+q2fxf1FefVo5u/rKnQuwo6mCkQPqwe8/+oqTQucEfbf4pyFMsvYhKbJSIouIR9o+X4L2hc2EZ59TH4IqwLqmQlJrkAD1bnHMeEpJu1hH2YI1OI592inVK+wzKXSsxd+SvipVYu1gh1365jpz8Uy27jigkRGUZT2q20LvbpCatVzA6CIUtlmhVdlSttjwmInfJQhZ52PgrNXu3PCd9D+KE1qRZLYzCvik0ZZ3FkD6H2+C5Lp2gxsuREtjD8st15dr/wBqew/JKekXd++7j8kvZl/dBS0uJY6eSkWSoSxoJyAAUesfYd2J6xfYCpftLV1HQ4DceITgqt94eI/FNMswe8g8h5EqPYLOyo7DmBttmrI4lJXZXLLTqiea7feb/UFwtTPeb4hOi4WD7x8VFrWSi12Fzo6z4JuQvIvPHaluYATiGQ0nM9ieua8m1mwAMfIeXkon0SjpizzjMwexeXfZqVOrjZII0zMeCKxRj1Elmb6BQ2gAe0cPbOya+nU/fHn+C9vJ4qAObnP2u3qpFO4qZE888y78Unw0X0H57S3IhvJk6/FL+s6fveRUg3Ez9T+KT9SM/U/ig+FTJ8QM/WDPe8imxb2c/IqZ9Tt/U/ikPutoGXwU+FS7k+IIv09nPyK8+nM5+RXpu4foLx1gnU6dFPhl5JzxBtjefkV4bWyNfJIq2IBRDR6qfDonPJrrWzn8Uj6Yzmows/VcLJ18keR9Qc4km2M5p+zW9gP2goYu8HdFrp4ep1A7HJiIUeBeSc4cbeNFuZePOEqpXDxLDI6KFxPczKNGWA6gZkxvshNz3iQQwaE6BLyVHciyXsGGsIdJHbKK2GmXGRMZrnWcYAjdy3eAMyU8dx2tI1ZrA46yp7LulFqNABPte0Sn0g1leqXM0HMIPxBcYe0viHAeI6q5V6wJkRGU9ShF4ubgM5TI7t0VsVt2ZS6ykHZciNZoxGNJMdk5LkxWA/oz4mNV13UT60zsCD0Vlu6jLB3yhllo/t6o6n4lZtauSNVbJi6zZa7sS7C2WBO17PDHdhSbtH7Nvf8AEqu/lLP9wkkh3cPiV1OmDl9kjMHnvCW61NY449C0adqFVr5ZJgErXj9qMmT3MMfTnRDtRvv3ptnDtW2OkEBoyJMz2AbpXDdGpaiQGkN0LiPgdyrtbL2st30gxxxOAyptzceWI/dHU6qzpuxaRSr24DfSbLH4o+1OQEbhVygHhwwumDrsecIzfPGFWvLQBTYTMMJk9rt0Fs2R7/gmim+oHQau2RIdOe22atdlyAHIQqPZr4iq3QAHnkcss9hKs1K8amoa2NvamfBRIWQYekKvXhxNUpESxhB2kyENtXFlV2kMHTXxKgKLmkVNFTbNftT/ALCD/FmCnXcR1XZSB2D8UG6G0ssULxzU5Y7O57GuyzAPknvq93REUF2pqHwrBXutx3HmmKXDrydR5pSAgBKaEeHCj/eb5rv9LP8Aeb5qEA9MI/cGju5M/wCnHD7w81Ou6xmkDJBnkhIIM41H+3H8w+BVGsVfBUa7kQrxxi79gP5x8CqDVbCWrQy2dmlWZ2Jg7lYrsry3LbVUXhy31Qwl4BaQMIOpEa9B+KsdhtZJkSI2VEfle5sfzrYPVbxblBzTNW9MYA05Hs1SagBGSghmeW05eUpnPwGOLbcL+tbpnI80HtlPHtIz1U4Oy7RE79qXkRCrnk2pBhhp7lPrXEMRiVys7qeegXKvmT8lnKh4Kw8AOI7UIsY/3FYcx80WtB9s8vzQuzj/AHdQc2/gkXV/YpXtRJtDfYd2FQ7qE0m9/wASiVop+w7sPwQ+5v3Q6F3xKkfax+4D4p+02OXzQem1S7xqGo8k/wDnRNUhB0ldPEtMUjFkdyLTYuK/UWUUqDSHmcTztPuddECdUJJc8kk5kkkkntKbojMTufBEoYKrQ52GnnL2tDnARsDuTAnqrUtxLBxck1BOi9rYPWuwF2GfZB1I6nYp41QAY1hEBCNnTlG2VGSGvIHIHJJbrLikuUoB4+oXHmdyc1PuaxirWYx0gOIEjXPkoDSrz6O7vY57q1QE+phwA5mYcT0jRU5paINlkFbInFXDAstQYQSxzWkF2pOhHj8VXhTk64SBvlJkyJW+Wi0NewD1bHtIxAvwEAhwDhrEgZzKzuk6jStdem5zWtAyxkANl73wZ3wvGSx4OIuPz9h5x8Eq5AfUU590KZVpYhEkaadDKkWG22ZwJY8VS3UN17gYlDa/HtnYcIov5GQ0fNVS42V1DHJ/sLy/LJhCesozUewcX2aoYdSczkThzIjwRW3VqdOk6qKbiGiciIIBgwZjke9D4zJ3xP8AYPL+p6F5CBt43shGfrWnlhB85RW6r0p1aWJplsuEkQRlv3Ge5WY+Ic3Ti190DR9RwtTD2rr1vilSI9Y4NLswOzI6dZUP/UVnI/et7zC1CUCeMB+xH8w+BVDtDc1eOKbdTfRGB7Xe0NCOR2VNqiUxEGuEr3DSW1CIaDgJ1GeYHMbwrRRJBJb9k5jqOizptn5KZS4irU2hgdkDkCJjsKWULLoZdJpFG25JxloaZ6qu3ZxA0tl0dROh6L2teBxS2I6kCVm0s2xyIttB69rPgIRdd8Ndk7IomXAn4Smx4XN0UcVxcMML79jyCuSsK9XS+Hh4PKv1DO37isFsk93mAhjaeG2jq35KYbc1jcTzAwt8YVavG/i6t6ykIwiATnsRMLjQhJ5HXTc9XaUNyz3nbqdJjsZgkGBuctgqV9cvDMDIaJJ/iMnnsodotDnuLnkknUlNLbiwKK33KJ5W+g5iSscLwUikuatRSJLyprH4gOiiNpKZSZARAJLROUJ5tEAdUw6qBKcZaESDFrpJhtCADPap9QyDP6lRSckADLgi/DfFFWxvc6mGnE0tc14JaRrsQhhGa8dTSyipKmFNosdo4/tjm4RVNNueVMBuuvtfa81X6lVziXOJJJkkkkknUknVJIySmqpQjHohrbC3DdY06rKheGNDoJOLORmMgdua0C+eGaNobjb9rXE2MxtKq3A/C9W1uLQ0eqJGMuGUiYwkZ4hP4rVqFxMoGlTBkaZ6kCAZ8lz8vGYoT0Xvv/JbFOjLaN1Oa4NgyMgEVdb7VQouoPYfVva9okaesAzDgM9AtV+gUmNJDQk2djHEgtC5kvVsji5xx/Ku9/8AQygkYHVuN4YKktguLYn2pABOXLMK2cAXg2ljpVXQHFpZyBza6eUg+S1K03NRe2CxpGsYQh1v4Ss2BzvVNBhxkCM4J2Qj6zF9YsOgpnpHuibOKg1Y5s9jxhP9zR4rLSwrabDTZabG1tSXD7Ls9cLpBnwQ7/Q9nbVa5rTAzwuOJp8V2ufphfgRwsyujZnu0aT3FS6lw1QJAmdgfa8Fsdu4dplmJgDXDkBHgqey0u9aaT2gETDmjJwmO5UcPx6zq4qvoyLGu5n9Si9uRxDtlM4ZWk17M3MGO9Q7TYaLdh4Lasr7oDxfUo1OzOOgKnUrndEuVlpsp7QnWUw6pTaNM3HpG57EVJydITJWODk+xMuC6QwAmcgAOp3PyR2kJSbNTnLQDRT2U4C6SjXQ8nkyym7kxrCvE9gXJqKtRjFau55AJnYch3JdCtSzDmnoZgeG6iipBkagp2u4a7rmwSR7WQqsxhBAHUHl0KHtyKdNXKNAmirUVMktOWqQ4heSBrqlNcIzEJhTqLJ00SqtaMgmn1tgICbcESCXlLpA7JAZzSjWjRQA5UrbdiZc/JNmpJS50UIetcn0wWwVIYoEacUpgXOCcaIVUhkbF6I3H6MRJ+27LwVztI/a0zqC5rTnsTHzVF9EFT9lUHJ/xAV9vAQWHk5h/vavFObh6k7/AOVfqaV0KZeXFlqaYaKJGJ49ptP7tRzRqRsAotTjm1NwwyiCcj7LDJGeWF2QiEI4roxVeOVWuP75+aBCQV65xjTVFJdRx/a/do/0fmit1cUVbRXqWd4YG4KsENIMhktkzmIQ66ODqVWzNql78TmOdAw4Q4YstOYUbhYkXhT5PEHriokJfh4Km4r9EBNhq5LCWUw2RhxOJgZ6jntkFNqE9Msh2J2oMNMAZZ7ZCOSRXtBawnsGQ+aolp6GimTqVllmmyoXF1CrTJNFuZOZAmBz6LQ7lrY6YJ6jzVX9Il2B1JxHI+WfyXm+CyRx8ZoXRtrck0ZPb7wraOqTOoBBjtLcvNC31ncz4lPVW5pkhe0gkY5NnMtTho4+KtnBZc8ve4k/ZaPjHw8FUCFofCFLBRpjcjH19onPwhXwjuc7jMjWOvJaqFOIyUlMUq3PyTuNajz0nuKhckevC5QWzFPoxwl0GJjsOufRNlkjkrNYLE71TpBhxyMZQN1AtHDlRxlrT8lxI5ldM9+8bfQBNEpxlLmiY4Xrk5MTjuF7ToGTkr1lh5KuXLwAvWEOlc+vKLfUNUf8TvCfgl0OGLTUPsUH9paWj+6FZzIruLob7ATEvWN5Zq20PRvanRi9WwfzSfAItZfRWSParRzwt/FVviILuOsMjOXBNkLU7P6KaR+1Uf25Z+SZvz0WNZRc6z+sqVABhaMy4kgQGgScpSLi4N0R4JVZmghcHqXetzVrO8Mr03UnEBwa8EHCZAMHbIqCQtZQx8PkqSCo9AJwvUIOLxehJJVcgpmqehx+VUfxNPkVo98NyHaDPKDKyn0Q21ralVpMEhhAyzjFPxC1u1vD2xzXh+O/B415H5TNUN0VK9+Hazqz3ts/rWmrVcMTZa5rog5OG/wQS38F2p7sTbKWaey1sNEb5uJWjNu0n77vFe/Vf8bv6iuzL1rh12Ymj6lQunh+0Mp021GWoAF+NrHZYTOHCMUDMie9TLLwz6uvRqMp1pY6nOJrQ0MGRJIzmFZBdn8Tv6ivfoH8Tv6il/ruCq0snL+oItIycMMwT8TyTf0ZzqeNomCcTSNdNCUXddgJOZz1zTbruDWkAkDWJMTGqyf1fE30f/vzLthi6rQNojLSNxyUHjIj1WwmRnvIOnVCmW8srOFM5awdDsT0lBeKr1rVLRSxMLaQdAOoJIjNGPCyycVHLFVF0ySVIza0apghP2oQ4jkSPNMr1cUYJC7JYjVeGCATOZ2AzJWkXbRwhrR90NHcAFm9mrllRjx91wK06zMkAjTtz71px9Tjcfe3gJsdlyTgE9ij04GqfaTt5q84zPYK5eHtXKAA92OaKDJMANzUv6MDoqVeAMtz0xAgzlDpkIzY+JqbGNa6S4AaaHl3rys8Mq1R7n0lZFdMOGzQgt13lWFow1CMJLmxlHSAM03Wvm01P3NOBsYJ8SckCvC667Xh1UtbimXEznuMh8Fbw8HbU2t/1FyPvE0azUmEyDPfKnNAWfXcfo5pvaZDm4p0ILT7bDGRET4LQKLwR25qrLGUO9oeDUuxJEKi8b3vVZWawOIZhBgGJMkGfBXYOWeekMH1tI6SwgjbI/mm4Rp5VYudVDYJ8H3451qwBxwEH2SSWyBr7XYrxbLxdQYaoaHYPaAGU5jJzu/lssq4FltrZ2P3/hK1TjKDZ3NYMJNMwToDIie9bM8XGepdq/uUY5XGn9TKfSbbKlqqNrua1uFjWENJJEEkF0/zQqGSrnxja6ophhY0B32ntJIfGsZZZwqUStmN2jLNUyRSdklEyo4dkl0H7KwrJVMrivAlPQYSdc4qGqz1WLHIw4Zmei3q3NfYbG2paKmJ4DA5oH2qh1a3oM/ArOvQ5w36+1eucPYoQ7oahn1Y8QXf/PVFfSjxV6y0Gi3NlHE3Yg1Tk4z00/8Ak81jzcLizL8RWWKTXQLs9KdBoiHdseSSfSvR2D/D81kL65KTTeuVL0XA/P6lms10+lWns13l+KNXdxI6vQNZgGEY8ifaOASYG+Sw2lUWsejO0F1jrM9XiwFxDspGOnBid8s+hTQ9F4ZPdP8AUDm+wxV9KAH3HeIT1g4zfaxUZTbBaxzjJ1AjIRvms3trcLyDsVbvRW0G0VZ/6/8A9NRx+kcMpLb92SWRpBCnWbiLtyF1rt7HAtMKrcWXg6lbK7WxhDzA2HYgNe+nn/1dDkNOi3npok3xdeJ7nM3JJB59EJqWN7dWlE7HemLIoxZGBxR50obMV4oz3RVrDYXVKrWgbgnoJElafZ2wMkPsdhY0kgawJ3G8+MIowt5wd10sL1LV5PMeoS/EcPBKpk8/JKLky2oOcr0vO2S0HKYqV6o5IXIgKm+4XPD5d7TSdBqImAeqTwvYml5DmSAJDnDQg6T8lY7I+Xv64D4tj5KY0wvIPiZU4vufS1iV2OMYmrZYKdUAPbiAM76p0FegrIm07RaBOI7M1lFha0AMcMgIyMg/FGbjtGKgwztHhl8ki32QVWFjtDqnbvsrKVMNYIA21MnWVoeS8dPrZXpqVhFqoPpIPtUT/OP8VegqX6Rx+yp5ffOfdp+uSfhJfioXMvkZX+EK/wDvKQ2JcPFrlrF7vDqLoEQ07kz49miyW4AGWqzwQZc0k8ifgNFqlqqj1TxInC7foVt4zJJTSXR/yUYIpx3KPeVMVAWO3Hszs46HyWeWyyljiCIIOYV6r33TxZAkdg171WOIq7alTE2cxnPMflC1YbTM+RJoCL1oTmFdhgrWZx9rskSue6qlpqNp0m4nOPcBuSdgBqUOstBz3BjQSXEAAZkkmAB1lfQno34MbYqQxQazoNV2sbtpNPIeZHYgRDbbGLku8kVAXuDpkfatBacJbyDYiFidrtJdJJkmTO5J3V39LHFjbRaBSYZp0JbI0c8xjcOmQA7DzWePtEpWhkOA5Lxz02HynCw7BAKHaZWq+iKu71ddoBIBY7UCJBHy8llTKDo0PgVoXorvhlndVFZwY1zWwXZSRi08QguoWnQJ4/AFurQIzGXa1qNeiFmK01OXqz5uahPHtZle1ufRONpDcxOoEfJS+Ab2FjdVe9jjia1oAExnJJzHRI2lLqNTaAHHJ/3toj/sd8VXHKwXxZ3161R8AYnF2uQxEnNQDcjokub456wmeWF9RXjkCi8gyNQiVjvrDE5HyXn0ARn8T+C76PSAzInlDkJaZAjqj0LNdt+HLKQdUeoWgPEjv/NUe7qbcYFMkAzM/ZgD/wAVho1HN0GfMH4gp8LnDZbowcbDDldydSLA2rC9xk6BCrNebp9pvh+B+SmG8mxrHiFus87KO+xJ9WvUONrJzAJC5TUgaJHWJ3tjrT/xdHzRAOQSyAuLYMYQ4ZdcKJ06B993kvGOC2tn0q2S2uSmphtL+J3iliiObvEpdK8ht+CQCltKYbRb18SnBTby8z+KlLyHcdD1VPSJnQZ//Qf4uVoDW8gq9x20GyE8nMPnCu4dpZI/cryXoZRuHp+k0cpioyezGAtjtlJsGBnhcDl2+KxW73lj2PyzcDE55HfktrqvlhJ659q6fF9UzFhXUz11xVJhrSR2EKDenClXDJgRmDnI7lfbDSx0mueTJmczAzIyHcpVO7aYzdHeTA6qhZ6exc8dmXWbgp7gCajGzzOnaNgpVLgVhJD7SxsGPsvdPVuEHJaJUoUWiWsDp5CZBMTnsvWPpxmzuwSegjtTfEzfQXkxRT7iudljrCqx7Krmg4C5roBOWINGc6+KtR4ztJY5ge1ocCPZpnFnIJxE68k9UqNaBFPfkBEbrypVaDk0RGRyjqouKyV/j+AvDEpD7ipl0YXOM7j8ynmcOU5/cOJ20HyVzFcbQIjTZJD4ntSvJNh0RRUG3KR/wgZ7n9SnBdRE/s2eJ/FWa0UZBO8ZKA1wBAjYk/ipGTZHGgP9WvOUMGewG4Sxc9QEe0NNh+Sst32B1R37NmLSSZDR/M7ZKbdLzX9U0y4DMx7EZZh2vPZP8z3QtxRWatzOAxF58Nl4+5JGbiZ7fxVivm630vYeQcQmWyBnlrzQtrsh3a81U3NPcaovdA83M0cyu+qmxpKm4+WvOE67LXIfrVLzH5DoQMFzsc2PPVDLdcjS2AIIOvPbPorTRcCELt0Yu8T2owyyurBKEasiWKytbUaBphOfe0I1Ws3LNB6J/aGPcEeJn5ItZrV908iQecLt8K/w02eU9SjqzMbZSJ6J+nZPeTjWeJzTwozqtSZzGkhOILl79GZyXIlVoFXY+KhHb8J+SMtKr9B0VW93xj5o4HLxU+x9NQ+ClByaBXrXqsYflLaVEo1ZLp2PyCXRrSXCcwdN4T0Al4kC4yE2Sp/8n+9qMyhHFQmyVewHwcCnxbZI/df3BP2sy2mYK2Q215YDAiBqemqye0MBGMADICBOwzPetQslWaLTzY3/ABC6vGtpRMXDq7JVxGbOyeRPeXEp+SXYZ28lCuL9wzoD/kVNLQXSY81la3L7Etoe0RMyOzfnyUimzXnlPLuTJaC7IaZSUtriBGpyz79IzQa7MiF1NNFDrNkie8bZqUTrmo7xBzIGyeDQJWNufkRt2rymwGST4JqpAznmf0Emg8lWNCkxlFziGUwXvIkNGZjmTsO0ohZOGsBaawL3H/ip6AT95/yCj3RajTqguya72HcgCcjlyPxKurKRBcWZSTIcIBO5B27VdiipKynJJp0dRYWtDfV4QPuswx1yylQqrcTWObGJjw3SPZdlB8fJEDaHwRgE7EukadBKh06bGtFSqSD9ol3sjFOL2hMZbDPRatOxnvchcRXU00iAPazdprhbmCewb9FQiRtkrVfvGrTLaAnbE4ez3N371SLU4xIO47Fk4iKtUacTdbi8Tg8GZjYaSea9fWxuiYG/PcwmbNMYnEiOeQP6CjvtQL4bp8efVZtJbZKBDCY3En9bIbeVuBc3b9FTrQw9qE3lZzkdNU2LTe4JXWw5YLTNYDm1w+B+RRN7IPyVbpOLHNfObSDHQmD5Eq4F3szzXYwNKNHm/UIPmavJ5Zq4JCmh5jJDWNxCdOUJ5r3NOZkaGdu9aVJHLlB9yV6xckgLlLKtCAVV2Go3w8DIR4FVu+Dhkjt8keoPlrTzAPiF4+e+OL+59HXUlArqYgQNE2ClNcqBh8JQGaZDksOTWQeBUDiBk2aqP4HeQlSw5R7xE03jm1w8WlPB7oDWxk73/wDi1C56uKzUz/A34LLCCDBEfnmtM4ZqTZaf8vwJC7HHL5E/qYeGfzNBS5cqQHV3+RU5r99uiG3Y72OmJ3+RUxrjny2WJs0JDwaCOWkT8wF4K2uuXge9MesA/NNOtjRliz5ZBDqEnsrCIhNVP1+Kgi2tGeJJfeLdM4702l3sC0SgMikMA2B71E+s4yAJ/XalMvEjRh8kJN9yJInAwNlbLhvb1lEBxlzPYdkcRH3HeEz2LPK1oquMwAO9e03Vc4OGRBjKRyOauwZVjbbfUryQ19C9XlxWyj7LIqP3z9kHeTuqnb76fXJNV0xoPuieQ+aG1bI6JxZyB4lJp2WSZcTmQc+RTz4tPZMWOGhq2VgB+SiG1ku55HLtOqkPs9PM9vJKs7GfDY6clTLMn2HUCFarSSIAAzy1KYpPcDvHTr+aLuqNzIboTsPKVFqWyYgADrM68gEFldUkHR9Rn1j5Ag5z5b+YUa20y85mI5KZ9Odnpl0180LrWhxk9vLmnhbZJJUNOsAwkScwd0duO2l9IYtRIPUtJaUAk/8AsqdwzWINVmGQDi6AOy7s5XQ4eTumzlcfivHqS6FhZTw6adTmnceyaa3nPOdu4pbo1n9di3LY8/I9BO0rlDdVfO/kuR5iByWDL507gjF3/umfyt+AXLl5OX+kvue+XuJISmrlyzoZjiU1cuRIKUK9HEMdB+674Llytx+5Cy6GeWpg9YchoP8AEIzczyKLYJGfP+Irly9BP2HMh7yxWZ5nU/adv1KZtVod7x15lcuXOZsR4DOufan6bQuXKp9CDjQpVNg5DwXLlmZYhwjNec1y5RdByLOZ7B8E9OvcuXIvqAr/ABXaHNazC5w7CR8FW7jtDjXzc475knOdV6uXVwJcowZX85Y7mcfWOz/UqXVefWanT5lcuWOfuZpj0G+f63TFbQdy5cq49R2IqboZUXLlfiFkMzkrR6OWg1rRI/4mfErly24vcZc3tCtYQ4gZCSmqg0XLl1EeTz+5jIXLlyDKT//Z"/>
          <p:cNvSpPr>
            <a:spLocks noChangeAspect="1" noChangeArrowheads="1"/>
          </p:cNvSpPr>
          <p:nvPr/>
        </p:nvSpPr>
        <p:spPr bwMode="auto">
          <a:xfrm>
            <a:off x="0" y="-723900"/>
            <a:ext cx="2019300" cy="1514475"/>
          </a:xfrm>
          <a:prstGeom prst="rect">
            <a:avLst/>
          </a:prstGeom>
          <a:noFill/>
        </p:spPr>
        <p:txBody>
          <a:bodyPr vert="horz" wrap="square" lIns="91440" tIns="45720" rIns="91440" bIns="45720" numCol="1" anchor="t" anchorCtr="0" compatLnSpc="1">
            <a:prstTxWarp prst="textNoShape">
              <a:avLst/>
            </a:prstTxWarp>
          </a:bodyPr>
          <a:lstStyle/>
          <a:p>
            <a:endParaRPr lang="es-AR"/>
          </a:p>
        </p:txBody>
      </p:sp>
      <p:pic>
        <p:nvPicPr>
          <p:cNvPr id="41992" name="Picture 8" descr="http://media.elfisgondigital.com/fsgis/_img/a133b59000078192mochilera-vaca.jpg"/>
          <p:cNvPicPr>
            <a:picLocks noChangeAspect="1" noChangeArrowheads="1"/>
          </p:cNvPicPr>
          <p:nvPr/>
        </p:nvPicPr>
        <p:blipFill>
          <a:blip r:embed="rId6"/>
          <a:srcRect/>
          <a:stretch>
            <a:fillRect/>
          </a:stretch>
        </p:blipFill>
        <p:spPr bwMode="auto">
          <a:xfrm>
            <a:off x="6215074" y="4214818"/>
            <a:ext cx="2643174" cy="18573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par>
                                <p:cTn id="17" presetID="3" presetClass="entr" presetSubtype="1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linds(horizontal)">
                                      <p:cBhvr>
                                        <p:cTn id="19" dur="500"/>
                                        <p:tgtEl>
                                          <p:spTgt spid="13"/>
                                        </p:tgtEl>
                                      </p:cBhvr>
                                    </p:animEffect>
                                  </p:childTnLst>
                                </p:cTn>
                              </p:par>
                              <p:par>
                                <p:cTn id="20" presetID="3" presetClass="entr" presetSubtype="10" fill="hold" nodeType="withEffect">
                                  <p:stCondLst>
                                    <p:cond delay="0"/>
                                  </p:stCondLst>
                                  <p:childTnLst>
                                    <p:set>
                                      <p:cBhvr>
                                        <p:cTn id="21" dur="1" fill="hold">
                                          <p:stCondLst>
                                            <p:cond delay="0"/>
                                          </p:stCondLst>
                                        </p:cTn>
                                        <p:tgtEl>
                                          <p:spTgt spid="19457"/>
                                        </p:tgtEl>
                                        <p:attrNameLst>
                                          <p:attrName>style.visibility</p:attrName>
                                        </p:attrNameLst>
                                      </p:cBhvr>
                                      <p:to>
                                        <p:strVal val="visible"/>
                                      </p:to>
                                    </p:set>
                                    <p:animEffect transition="in" filter="blinds(horizontal)">
                                      <p:cBhvr>
                                        <p:cTn id="22" dur="500"/>
                                        <p:tgtEl>
                                          <p:spTgt spid="19457"/>
                                        </p:tgtEl>
                                      </p:cBhvr>
                                    </p:animEffect>
                                  </p:childTnLst>
                                </p:cTn>
                              </p:par>
                              <p:par>
                                <p:cTn id="23" presetID="3" presetClass="entr" presetSubtype="10" fill="hold" nodeType="withEffect">
                                  <p:stCondLst>
                                    <p:cond delay="0"/>
                                  </p:stCondLst>
                                  <p:childTnLst>
                                    <p:set>
                                      <p:cBhvr>
                                        <p:cTn id="24" dur="1" fill="hold">
                                          <p:stCondLst>
                                            <p:cond delay="0"/>
                                          </p:stCondLst>
                                        </p:cTn>
                                        <p:tgtEl>
                                          <p:spTgt spid="41992"/>
                                        </p:tgtEl>
                                        <p:attrNameLst>
                                          <p:attrName>style.visibility</p:attrName>
                                        </p:attrNameLst>
                                      </p:cBhvr>
                                      <p:to>
                                        <p:strVal val="visible"/>
                                      </p:to>
                                    </p:set>
                                    <p:animEffect transition="in" filter="blinds(horizontal)">
                                      <p:cBhvr>
                                        <p:cTn id="25" dur="500"/>
                                        <p:tgtEl>
                                          <p:spTgt spid="419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50825" y="2695587"/>
            <a:ext cx="8686800" cy="2447925"/>
          </a:xfrm>
          <a:prstGeom prst="rect">
            <a:avLst/>
          </a:prstGeom>
          <a:noFill/>
          <a:ln w="9525">
            <a:noFill/>
            <a:miter lim="800000"/>
            <a:headEnd/>
            <a:tailEnd/>
          </a:ln>
          <a:effectLst/>
        </p:spPr>
        <p:txBody>
          <a:bodyPr/>
          <a:lstStyle/>
          <a:p>
            <a:pPr marL="342900" indent="-342900">
              <a:lnSpc>
                <a:spcPct val="80000"/>
              </a:lnSpc>
              <a:spcBef>
                <a:spcPct val="20000"/>
              </a:spcBef>
              <a:buClr>
                <a:schemeClr val="hlink"/>
              </a:buClr>
              <a:buSzPct val="80000"/>
              <a:buFont typeface="Wingdings" pitchFamily="2" charset="2"/>
              <a:buNone/>
            </a:pPr>
            <a:r>
              <a:rPr lang="es-ES" sz="3200" dirty="0" smtClean="0">
                <a:solidFill>
                  <a:srgbClr val="FFFF66"/>
                </a:solidFill>
                <a:effectLst>
                  <a:outerShdw blurRad="38100" dist="38100" dir="2700000" algn="tl">
                    <a:srgbClr val="000000">
                      <a:alpha val="43137"/>
                    </a:srgbClr>
                  </a:outerShdw>
                </a:effectLst>
                <a:latin typeface="Arial" pitchFamily="34" charset="0"/>
                <a:cs typeface="Arial" pitchFamily="34" charset="0"/>
              </a:rPr>
              <a:t>   R</a:t>
            </a:r>
            <a:r>
              <a:rPr lang="es-ES" sz="3200" dirty="0" smtClean="0">
                <a:effectLst>
                  <a:outerShdw blurRad="38100" dist="38100" dir="2700000" algn="tl">
                    <a:srgbClr val="000000">
                      <a:alpha val="43137"/>
                    </a:srgbClr>
                  </a:outerShdw>
                </a:effectLst>
                <a:latin typeface="Arial" pitchFamily="34" charset="0"/>
                <a:cs typeface="Arial" pitchFamily="34" charset="0"/>
              </a:rPr>
              <a:t>efinamiento</a:t>
            </a:r>
            <a:endParaRPr lang="es-ES" sz="3200" dirty="0">
              <a:effectLst>
                <a:outerShdw blurRad="38100" dist="38100" dir="2700000" algn="tl">
                  <a:srgbClr val="000000">
                    <a:alpha val="43137"/>
                  </a:srgbClr>
                </a:outerShdw>
              </a:effectLst>
              <a:latin typeface="Arial" pitchFamily="34" charset="0"/>
              <a:cs typeface="Arial" pitchFamily="34" charset="0"/>
            </a:endParaRPr>
          </a:p>
          <a:p>
            <a:pPr marL="342900" indent="-342900">
              <a:lnSpc>
                <a:spcPct val="80000"/>
              </a:lnSpc>
              <a:spcBef>
                <a:spcPct val="20000"/>
              </a:spcBef>
              <a:buClr>
                <a:schemeClr val="hlink"/>
              </a:buClr>
              <a:buSzPct val="80000"/>
              <a:buFont typeface="Wingdings" pitchFamily="2" charset="2"/>
              <a:buNone/>
            </a:pPr>
            <a:endParaRPr lang="es-ES" sz="3200" dirty="0" smtClean="0">
              <a:solidFill>
                <a:srgbClr val="FFFF66"/>
              </a:solidFill>
              <a:effectLst>
                <a:outerShdw blurRad="38100" dist="38100" dir="2700000" algn="tl">
                  <a:srgbClr val="000000">
                    <a:alpha val="43137"/>
                  </a:srgbClr>
                </a:outerShdw>
              </a:effectLst>
              <a:latin typeface="Arial" pitchFamily="34" charset="0"/>
              <a:cs typeface="Arial" pitchFamily="34" charset="0"/>
            </a:endParaRPr>
          </a:p>
          <a:p>
            <a:pPr marL="342900" indent="-342900">
              <a:lnSpc>
                <a:spcPct val="80000"/>
              </a:lnSpc>
              <a:spcBef>
                <a:spcPct val="20000"/>
              </a:spcBef>
              <a:buClr>
                <a:schemeClr val="hlink"/>
              </a:buClr>
              <a:buSzPct val="80000"/>
              <a:buFont typeface="Wingdings" pitchFamily="2" charset="2"/>
              <a:buNone/>
            </a:pPr>
            <a:r>
              <a:rPr lang="es-ES" sz="3200" dirty="0" smtClean="0">
                <a:solidFill>
                  <a:srgbClr val="FFFF66"/>
                </a:solidFill>
                <a:effectLst>
                  <a:outerShdw blurRad="38100" dist="38100" dir="2700000" algn="tl">
                    <a:srgbClr val="000000">
                      <a:alpha val="43137"/>
                    </a:srgbClr>
                  </a:outerShdw>
                </a:effectLst>
                <a:latin typeface="Arial" pitchFamily="34" charset="0"/>
                <a:cs typeface="Arial" pitchFamily="34" charset="0"/>
              </a:rPr>
              <a:t>                          R</a:t>
            </a:r>
            <a:r>
              <a:rPr lang="es-ES" sz="3200" dirty="0" smtClean="0">
                <a:effectLst>
                  <a:outerShdw blurRad="38100" dist="38100" dir="2700000" algn="tl">
                    <a:srgbClr val="000000">
                      <a:alpha val="43137"/>
                    </a:srgbClr>
                  </a:outerShdw>
                </a:effectLst>
                <a:latin typeface="Arial" pitchFamily="34" charset="0"/>
                <a:cs typeface="Arial" pitchFamily="34" charset="0"/>
              </a:rPr>
              <a:t>educción</a:t>
            </a:r>
          </a:p>
          <a:p>
            <a:pPr marL="342900" indent="-342900">
              <a:lnSpc>
                <a:spcPct val="80000"/>
              </a:lnSpc>
              <a:spcBef>
                <a:spcPct val="20000"/>
              </a:spcBef>
              <a:buClr>
                <a:schemeClr val="hlink"/>
              </a:buClr>
              <a:buSzPct val="80000"/>
              <a:buFont typeface="Wingdings" pitchFamily="2" charset="2"/>
              <a:buNone/>
            </a:pPr>
            <a:endParaRPr lang="es-ES" sz="3200" dirty="0">
              <a:effectLst>
                <a:outerShdw blurRad="38100" dist="38100" dir="2700000" algn="tl">
                  <a:srgbClr val="000000">
                    <a:alpha val="43137"/>
                  </a:srgbClr>
                </a:outerShdw>
              </a:effectLst>
              <a:latin typeface="Arial" pitchFamily="34" charset="0"/>
              <a:cs typeface="Arial" pitchFamily="34" charset="0"/>
            </a:endParaRPr>
          </a:p>
          <a:p>
            <a:pPr marL="342900" indent="-342900">
              <a:lnSpc>
                <a:spcPct val="80000"/>
              </a:lnSpc>
              <a:spcBef>
                <a:spcPct val="20000"/>
              </a:spcBef>
              <a:buClr>
                <a:schemeClr val="hlink"/>
              </a:buClr>
              <a:buSzPct val="80000"/>
              <a:buFont typeface="Wingdings" pitchFamily="2" charset="2"/>
              <a:buNone/>
            </a:pPr>
            <a:r>
              <a:rPr lang="es-ES" sz="3200" dirty="0" smtClean="0">
                <a:solidFill>
                  <a:srgbClr val="FFFF66"/>
                </a:solidFill>
                <a:effectLst>
                  <a:outerShdw blurRad="38100" dist="38100" dir="2700000" algn="tl">
                    <a:srgbClr val="000000">
                      <a:alpha val="43137"/>
                    </a:srgbClr>
                  </a:outerShdw>
                </a:effectLst>
                <a:latin typeface="Arial" pitchFamily="34" charset="0"/>
                <a:cs typeface="Arial" pitchFamily="34" charset="0"/>
              </a:rPr>
              <a:t>                                               R</a:t>
            </a:r>
            <a:r>
              <a:rPr lang="es-ES" sz="3200" dirty="0" smtClean="0">
                <a:effectLst>
                  <a:outerShdw blurRad="38100" dist="38100" dir="2700000" algn="tl">
                    <a:srgbClr val="000000">
                      <a:alpha val="43137"/>
                    </a:srgbClr>
                  </a:outerShdw>
                </a:effectLst>
                <a:latin typeface="Arial" pitchFamily="34" charset="0"/>
                <a:cs typeface="Arial" pitchFamily="34" charset="0"/>
              </a:rPr>
              <a:t>eemplazo</a:t>
            </a:r>
            <a:endParaRPr lang="es-ES" sz="3200" dirty="0">
              <a:effectLst>
                <a:outerShdw blurRad="38100" dist="38100" dir="2700000" algn="tl">
                  <a:srgbClr val="000000">
                    <a:alpha val="43137"/>
                  </a:srgbClr>
                </a:outerShdw>
              </a:effectLst>
              <a:latin typeface="Arial" pitchFamily="34" charset="0"/>
              <a:cs typeface="Arial" pitchFamily="34" charset="0"/>
            </a:endParaRPr>
          </a:p>
        </p:txBody>
      </p:sp>
      <p:sp>
        <p:nvSpPr>
          <p:cNvPr id="3" name="Text Box 5"/>
          <p:cNvSpPr txBox="1">
            <a:spLocks noChangeArrowheads="1"/>
          </p:cNvSpPr>
          <p:nvPr/>
        </p:nvSpPr>
        <p:spPr bwMode="auto">
          <a:xfrm>
            <a:off x="357158" y="71414"/>
            <a:ext cx="8569325" cy="519113"/>
          </a:xfrm>
          <a:prstGeom prst="rect">
            <a:avLst/>
          </a:prstGeom>
          <a:noFill/>
          <a:ln w="9525" algn="ctr">
            <a:noFill/>
            <a:miter lim="800000"/>
            <a:headEnd/>
            <a:tailEnd/>
          </a:ln>
          <a:effectLst/>
        </p:spPr>
        <p:txBody>
          <a:bodyPr/>
          <a:lstStyle/>
          <a:p>
            <a:r>
              <a:rPr lang="es-ES" sz="4000" b="1" dirty="0">
                <a:solidFill>
                  <a:srgbClr val="FFFF00"/>
                </a:solidFill>
                <a:effectLst>
                  <a:outerShdw blurRad="38100" dist="38100" dir="2700000" algn="tl">
                    <a:srgbClr val="000000">
                      <a:alpha val="43137"/>
                    </a:srgbClr>
                  </a:outerShdw>
                </a:effectLst>
                <a:latin typeface="Arial" pitchFamily="34" charset="0"/>
                <a:cs typeface="Arial" pitchFamily="34" charset="0"/>
              </a:rPr>
              <a:t>Principio de las 3 </a:t>
            </a:r>
            <a:r>
              <a:rPr lang="es-ES" sz="40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R´s</a:t>
            </a:r>
            <a:r>
              <a:rPr lang="es-ES" sz="4000" b="1"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 </a:t>
            </a:r>
            <a:r>
              <a:rPr lang="es-ES" sz="2400" b="1" dirty="0" smtClean="0">
                <a:solidFill>
                  <a:srgbClr val="FFFF00"/>
                </a:solidFill>
                <a:effectLst>
                  <a:outerShdw blurRad="38100" dist="38100" dir="2700000" algn="tl">
                    <a:srgbClr val="000000">
                      <a:alpha val="43137"/>
                    </a:srgbClr>
                  </a:outerShdw>
                </a:effectLst>
              </a:rPr>
              <a:t>(Russell y </a:t>
            </a:r>
            <a:r>
              <a:rPr lang="es-ES" sz="2400" b="1" dirty="0" err="1" smtClean="0">
                <a:solidFill>
                  <a:srgbClr val="FFFF00"/>
                </a:solidFill>
                <a:effectLst>
                  <a:outerShdw blurRad="38100" dist="38100" dir="2700000" algn="tl">
                    <a:srgbClr val="000000">
                      <a:alpha val="43137"/>
                    </a:srgbClr>
                  </a:outerShdw>
                </a:effectLst>
              </a:rPr>
              <a:t>Burch</a:t>
            </a:r>
            <a:r>
              <a:rPr lang="es-ES" sz="2400" b="1" dirty="0" smtClean="0">
                <a:solidFill>
                  <a:srgbClr val="FFFF00"/>
                </a:solidFill>
                <a:effectLst>
                  <a:outerShdw blurRad="38100" dist="38100" dir="2700000" algn="tl">
                    <a:srgbClr val="000000">
                      <a:alpha val="43137"/>
                    </a:srgbClr>
                  </a:outerShdw>
                </a:effectLst>
              </a:rPr>
              <a:t>, 1959)</a:t>
            </a:r>
          </a:p>
        </p:txBody>
      </p:sp>
      <p:sp>
        <p:nvSpPr>
          <p:cNvPr id="4" name="Text Box 6"/>
          <p:cNvSpPr txBox="1">
            <a:spLocks noChangeArrowheads="1"/>
          </p:cNvSpPr>
          <p:nvPr/>
        </p:nvSpPr>
        <p:spPr bwMode="auto">
          <a:xfrm>
            <a:off x="107950" y="5384085"/>
            <a:ext cx="8964613" cy="830997"/>
          </a:xfrm>
          <a:prstGeom prst="rect">
            <a:avLst/>
          </a:prstGeom>
          <a:noFill/>
          <a:ln w="9525">
            <a:noFill/>
            <a:miter lim="800000"/>
            <a:headEnd/>
            <a:tailEnd/>
          </a:ln>
          <a:effectLst/>
        </p:spPr>
        <p:txBody>
          <a:bodyPr>
            <a:spAutoFit/>
          </a:bodyPr>
          <a:lstStyle/>
          <a:p>
            <a:r>
              <a:rPr lang="es-ES" sz="2400" dirty="0">
                <a:effectLst>
                  <a:outerShdw blurRad="38100" dist="38100" dir="2700000" algn="tl">
                    <a:srgbClr val="000000"/>
                  </a:outerShdw>
                </a:effectLst>
                <a:latin typeface="Arial" pitchFamily="34" charset="0"/>
                <a:cs typeface="Arial" pitchFamily="34" charset="0"/>
              </a:rPr>
              <a:t>Fundamentos para una racional e inteligente estrategia para minimizar el uso de animales y las causas de dolor y </a:t>
            </a:r>
            <a:r>
              <a:rPr lang="es-ES" sz="2400" dirty="0" err="1" smtClean="0">
                <a:effectLst>
                  <a:outerShdw blurRad="38100" dist="38100" dir="2700000" algn="tl">
                    <a:srgbClr val="000000"/>
                  </a:outerShdw>
                </a:effectLst>
                <a:latin typeface="Arial" pitchFamily="34" charset="0"/>
                <a:cs typeface="Arial" pitchFamily="34" charset="0"/>
              </a:rPr>
              <a:t>diestres</a:t>
            </a:r>
            <a:endParaRPr lang="es-ES" sz="2400" dirty="0">
              <a:effectLst>
                <a:outerShdw blurRad="38100" dist="38100" dir="2700000" algn="tl">
                  <a:srgbClr val="000000"/>
                </a:outerShdw>
              </a:effectLst>
              <a:latin typeface="Arial" pitchFamily="34" charset="0"/>
              <a:cs typeface="Arial" pitchFamily="34" charset="0"/>
            </a:endParaRPr>
          </a:p>
        </p:txBody>
      </p:sp>
      <p:sp>
        <p:nvSpPr>
          <p:cNvPr id="5" name="AutoShape 7"/>
          <p:cNvSpPr>
            <a:spLocks/>
          </p:cNvSpPr>
          <p:nvPr/>
        </p:nvSpPr>
        <p:spPr bwMode="auto">
          <a:xfrm rot="5400000">
            <a:off x="4319587" y="855676"/>
            <a:ext cx="361949" cy="8785225"/>
          </a:xfrm>
          <a:prstGeom prst="rightBrace">
            <a:avLst>
              <a:gd name="adj1" fmla="val 145021"/>
              <a:gd name="adj2" fmla="val 50000"/>
            </a:avLst>
          </a:prstGeom>
          <a:noFill/>
          <a:ln w="57150">
            <a:solidFill>
              <a:srgbClr val="FF3300"/>
            </a:solidFill>
            <a:round/>
            <a:headEnd/>
            <a:tailEnd/>
          </a:ln>
          <a:effectLst/>
        </p:spPr>
        <p:txBody>
          <a:bodyPr wrap="none" anchor="ctr"/>
          <a:lstStyle/>
          <a:p>
            <a:endParaRPr lang="es-AR">
              <a:latin typeface="Arial" pitchFamily="34" charset="0"/>
              <a:cs typeface="Arial" pitchFamily="34" charset="0"/>
            </a:endParaRPr>
          </a:p>
        </p:txBody>
      </p:sp>
      <p:sp>
        <p:nvSpPr>
          <p:cNvPr id="10"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1"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2" name="Picture 8" descr="logowebintaexpo"/>
          <p:cNvPicPr>
            <a:picLocks noChangeAspect="1" noChangeArrowheads="1"/>
          </p:cNvPicPr>
          <p:nvPr/>
        </p:nvPicPr>
        <p:blipFill>
          <a:blip r:embed="rId3"/>
          <a:srcRect/>
          <a:stretch>
            <a:fillRect/>
          </a:stretch>
        </p:blipFill>
        <p:spPr bwMode="auto">
          <a:xfrm>
            <a:off x="8424894" y="6353199"/>
            <a:ext cx="433386" cy="433387"/>
          </a:xfrm>
          <a:prstGeom prst="rect">
            <a:avLst/>
          </a:prstGeom>
          <a:noFill/>
        </p:spPr>
      </p:pic>
      <p:pic>
        <p:nvPicPr>
          <p:cNvPr id="13" name="Picture 11"/>
          <p:cNvPicPr>
            <a:picLocks noChangeAspect="1" noChangeArrowheads="1"/>
          </p:cNvPicPr>
          <p:nvPr/>
        </p:nvPicPr>
        <p:blipFill>
          <a:blip r:embed="rId4" cstate="print"/>
          <a:srcRect/>
          <a:stretch>
            <a:fillRect/>
          </a:stretch>
        </p:blipFill>
        <p:spPr bwMode="auto">
          <a:xfrm>
            <a:off x="7643834" y="6357958"/>
            <a:ext cx="571504" cy="373999"/>
          </a:xfrm>
          <a:prstGeom prst="rect">
            <a:avLst/>
          </a:prstGeom>
          <a:noFill/>
        </p:spPr>
      </p:pic>
      <p:sp>
        <p:nvSpPr>
          <p:cNvPr id="14" name="13 Rectángulo"/>
          <p:cNvSpPr/>
          <p:nvPr/>
        </p:nvSpPr>
        <p:spPr>
          <a:xfrm>
            <a:off x="285720" y="785794"/>
            <a:ext cx="8858280" cy="707886"/>
          </a:xfrm>
          <a:prstGeom prst="rect">
            <a:avLst/>
          </a:prstGeom>
        </p:spPr>
        <p:txBody>
          <a:bodyPr wrap="square">
            <a:spAutoFit/>
          </a:bodyPr>
          <a:lstStyle/>
          <a:p>
            <a:r>
              <a:rPr lang="es-ES" sz="2000" b="1" dirty="0" smtClean="0">
                <a:solidFill>
                  <a:srgbClr val="FFFFCC"/>
                </a:solidFill>
                <a:latin typeface="Arial" pitchFamily="34" charset="0"/>
                <a:cs typeface="Arial" pitchFamily="34" charset="0"/>
              </a:rPr>
              <a:t>“La excelencia científica y el uso humanitario de los animales de laboratorio estaban fuertemente ligados”</a:t>
            </a:r>
            <a:endParaRPr lang="es-ES" sz="2000" b="1" dirty="0">
              <a:solidFill>
                <a:srgbClr val="FFFFCC"/>
              </a:solidFill>
              <a:latin typeface="Arial" pitchFamily="34" charset="0"/>
              <a:cs typeface="Arial" pitchFamily="34" charset="0"/>
            </a:endParaRPr>
          </a:p>
        </p:txBody>
      </p:sp>
      <p:sp>
        <p:nvSpPr>
          <p:cNvPr id="15" name="14 Rectángulo"/>
          <p:cNvSpPr/>
          <p:nvPr/>
        </p:nvSpPr>
        <p:spPr>
          <a:xfrm>
            <a:off x="142844" y="1597871"/>
            <a:ext cx="8786874" cy="904863"/>
          </a:xfrm>
          <a:prstGeom prst="rect">
            <a:avLst/>
          </a:prstGeom>
        </p:spPr>
        <p:txBody>
          <a:bodyPr wrap="square">
            <a:spAutoFit/>
          </a:bodyPr>
          <a:lstStyle/>
          <a:p>
            <a:pPr marL="342900" lvl="0" indent="-342900">
              <a:spcBef>
                <a:spcPct val="20000"/>
              </a:spcBef>
              <a:buClr>
                <a:srgbClr val="0000FF"/>
              </a:buClr>
              <a:buSzPct val="80000"/>
            </a:pPr>
            <a:r>
              <a:rPr lang="es-ES" sz="2400" dirty="0" smtClean="0">
                <a:solidFill>
                  <a:prstClr val="white"/>
                </a:solidFill>
                <a:effectLst>
                  <a:outerShdw blurRad="38100" dist="38100" dir="2700000" algn="tl">
                    <a:srgbClr val="000000"/>
                  </a:outerShdw>
                </a:effectLst>
                <a:latin typeface="Arial" pitchFamily="34" charset="0"/>
                <a:cs typeface="Arial" pitchFamily="34" charset="0"/>
              </a:rPr>
              <a:t>Define las normas en que se basan los principios éticos en la </a:t>
            </a:r>
          </a:p>
          <a:p>
            <a:pPr marL="342900" lvl="0" indent="-342900">
              <a:spcBef>
                <a:spcPct val="20000"/>
              </a:spcBef>
              <a:buClr>
                <a:srgbClr val="0000FF"/>
              </a:buClr>
              <a:buSzPct val="80000"/>
            </a:pPr>
            <a:r>
              <a:rPr lang="es-ES" sz="2400" dirty="0" smtClean="0">
                <a:solidFill>
                  <a:prstClr val="white"/>
                </a:solidFill>
                <a:effectLst>
                  <a:outerShdw blurRad="38100" dist="38100" dir="2700000" algn="tl">
                    <a:srgbClr val="000000"/>
                  </a:outerShdw>
                </a:effectLst>
                <a:latin typeface="Arial" pitchFamily="34" charset="0"/>
                <a:cs typeface="Arial" pitchFamily="34" charset="0"/>
              </a:rPr>
              <a:t>investigación con animales  </a:t>
            </a:r>
            <a:endParaRPr lang="es-ES" sz="2400" dirty="0">
              <a:solidFill>
                <a:prstClr val="white"/>
              </a:solidFill>
              <a:effectLst>
                <a:outerShdw blurRad="38100" dist="38100" dir="2700000" algn="tl">
                  <a:srgbClr val="000000"/>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trips(down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heel(4)">
                                      <p:cBhvr>
                                        <p:cTn id="22" dur="500"/>
                                        <p:tgtEl>
                                          <p:spTgt spid="5"/>
                                        </p:tgtEl>
                                      </p:cBhvr>
                                    </p:animEffect>
                                  </p:childTnLst>
                                </p:cTn>
                              </p:par>
                              <p:par>
                                <p:cTn id="23" presetID="21" presetClass="entr" presetSubtype="4"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heel(4)">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animBg="1"/>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5720" y="905516"/>
            <a:ext cx="2989857" cy="523220"/>
          </a:xfrm>
          <a:prstGeom prst="rect">
            <a:avLst/>
          </a:prstGeom>
          <a:noFill/>
        </p:spPr>
        <p:txBody>
          <a:bodyPr wrap="none" rtlCol="0">
            <a:spAutoFit/>
          </a:bodyPr>
          <a:lstStyle/>
          <a:p>
            <a:r>
              <a:rPr lang="es-AR" sz="2800" dirty="0" smtClean="0">
                <a:solidFill>
                  <a:schemeClr val="accent3">
                    <a:lumMod val="40000"/>
                    <a:lumOff val="60000"/>
                  </a:schemeClr>
                </a:solidFill>
                <a:effectLst>
                  <a:outerShdw blurRad="38100" dist="38100" dir="2700000" algn="tl">
                    <a:srgbClr val="000000">
                      <a:alpha val="43137"/>
                    </a:srgbClr>
                  </a:outerShdw>
                </a:effectLst>
                <a:latin typeface="Arial" pitchFamily="34" charset="0"/>
                <a:cs typeface="Arial" pitchFamily="34" charset="0"/>
              </a:rPr>
              <a:t>REFINAMIENTO </a:t>
            </a:r>
            <a:endParaRPr lang="es-AR" sz="2800" dirty="0">
              <a:solidFill>
                <a:schemeClr val="accent3">
                  <a:lumMod val="40000"/>
                  <a:lumOff val="60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214282" y="1500736"/>
            <a:ext cx="8858280" cy="3785652"/>
          </a:xfrm>
          <a:prstGeom prst="rect">
            <a:avLst/>
          </a:prstGeom>
          <a:noFill/>
        </p:spPr>
        <p:txBody>
          <a:bodyPr wrap="square" rtlCol="0">
            <a:spAutoFit/>
          </a:bodyPr>
          <a:lstStyle/>
          <a:p>
            <a:pPr>
              <a:buFont typeface="Wingdings" pitchFamily="2" charset="2"/>
              <a:buChar char="Ø"/>
            </a:pPr>
            <a:r>
              <a:rPr lang="es-AR" sz="2400" dirty="0" smtClean="0">
                <a:latin typeface="Arial" pitchFamily="34" charset="0"/>
                <a:cs typeface="Arial" pitchFamily="34" charset="0"/>
              </a:rPr>
              <a:t>Perfeccionamiento de métodos para detectar dolor</a:t>
            </a:r>
          </a:p>
          <a:p>
            <a:pPr>
              <a:buFont typeface="Wingdings" pitchFamily="2" charset="2"/>
              <a:buChar char="Ø"/>
            </a:pPr>
            <a:r>
              <a:rPr lang="es-ES" sz="2400" dirty="0" smtClean="0">
                <a:latin typeface="Arial" pitchFamily="34" charset="0"/>
                <a:cs typeface="Arial" pitchFamily="34" charset="0"/>
              </a:rPr>
              <a:t>Estandarización según parámetros internacionales, la definición genético-sanitaria, la calidad del ambiente donde son criados y mantenidos, eliminación del dolor y enriquecimiento</a:t>
            </a:r>
          </a:p>
          <a:p>
            <a:pPr>
              <a:buFont typeface="Wingdings" pitchFamily="2" charset="2"/>
              <a:buChar char="Ø"/>
            </a:pPr>
            <a:r>
              <a:rPr lang="es-AR" sz="2400" dirty="0" smtClean="0">
                <a:latin typeface="Arial" pitchFamily="34" charset="0"/>
                <a:cs typeface="Arial" pitchFamily="34" charset="0"/>
              </a:rPr>
              <a:t>Uso de analgésicos, anestésicos y tranquilizantes </a:t>
            </a:r>
          </a:p>
          <a:p>
            <a:pPr>
              <a:buFont typeface="Wingdings" pitchFamily="2" charset="2"/>
              <a:buChar char="Ø"/>
            </a:pPr>
            <a:r>
              <a:rPr lang="es-AR" sz="2400" dirty="0" smtClean="0">
                <a:latin typeface="Arial" pitchFamily="34" charset="0"/>
                <a:cs typeface="Arial" pitchFamily="34" charset="0"/>
              </a:rPr>
              <a:t>Uso de técnicas no invasivas o telemétricas</a:t>
            </a:r>
          </a:p>
          <a:p>
            <a:pPr>
              <a:buFont typeface="Wingdings" pitchFamily="2" charset="2"/>
              <a:buChar char="Ø"/>
            </a:pPr>
            <a:r>
              <a:rPr lang="es-AR" sz="2400" dirty="0" smtClean="0">
                <a:latin typeface="Arial" pitchFamily="34" charset="0"/>
                <a:cs typeface="Arial" pitchFamily="34" charset="0"/>
              </a:rPr>
              <a:t>Uso de radiografías, tomografías, para detectar tumores o deterioro orgánico</a:t>
            </a:r>
          </a:p>
          <a:p>
            <a:pPr>
              <a:buFont typeface="Wingdings" pitchFamily="2" charset="2"/>
              <a:buChar char="Ø"/>
            </a:pPr>
            <a:r>
              <a:rPr lang="es-AR" sz="2400" dirty="0" smtClean="0">
                <a:latin typeface="Arial" pitchFamily="34" charset="0"/>
                <a:cs typeface="Arial" pitchFamily="34" charset="0"/>
              </a:rPr>
              <a:t>Aplicar eutanasia anticipada</a:t>
            </a:r>
            <a:r>
              <a:rPr lang="es-ES" sz="2400" dirty="0" smtClean="0">
                <a:latin typeface="Arial" pitchFamily="34" charset="0"/>
                <a:cs typeface="Arial" pitchFamily="34" charset="0"/>
              </a:rPr>
              <a:t> </a:t>
            </a:r>
          </a:p>
          <a:p>
            <a:pPr>
              <a:buFont typeface="Wingdings" pitchFamily="2" charset="2"/>
              <a:buChar char="Ø"/>
            </a:pPr>
            <a:endParaRPr lang="es-AR" sz="2400" dirty="0" smtClean="0">
              <a:latin typeface="Arial" pitchFamily="34" charset="0"/>
              <a:cs typeface="Arial" pitchFamily="34" charset="0"/>
            </a:endParaRPr>
          </a:p>
        </p:txBody>
      </p:sp>
      <p:sp>
        <p:nvSpPr>
          <p:cNvPr id="10"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1"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2"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3"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8" name="Text Box 5"/>
          <p:cNvSpPr txBox="1">
            <a:spLocks noChangeArrowheads="1"/>
          </p:cNvSpPr>
          <p:nvPr/>
        </p:nvSpPr>
        <p:spPr bwMode="auto">
          <a:xfrm>
            <a:off x="357158" y="71414"/>
            <a:ext cx="8569325" cy="519113"/>
          </a:xfrm>
          <a:prstGeom prst="rect">
            <a:avLst/>
          </a:prstGeom>
          <a:noFill/>
          <a:ln w="9525" algn="ctr">
            <a:noFill/>
            <a:miter lim="800000"/>
            <a:headEnd/>
            <a:tailEnd/>
          </a:ln>
          <a:effectLst/>
        </p:spPr>
        <p:txBody>
          <a:bodyPr/>
          <a:lstStyle/>
          <a:p>
            <a:r>
              <a:rPr lang="es-ES" sz="4000" b="1" dirty="0">
                <a:solidFill>
                  <a:srgbClr val="FFFF00"/>
                </a:solidFill>
                <a:effectLst>
                  <a:outerShdw blurRad="38100" dist="38100" dir="2700000" algn="tl">
                    <a:srgbClr val="000000">
                      <a:alpha val="43137"/>
                    </a:srgbClr>
                  </a:outerShdw>
                </a:effectLst>
                <a:latin typeface="Arial" pitchFamily="34" charset="0"/>
                <a:cs typeface="Arial" pitchFamily="34" charset="0"/>
              </a:rPr>
              <a:t>Principio de las 3 </a:t>
            </a:r>
            <a:r>
              <a:rPr lang="es-ES" sz="40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R´s</a:t>
            </a:r>
            <a:endParaRPr lang="es-ES" sz="2400" b="1" dirty="0" smtClean="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5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in)">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CuadroTexto"/>
          <p:cNvSpPr txBox="1"/>
          <p:nvPr/>
        </p:nvSpPr>
        <p:spPr>
          <a:xfrm>
            <a:off x="316199" y="905516"/>
            <a:ext cx="2398413" cy="523220"/>
          </a:xfrm>
          <a:prstGeom prst="rect">
            <a:avLst/>
          </a:prstGeom>
          <a:noFill/>
        </p:spPr>
        <p:txBody>
          <a:bodyPr wrap="none" rtlCol="0">
            <a:spAutoFit/>
          </a:bodyPr>
          <a:lstStyle/>
          <a:p>
            <a:r>
              <a:rPr lang="es-AR" sz="2800" dirty="0" smtClean="0">
                <a:solidFill>
                  <a:schemeClr val="accent3">
                    <a:lumMod val="40000"/>
                    <a:lumOff val="60000"/>
                  </a:schemeClr>
                </a:solidFill>
                <a:effectLst>
                  <a:outerShdw blurRad="38100" dist="38100" dir="2700000" algn="tl">
                    <a:srgbClr val="000000">
                      <a:alpha val="43137"/>
                    </a:srgbClr>
                  </a:outerShdw>
                </a:effectLst>
                <a:latin typeface="Arial" pitchFamily="34" charset="0"/>
                <a:cs typeface="Arial" pitchFamily="34" charset="0"/>
              </a:rPr>
              <a:t>REEMPLAZO</a:t>
            </a:r>
            <a:endParaRPr lang="es-AR" sz="2800" dirty="0">
              <a:solidFill>
                <a:schemeClr val="accent3">
                  <a:lumMod val="40000"/>
                  <a:lumOff val="60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7 CuadroTexto"/>
          <p:cNvSpPr txBox="1"/>
          <p:nvPr/>
        </p:nvSpPr>
        <p:spPr>
          <a:xfrm>
            <a:off x="285752" y="1953648"/>
            <a:ext cx="8858280" cy="3046988"/>
          </a:xfrm>
          <a:prstGeom prst="rect">
            <a:avLst/>
          </a:prstGeom>
          <a:noFill/>
        </p:spPr>
        <p:txBody>
          <a:bodyPr wrap="square" rtlCol="0">
            <a:spAutoFit/>
          </a:bodyPr>
          <a:lstStyle/>
          <a:p>
            <a:pPr>
              <a:buFont typeface="Wingdings" pitchFamily="2" charset="2"/>
              <a:buChar char="Ø"/>
            </a:pPr>
            <a:r>
              <a:rPr lang="es-AR" sz="2400" dirty="0" smtClean="0">
                <a:latin typeface="Arial" pitchFamily="34" charset="0"/>
                <a:cs typeface="Arial" pitchFamily="34" charset="0"/>
              </a:rPr>
              <a:t>Organismos superiores por inferiores (menor escala zoológica)</a:t>
            </a:r>
          </a:p>
          <a:p>
            <a:pPr>
              <a:buFont typeface="Wingdings" pitchFamily="2" charset="2"/>
              <a:buChar char="Ø"/>
            </a:pPr>
            <a:r>
              <a:rPr lang="es-AR" sz="2400" dirty="0" smtClean="0">
                <a:latin typeface="Arial" pitchFamily="34" charset="0"/>
                <a:cs typeface="Arial" pitchFamily="34" charset="0"/>
              </a:rPr>
              <a:t>Métodos “in vivo” por “in vitro”</a:t>
            </a:r>
          </a:p>
          <a:p>
            <a:pPr>
              <a:buFont typeface="Wingdings" pitchFamily="2" charset="2"/>
              <a:buChar char="Ø"/>
            </a:pPr>
            <a:r>
              <a:rPr lang="es-AR" sz="2400" dirty="0" smtClean="0">
                <a:latin typeface="Arial" pitchFamily="34" charset="0"/>
                <a:cs typeface="Arial" pitchFamily="34" charset="0"/>
              </a:rPr>
              <a:t>Cultivos: órganos, tejidos y células</a:t>
            </a:r>
          </a:p>
          <a:p>
            <a:pPr>
              <a:buFont typeface="Wingdings" pitchFamily="2" charset="2"/>
              <a:buChar char="Ø"/>
            </a:pPr>
            <a:r>
              <a:rPr lang="es-AR" sz="2400" dirty="0" smtClean="0">
                <a:latin typeface="Arial" pitchFamily="34" charset="0"/>
                <a:cs typeface="Arial" pitchFamily="34" charset="0"/>
              </a:rPr>
              <a:t>Por microorganismos</a:t>
            </a:r>
          </a:p>
          <a:p>
            <a:pPr>
              <a:buFont typeface="Wingdings" pitchFamily="2" charset="2"/>
              <a:buChar char="Ø"/>
            </a:pPr>
            <a:r>
              <a:rPr lang="es-AR" sz="2400" dirty="0" smtClean="0">
                <a:latin typeface="Arial" pitchFamily="34" charset="0"/>
                <a:cs typeface="Arial" pitchFamily="34" charset="0"/>
              </a:rPr>
              <a:t>Sistemas </a:t>
            </a:r>
            <a:r>
              <a:rPr lang="es-AR" sz="2400" dirty="0" err="1" smtClean="0">
                <a:latin typeface="Arial" pitchFamily="34" charset="0"/>
                <a:cs typeface="Arial" pitchFamily="34" charset="0"/>
              </a:rPr>
              <a:t>fisioquímicos</a:t>
            </a:r>
            <a:r>
              <a:rPr lang="es-AR" sz="2400" dirty="0" smtClean="0">
                <a:latin typeface="Arial" pitchFamily="34" charset="0"/>
                <a:cs typeface="Arial" pitchFamily="34" charset="0"/>
              </a:rPr>
              <a:t> </a:t>
            </a:r>
            <a:r>
              <a:rPr lang="es-AR" sz="2400" dirty="0" err="1" smtClean="0">
                <a:latin typeface="Arial" pitchFamily="34" charset="0"/>
                <a:cs typeface="Arial" pitchFamily="34" charset="0"/>
              </a:rPr>
              <a:t>mimetizantes</a:t>
            </a:r>
            <a:r>
              <a:rPr lang="es-AR" sz="2400" dirty="0" smtClean="0">
                <a:latin typeface="Arial" pitchFamily="34" charset="0"/>
                <a:cs typeface="Arial" pitchFamily="34" charset="0"/>
              </a:rPr>
              <a:t> de funciones biológicas “in vivo”</a:t>
            </a:r>
          </a:p>
          <a:p>
            <a:pPr>
              <a:buFont typeface="Wingdings" pitchFamily="2" charset="2"/>
              <a:buChar char="Ø"/>
            </a:pPr>
            <a:r>
              <a:rPr lang="es-AR" sz="2400" dirty="0" smtClean="0">
                <a:latin typeface="Arial" pitchFamily="34" charset="0"/>
                <a:cs typeface="Arial" pitchFamily="34" charset="0"/>
              </a:rPr>
              <a:t>Simulación por computadora </a:t>
            </a:r>
          </a:p>
        </p:txBody>
      </p:sp>
      <p:sp>
        <p:nvSpPr>
          <p:cNvPr id="12"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3"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4"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5"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10" name="9 Rectángulo"/>
          <p:cNvSpPr/>
          <p:nvPr/>
        </p:nvSpPr>
        <p:spPr>
          <a:xfrm>
            <a:off x="285720" y="1538575"/>
            <a:ext cx="8286808" cy="461665"/>
          </a:xfrm>
          <a:prstGeom prst="rect">
            <a:avLst/>
          </a:prstGeom>
        </p:spPr>
        <p:txBody>
          <a:bodyPr wrap="square">
            <a:spAutoFit/>
          </a:bodyPr>
          <a:lstStyle/>
          <a:p>
            <a:pPr>
              <a:buFont typeface="Wingdings" pitchFamily="2" charset="2"/>
              <a:buChar char="Ø"/>
            </a:pPr>
            <a:r>
              <a:rPr lang="es-ES" sz="2400" dirty="0" smtClean="0">
                <a:latin typeface="Arial" pitchFamily="34" charset="0"/>
                <a:cs typeface="Arial" pitchFamily="34" charset="0"/>
              </a:rPr>
              <a:t>Por métodos alternativos</a:t>
            </a:r>
          </a:p>
        </p:txBody>
      </p:sp>
      <p:sp>
        <p:nvSpPr>
          <p:cNvPr id="9" name="Text Box 5"/>
          <p:cNvSpPr txBox="1">
            <a:spLocks noChangeArrowheads="1"/>
          </p:cNvSpPr>
          <p:nvPr/>
        </p:nvSpPr>
        <p:spPr bwMode="auto">
          <a:xfrm>
            <a:off x="357158" y="71414"/>
            <a:ext cx="8569325" cy="519113"/>
          </a:xfrm>
          <a:prstGeom prst="rect">
            <a:avLst/>
          </a:prstGeom>
          <a:noFill/>
          <a:ln w="9525" algn="ctr">
            <a:noFill/>
            <a:miter lim="800000"/>
            <a:headEnd/>
            <a:tailEnd/>
          </a:ln>
          <a:effectLst/>
        </p:spPr>
        <p:txBody>
          <a:bodyPr/>
          <a:lstStyle/>
          <a:p>
            <a:r>
              <a:rPr lang="es-ES" sz="4000" b="1" dirty="0">
                <a:solidFill>
                  <a:srgbClr val="FFFF00"/>
                </a:solidFill>
                <a:effectLst>
                  <a:outerShdw blurRad="38100" dist="38100" dir="2700000" algn="tl">
                    <a:srgbClr val="000000">
                      <a:alpha val="43137"/>
                    </a:srgbClr>
                  </a:outerShdw>
                </a:effectLst>
                <a:latin typeface="Arial" pitchFamily="34" charset="0"/>
                <a:cs typeface="Arial" pitchFamily="34" charset="0"/>
              </a:rPr>
              <a:t>Principio de las 3 </a:t>
            </a:r>
            <a:r>
              <a:rPr lang="es-ES" sz="40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R´s</a:t>
            </a:r>
            <a:endParaRPr lang="es-ES" sz="2400" b="1" dirty="0" smtClean="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5720" y="857232"/>
            <a:ext cx="2473754" cy="584775"/>
          </a:xfrm>
          <a:prstGeom prst="rect">
            <a:avLst/>
          </a:prstGeom>
          <a:noFill/>
        </p:spPr>
        <p:txBody>
          <a:bodyPr wrap="none" rtlCol="0">
            <a:spAutoFit/>
          </a:bodyPr>
          <a:lstStyle/>
          <a:p>
            <a:r>
              <a:rPr lang="es-AR" sz="2800" dirty="0" smtClean="0">
                <a:solidFill>
                  <a:schemeClr val="accent3">
                    <a:lumMod val="40000"/>
                    <a:lumOff val="60000"/>
                  </a:schemeClr>
                </a:solidFill>
                <a:effectLst>
                  <a:outerShdw blurRad="38100" dist="38100" dir="2700000" algn="tl">
                    <a:srgbClr val="000000">
                      <a:alpha val="43137"/>
                    </a:srgbClr>
                  </a:outerShdw>
                </a:effectLst>
                <a:latin typeface="Arial" pitchFamily="34" charset="0"/>
                <a:cs typeface="Arial" pitchFamily="34" charset="0"/>
              </a:rPr>
              <a:t>REDUCCION</a:t>
            </a:r>
            <a:r>
              <a:rPr lang="es-AR" sz="3200" dirty="0" smtClean="0">
                <a:solidFill>
                  <a:schemeClr val="accent3">
                    <a:lumMod val="40000"/>
                    <a:lumOff val="60000"/>
                  </a:schemeClr>
                </a:solidFill>
                <a:effectLst>
                  <a:outerShdw blurRad="38100" dist="38100" dir="2700000" algn="tl">
                    <a:srgbClr val="000000">
                      <a:alpha val="43137"/>
                    </a:srgbClr>
                  </a:outerShdw>
                </a:effectLst>
                <a:latin typeface="Arial" pitchFamily="34" charset="0"/>
                <a:cs typeface="Arial" pitchFamily="34" charset="0"/>
              </a:rPr>
              <a:t> </a:t>
            </a:r>
            <a:endParaRPr lang="es-AR" sz="3200" dirty="0">
              <a:solidFill>
                <a:schemeClr val="accent3">
                  <a:lumMod val="40000"/>
                  <a:lumOff val="60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3" name="2 CuadroTexto"/>
          <p:cNvSpPr txBox="1"/>
          <p:nvPr/>
        </p:nvSpPr>
        <p:spPr>
          <a:xfrm>
            <a:off x="214314" y="1643050"/>
            <a:ext cx="8858280" cy="2677656"/>
          </a:xfrm>
          <a:prstGeom prst="rect">
            <a:avLst/>
          </a:prstGeom>
          <a:noFill/>
        </p:spPr>
        <p:txBody>
          <a:bodyPr wrap="square" rtlCol="0">
            <a:spAutoFit/>
          </a:bodyPr>
          <a:lstStyle/>
          <a:p>
            <a:pPr>
              <a:buFont typeface="Wingdings" pitchFamily="2" charset="2"/>
              <a:buChar char="Ø"/>
            </a:pPr>
            <a:endParaRPr lang="es-AR" sz="2400" dirty="0" smtClean="0">
              <a:latin typeface="Arial" pitchFamily="34" charset="0"/>
              <a:cs typeface="Arial" pitchFamily="34" charset="0"/>
            </a:endParaRPr>
          </a:p>
          <a:p>
            <a:pPr>
              <a:buFont typeface="Wingdings" pitchFamily="2" charset="2"/>
              <a:buChar char="Ø"/>
            </a:pPr>
            <a:r>
              <a:rPr lang="es-AR" sz="2400" dirty="0" smtClean="0">
                <a:latin typeface="Arial" pitchFamily="34" charset="0"/>
                <a:cs typeface="Arial" pitchFamily="34" charset="0"/>
              </a:rPr>
              <a:t>Aseguramiento de la calidad genética y ambiental</a:t>
            </a:r>
          </a:p>
          <a:p>
            <a:pPr>
              <a:buFont typeface="Wingdings" pitchFamily="2" charset="2"/>
              <a:buChar char="Ø"/>
            </a:pPr>
            <a:r>
              <a:rPr lang="es-AR" sz="2400" dirty="0" smtClean="0">
                <a:latin typeface="Arial" pitchFamily="34" charset="0"/>
                <a:cs typeface="Arial" pitchFamily="34" charset="0"/>
              </a:rPr>
              <a:t>Organización de banco de datos y publicación de resultados negativos para no repetir </a:t>
            </a:r>
          </a:p>
          <a:p>
            <a:pPr>
              <a:buFont typeface="Wingdings" pitchFamily="2" charset="2"/>
              <a:buChar char="Ø"/>
            </a:pPr>
            <a:r>
              <a:rPr lang="es-AR" sz="2400" dirty="0" smtClean="0">
                <a:latin typeface="Arial" pitchFamily="34" charset="0"/>
                <a:cs typeface="Arial" pitchFamily="34" charset="0"/>
              </a:rPr>
              <a:t>Uso de métodos estadísticos avanzados</a:t>
            </a:r>
          </a:p>
          <a:p>
            <a:pPr>
              <a:buFont typeface="Wingdings" pitchFamily="2" charset="2"/>
              <a:buChar char="Ø"/>
            </a:pPr>
            <a:r>
              <a:rPr lang="es-ES" sz="2400" dirty="0" smtClean="0">
                <a:latin typeface="Arial" pitchFamily="34" charset="0"/>
                <a:cs typeface="Arial" pitchFamily="34" charset="0"/>
              </a:rPr>
              <a:t>Formular los proyectos con anticipación</a:t>
            </a:r>
            <a:endParaRPr lang="es-CO" sz="2400" dirty="0" smtClean="0">
              <a:latin typeface="Arial" pitchFamily="34" charset="0"/>
              <a:cs typeface="Arial" pitchFamily="34" charset="0"/>
            </a:endParaRPr>
          </a:p>
          <a:p>
            <a:pPr>
              <a:buFont typeface="Wingdings" pitchFamily="2" charset="2"/>
              <a:buChar char="Ø"/>
            </a:pPr>
            <a:r>
              <a:rPr lang="es-AR" sz="2400" dirty="0" smtClean="0">
                <a:latin typeface="Arial" pitchFamily="34" charset="0"/>
                <a:cs typeface="Arial" pitchFamily="34" charset="0"/>
              </a:rPr>
              <a:t>Estimación de la mínima muestra necesaria</a:t>
            </a:r>
          </a:p>
        </p:txBody>
      </p:sp>
      <p:sp>
        <p:nvSpPr>
          <p:cNvPr id="4" name="3 Rectángulo"/>
          <p:cNvSpPr/>
          <p:nvPr/>
        </p:nvSpPr>
        <p:spPr>
          <a:xfrm>
            <a:off x="214282" y="1571612"/>
            <a:ext cx="5346335" cy="461665"/>
          </a:xfrm>
          <a:prstGeom prst="rect">
            <a:avLst/>
          </a:prstGeom>
        </p:spPr>
        <p:txBody>
          <a:bodyPr wrap="none">
            <a:spAutoFit/>
          </a:bodyPr>
          <a:lstStyle/>
          <a:p>
            <a:pPr>
              <a:buFont typeface="Wingdings" pitchFamily="2" charset="2"/>
              <a:buChar char="Ø"/>
            </a:pPr>
            <a:r>
              <a:rPr lang="es-ES" sz="2400" dirty="0" smtClean="0">
                <a:latin typeface="Arial" pitchFamily="34" charset="0"/>
                <a:cs typeface="Arial" pitchFamily="34" charset="0"/>
              </a:rPr>
              <a:t>En el número de animales utilizados</a:t>
            </a:r>
          </a:p>
        </p:txBody>
      </p:sp>
      <p:sp>
        <p:nvSpPr>
          <p:cNvPr id="5"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6"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7"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8"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9" name="Text Box 5"/>
          <p:cNvSpPr txBox="1">
            <a:spLocks noChangeArrowheads="1"/>
          </p:cNvSpPr>
          <p:nvPr/>
        </p:nvSpPr>
        <p:spPr bwMode="auto">
          <a:xfrm>
            <a:off x="357158" y="71414"/>
            <a:ext cx="8569325" cy="519113"/>
          </a:xfrm>
          <a:prstGeom prst="rect">
            <a:avLst/>
          </a:prstGeom>
          <a:noFill/>
          <a:ln w="9525" algn="ctr">
            <a:noFill/>
            <a:miter lim="800000"/>
            <a:headEnd/>
            <a:tailEnd/>
          </a:ln>
          <a:effectLst/>
        </p:spPr>
        <p:txBody>
          <a:bodyPr/>
          <a:lstStyle/>
          <a:p>
            <a:r>
              <a:rPr lang="es-ES" sz="4000" b="1" dirty="0">
                <a:solidFill>
                  <a:srgbClr val="FFFF00"/>
                </a:solidFill>
                <a:effectLst>
                  <a:outerShdw blurRad="38100" dist="38100" dir="2700000" algn="tl">
                    <a:srgbClr val="000000">
                      <a:alpha val="43137"/>
                    </a:srgbClr>
                  </a:outerShdw>
                </a:effectLst>
                <a:latin typeface="Arial" pitchFamily="34" charset="0"/>
                <a:cs typeface="Arial" pitchFamily="34" charset="0"/>
              </a:rPr>
              <a:t>Principio de las 3 </a:t>
            </a:r>
            <a:r>
              <a:rPr lang="es-ES" sz="4000" b="1" dirty="0" err="1" smtClean="0">
                <a:solidFill>
                  <a:srgbClr val="FFFF00"/>
                </a:solidFill>
                <a:effectLst>
                  <a:outerShdw blurRad="38100" dist="38100" dir="2700000" algn="tl">
                    <a:srgbClr val="000000">
                      <a:alpha val="43137"/>
                    </a:srgbClr>
                  </a:outerShdw>
                </a:effectLst>
                <a:latin typeface="Arial" pitchFamily="34" charset="0"/>
                <a:cs typeface="Arial" pitchFamily="34" charset="0"/>
              </a:rPr>
              <a:t>R´s</a:t>
            </a:r>
            <a:endParaRPr lang="es-ES" sz="2400" b="1" dirty="0" smtClean="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555875" y="188913"/>
            <a:ext cx="3702050" cy="1066800"/>
          </a:xfrm>
          <a:prstGeom prst="rect">
            <a:avLst/>
          </a:prstGeom>
          <a:noFill/>
          <a:ln w="9525">
            <a:noFill/>
            <a:miter lim="800000"/>
            <a:headEnd/>
            <a:tailEnd/>
          </a:ln>
          <a:effectLst/>
        </p:spPr>
        <p:txBody>
          <a:bodyPr>
            <a:spAutoFit/>
          </a:bodyPr>
          <a:lstStyle/>
          <a:p>
            <a:pPr algn="ctr"/>
            <a:r>
              <a:rPr lang="es-ES_tradnl" sz="3200" b="1" dirty="0">
                <a:solidFill>
                  <a:schemeClr val="tx2"/>
                </a:solidFill>
                <a:effectLst>
                  <a:outerShdw blurRad="38100" dist="38100" dir="2700000" algn="tl">
                    <a:srgbClr val="000000"/>
                  </a:outerShdw>
                </a:effectLst>
                <a:latin typeface="Arial" pitchFamily="34" charset="0"/>
                <a:cs typeface="Arial" pitchFamily="34" charset="0"/>
              </a:rPr>
              <a:t> Animal de Experimentación</a:t>
            </a:r>
            <a:endParaRPr lang="es-ES_tradnl" sz="3200" b="1" i="1" dirty="0">
              <a:solidFill>
                <a:schemeClr val="tx2"/>
              </a:solidFill>
              <a:effectLst>
                <a:outerShdw blurRad="38100" dist="38100" dir="2700000" algn="tl">
                  <a:srgbClr val="000000"/>
                </a:outerShdw>
              </a:effectLst>
              <a:latin typeface="Arial" pitchFamily="34" charset="0"/>
              <a:cs typeface="Arial" pitchFamily="34" charset="0"/>
            </a:endParaRPr>
          </a:p>
        </p:txBody>
      </p:sp>
      <p:sp>
        <p:nvSpPr>
          <p:cNvPr id="3" name="Text Box 6"/>
          <p:cNvSpPr txBox="1">
            <a:spLocks noChangeArrowheads="1"/>
          </p:cNvSpPr>
          <p:nvPr/>
        </p:nvSpPr>
        <p:spPr bwMode="auto">
          <a:xfrm>
            <a:off x="1052513" y="1628775"/>
            <a:ext cx="6808787" cy="1066800"/>
          </a:xfrm>
          <a:prstGeom prst="rect">
            <a:avLst/>
          </a:prstGeom>
          <a:noFill/>
          <a:ln w="9525">
            <a:noFill/>
            <a:miter lim="800000"/>
            <a:headEnd/>
            <a:tailEnd/>
          </a:ln>
          <a:effectLst/>
        </p:spPr>
        <p:txBody>
          <a:bodyPr wrap="none">
            <a:spAutoFit/>
          </a:bodyPr>
          <a:lstStyle/>
          <a:p>
            <a:pPr algn="ctr"/>
            <a:r>
              <a:rPr lang="es-ES_tradnl" sz="3200" b="1">
                <a:solidFill>
                  <a:schemeClr val="tx2"/>
                </a:solidFill>
                <a:effectLst>
                  <a:outerShdw blurRad="38100" dist="38100" dir="2700000" algn="tl">
                    <a:srgbClr val="000000"/>
                  </a:outerShdw>
                </a:effectLst>
                <a:latin typeface="Arial" pitchFamily="34" charset="0"/>
                <a:cs typeface="Arial" pitchFamily="34" charset="0"/>
              </a:rPr>
              <a:t>Reactivos biológicos y ecológicos</a:t>
            </a:r>
          </a:p>
          <a:p>
            <a:pPr algn="ctr"/>
            <a:r>
              <a:rPr lang="es-ES_tradnl" sz="3200" b="1">
                <a:solidFill>
                  <a:schemeClr val="tx2"/>
                </a:solidFill>
                <a:effectLst>
                  <a:outerShdw blurRad="38100" dist="38100" dir="2700000" algn="tl">
                    <a:srgbClr val="000000"/>
                  </a:outerShdw>
                </a:effectLst>
                <a:latin typeface="Arial" pitchFamily="34" charset="0"/>
                <a:cs typeface="Arial" pitchFamily="34" charset="0"/>
              </a:rPr>
              <a:t>Instrumento de medida</a:t>
            </a:r>
            <a:endParaRPr lang="es-ES" sz="3200" b="1">
              <a:solidFill>
                <a:schemeClr val="tx2"/>
              </a:solidFill>
              <a:effectLst>
                <a:outerShdw blurRad="38100" dist="38100" dir="2700000" algn="tl">
                  <a:srgbClr val="000000"/>
                </a:outerShdw>
              </a:effectLst>
              <a:latin typeface="Arial" pitchFamily="34" charset="0"/>
              <a:cs typeface="Arial" pitchFamily="34" charset="0"/>
            </a:endParaRPr>
          </a:p>
        </p:txBody>
      </p:sp>
      <p:sp>
        <p:nvSpPr>
          <p:cNvPr id="4" name="Text Box 7"/>
          <p:cNvSpPr txBox="1">
            <a:spLocks noChangeArrowheads="1"/>
          </p:cNvSpPr>
          <p:nvPr/>
        </p:nvSpPr>
        <p:spPr bwMode="auto">
          <a:xfrm>
            <a:off x="1476375" y="3213100"/>
            <a:ext cx="5976938" cy="1569660"/>
          </a:xfrm>
          <a:prstGeom prst="rect">
            <a:avLst/>
          </a:prstGeom>
          <a:noFill/>
          <a:ln w="9525">
            <a:noFill/>
            <a:miter lim="800000"/>
            <a:headEnd/>
            <a:tailEnd/>
          </a:ln>
          <a:effectLst/>
        </p:spPr>
        <p:txBody>
          <a:bodyPr>
            <a:spAutoFit/>
          </a:bodyPr>
          <a:lstStyle/>
          <a:p>
            <a:pPr algn="ctr"/>
            <a:r>
              <a:rPr lang="es-ES_tradnl" sz="3200" b="1" dirty="0">
                <a:solidFill>
                  <a:schemeClr val="tx2"/>
                </a:solidFill>
                <a:effectLst>
                  <a:outerShdw blurRad="38100" dist="38100" dir="2700000" algn="tl">
                    <a:srgbClr val="000000"/>
                  </a:outerShdw>
                </a:effectLst>
                <a:latin typeface="Arial" pitchFamily="34" charset="0"/>
                <a:cs typeface="Arial" pitchFamily="34" charset="0"/>
              </a:rPr>
              <a:t>Calibrado y estandarizado para evitar variables desconocidas</a:t>
            </a:r>
            <a:endParaRPr lang="es-ES" sz="3200" b="1" dirty="0">
              <a:solidFill>
                <a:schemeClr val="tx2"/>
              </a:solidFill>
              <a:effectLst>
                <a:outerShdw blurRad="38100" dist="38100" dir="2700000" algn="tl">
                  <a:srgbClr val="000000"/>
                </a:outerShdw>
              </a:effectLst>
              <a:latin typeface="Arial" pitchFamily="34" charset="0"/>
              <a:cs typeface="Arial" pitchFamily="34" charset="0"/>
            </a:endParaRPr>
          </a:p>
        </p:txBody>
      </p:sp>
      <p:sp>
        <p:nvSpPr>
          <p:cNvPr id="5" name="AutoShape 8"/>
          <p:cNvSpPr>
            <a:spLocks noChangeArrowheads="1"/>
          </p:cNvSpPr>
          <p:nvPr/>
        </p:nvSpPr>
        <p:spPr bwMode="auto">
          <a:xfrm>
            <a:off x="4295775" y="1268413"/>
            <a:ext cx="293688" cy="379412"/>
          </a:xfrm>
          <a:prstGeom prst="downArrow">
            <a:avLst>
              <a:gd name="adj1" fmla="val 50000"/>
              <a:gd name="adj2" fmla="val 32297"/>
            </a:avLst>
          </a:prstGeom>
          <a:solidFill>
            <a:srgbClr val="CCFF33"/>
          </a:solidFill>
          <a:ln w="9525">
            <a:solidFill>
              <a:srgbClr val="CCFF33"/>
            </a:solidFill>
            <a:miter lim="800000"/>
            <a:headEnd/>
            <a:tailEnd/>
          </a:ln>
          <a:effectLst/>
        </p:spPr>
        <p:txBody>
          <a:bodyPr wrap="none" anchor="ctr"/>
          <a:lstStyle/>
          <a:p>
            <a:endParaRPr lang="es-AR">
              <a:latin typeface="Arial" pitchFamily="34" charset="0"/>
              <a:cs typeface="Arial" pitchFamily="34" charset="0"/>
            </a:endParaRPr>
          </a:p>
        </p:txBody>
      </p:sp>
      <p:sp>
        <p:nvSpPr>
          <p:cNvPr id="6" name="AutoShape 9"/>
          <p:cNvSpPr>
            <a:spLocks noChangeArrowheads="1"/>
          </p:cNvSpPr>
          <p:nvPr/>
        </p:nvSpPr>
        <p:spPr bwMode="auto">
          <a:xfrm>
            <a:off x="4284663" y="2852738"/>
            <a:ext cx="292100" cy="379412"/>
          </a:xfrm>
          <a:prstGeom prst="downArrow">
            <a:avLst>
              <a:gd name="adj1" fmla="val 50000"/>
              <a:gd name="adj2" fmla="val 32473"/>
            </a:avLst>
          </a:prstGeom>
          <a:solidFill>
            <a:srgbClr val="CCFF33"/>
          </a:solidFill>
          <a:ln w="9525">
            <a:solidFill>
              <a:srgbClr val="CCFF33"/>
            </a:solidFill>
            <a:miter lim="800000"/>
            <a:headEnd/>
            <a:tailEnd/>
          </a:ln>
          <a:effectLst/>
        </p:spPr>
        <p:txBody>
          <a:bodyPr wrap="none" anchor="ctr"/>
          <a:lstStyle/>
          <a:p>
            <a:endParaRPr lang="es-AR">
              <a:latin typeface="Arial" pitchFamily="34" charset="0"/>
              <a:cs typeface="Arial" pitchFamily="34" charset="0"/>
            </a:endParaRPr>
          </a:p>
        </p:txBody>
      </p:sp>
      <p:sp>
        <p:nvSpPr>
          <p:cNvPr id="7" name="Text Box 10"/>
          <p:cNvSpPr txBox="1">
            <a:spLocks noChangeArrowheads="1"/>
          </p:cNvSpPr>
          <p:nvPr/>
        </p:nvSpPr>
        <p:spPr bwMode="auto">
          <a:xfrm>
            <a:off x="179388" y="4814888"/>
            <a:ext cx="4027487" cy="1465262"/>
          </a:xfrm>
          <a:prstGeom prst="rect">
            <a:avLst/>
          </a:prstGeom>
          <a:noFill/>
          <a:ln w="9525">
            <a:noFill/>
            <a:miter lim="800000"/>
            <a:headEnd/>
            <a:tailEnd/>
          </a:ln>
          <a:effectLst/>
        </p:spPr>
        <p:txBody>
          <a:bodyPr wrap="none">
            <a:spAutoFit/>
          </a:bodyPr>
          <a:lstStyle/>
          <a:p>
            <a:pPr marL="274638" indent="-274638">
              <a:buClr>
                <a:srgbClr val="FFFFCC"/>
              </a:buClr>
              <a:buFont typeface="Wingdings" pitchFamily="2" charset="2"/>
              <a:buChar char="§"/>
            </a:pPr>
            <a:r>
              <a:rPr lang="es-ES_tradnl" b="1" dirty="0">
                <a:solidFill>
                  <a:srgbClr val="FFFFCC"/>
                </a:solidFill>
                <a:effectLst>
                  <a:outerShdw blurRad="38100" dist="38100" dir="2700000" algn="tl">
                    <a:srgbClr val="000000"/>
                  </a:outerShdw>
                </a:effectLst>
                <a:latin typeface="Arial" pitchFamily="34" charset="0"/>
                <a:cs typeface="Arial" pitchFamily="34" charset="0"/>
              </a:rPr>
              <a:t>RESULTADOS:</a:t>
            </a:r>
            <a:r>
              <a:rPr lang="es-ES_tradnl" b="1" dirty="0">
                <a:solidFill>
                  <a:srgbClr val="FFFFCC"/>
                </a:solidFill>
                <a:latin typeface="Arial" pitchFamily="34" charset="0"/>
                <a:cs typeface="Arial" pitchFamily="34" charset="0"/>
              </a:rPr>
              <a:t>  </a:t>
            </a:r>
            <a:r>
              <a:rPr lang="es-ES_tradnl" b="1" dirty="0" smtClean="0">
                <a:solidFill>
                  <a:srgbClr val="FFFFCC"/>
                </a:solidFill>
                <a:latin typeface="Arial" pitchFamily="34" charset="0"/>
                <a:cs typeface="Arial" pitchFamily="34" charset="0"/>
              </a:rPr>
              <a:t> </a:t>
            </a:r>
            <a:r>
              <a:rPr lang="es-ES_tradnl" sz="1600" dirty="0" smtClean="0">
                <a:effectLst>
                  <a:outerShdw blurRad="38100" dist="38100" dir="2700000" algn="tl">
                    <a:srgbClr val="000000"/>
                  </a:outerShdw>
                </a:effectLst>
                <a:latin typeface="Arial" pitchFamily="34" charset="0"/>
                <a:cs typeface="Arial" pitchFamily="34" charset="0"/>
              </a:rPr>
              <a:t>CONFIABLES</a:t>
            </a:r>
            <a:endParaRPr lang="es-ES_tradnl" sz="1600" dirty="0">
              <a:effectLst>
                <a:outerShdw blurRad="38100" dist="38100" dir="2700000" algn="tl">
                  <a:srgbClr val="000000"/>
                </a:outerShdw>
              </a:effectLst>
              <a:latin typeface="Arial" pitchFamily="34" charset="0"/>
              <a:cs typeface="Arial" pitchFamily="34" charset="0"/>
            </a:endParaRPr>
          </a:p>
          <a:p>
            <a:pPr marL="274638" indent="-274638">
              <a:buClr>
                <a:srgbClr val="FFFFCC"/>
              </a:buClr>
              <a:buFont typeface="Wingdings" pitchFamily="2" charset="2"/>
              <a:buNone/>
            </a:pPr>
            <a:r>
              <a:rPr lang="es-ES_tradnl" sz="1600" dirty="0">
                <a:effectLst>
                  <a:outerShdw blurRad="38100" dist="38100" dir="2700000" algn="tl">
                    <a:srgbClr val="000000"/>
                  </a:outerShdw>
                </a:effectLst>
                <a:latin typeface="Arial" pitchFamily="34" charset="0"/>
                <a:cs typeface="Arial" pitchFamily="34" charset="0"/>
              </a:rPr>
              <a:t>			</a:t>
            </a:r>
            <a:r>
              <a:rPr lang="es-ES_tradnl" sz="1600" dirty="0" smtClean="0">
                <a:effectLst>
                  <a:outerShdw blurRad="38100" dist="38100" dir="2700000" algn="tl">
                    <a:srgbClr val="000000"/>
                  </a:outerShdw>
                </a:effectLst>
                <a:latin typeface="Arial" pitchFamily="34" charset="0"/>
                <a:cs typeface="Arial" pitchFamily="34" charset="0"/>
              </a:rPr>
              <a:t>    REPRODUCIBLES</a:t>
            </a:r>
            <a:endParaRPr lang="es-ES_tradnl" sz="1600" dirty="0">
              <a:effectLst>
                <a:outerShdw blurRad="38100" dist="38100" dir="2700000" algn="tl">
                  <a:srgbClr val="000000"/>
                </a:outerShdw>
              </a:effectLst>
              <a:latin typeface="Arial" pitchFamily="34" charset="0"/>
              <a:cs typeface="Arial" pitchFamily="34" charset="0"/>
            </a:endParaRPr>
          </a:p>
          <a:p>
            <a:pPr marL="274638" indent="-274638">
              <a:buClr>
                <a:srgbClr val="FFFFCC"/>
              </a:buClr>
              <a:buFont typeface="Wingdings" pitchFamily="2" charset="2"/>
              <a:buNone/>
            </a:pPr>
            <a:r>
              <a:rPr lang="es-ES_tradnl" sz="1600" dirty="0">
                <a:effectLst>
                  <a:outerShdw blurRad="38100" dist="38100" dir="2700000" algn="tl">
                    <a:srgbClr val="000000"/>
                  </a:outerShdw>
                </a:effectLst>
                <a:latin typeface="Arial" pitchFamily="34" charset="0"/>
                <a:cs typeface="Arial" pitchFamily="34" charset="0"/>
              </a:rPr>
              <a:t>		                </a:t>
            </a:r>
            <a:r>
              <a:rPr lang="es-ES_tradnl" sz="1600" dirty="0" smtClean="0">
                <a:effectLst>
                  <a:outerShdw blurRad="38100" dist="38100" dir="2700000" algn="tl">
                    <a:srgbClr val="000000"/>
                  </a:outerShdw>
                </a:effectLst>
                <a:latin typeface="Arial" pitchFamily="34" charset="0"/>
                <a:cs typeface="Arial" pitchFamily="34" charset="0"/>
              </a:rPr>
              <a:t>    COMPARABLES</a:t>
            </a:r>
            <a:endParaRPr lang="es-ES_tradnl" sz="1600" dirty="0">
              <a:effectLst>
                <a:outerShdw blurRad="38100" dist="38100" dir="2700000" algn="tl">
                  <a:srgbClr val="000000"/>
                </a:outerShdw>
              </a:effectLst>
              <a:latin typeface="Arial" pitchFamily="34" charset="0"/>
              <a:cs typeface="Arial" pitchFamily="34" charset="0"/>
            </a:endParaRPr>
          </a:p>
          <a:p>
            <a:pPr marL="274638" indent="-274638">
              <a:buClr>
                <a:srgbClr val="FFFFCC"/>
              </a:buClr>
              <a:buFont typeface="Wingdings" pitchFamily="2" charset="2"/>
              <a:buChar char="§"/>
            </a:pPr>
            <a:r>
              <a:rPr lang="es-ES_tradnl" b="1" dirty="0">
                <a:solidFill>
                  <a:srgbClr val="FFFFCC"/>
                </a:solidFill>
                <a:effectLst>
                  <a:outerShdw blurRad="38100" dist="38100" dir="2700000" algn="tl">
                    <a:srgbClr val="000000"/>
                  </a:outerShdw>
                </a:effectLst>
                <a:latin typeface="Arial" pitchFamily="34" charset="0"/>
                <a:cs typeface="Arial" pitchFamily="34" charset="0"/>
              </a:rPr>
              <a:t>MENOR NUMERO DE ANIMALES</a:t>
            </a:r>
          </a:p>
          <a:p>
            <a:pPr marL="274638" indent="-274638">
              <a:buClr>
                <a:srgbClr val="FFFFCC"/>
              </a:buClr>
              <a:buFont typeface="Wingdings" pitchFamily="2" charset="2"/>
              <a:buChar char="§"/>
            </a:pPr>
            <a:endParaRPr lang="es-ES_tradnl" b="1" dirty="0">
              <a:solidFill>
                <a:srgbClr val="FFFFCC"/>
              </a:solidFill>
              <a:effectLst>
                <a:outerShdw blurRad="38100" dist="38100" dir="2700000" algn="tl">
                  <a:srgbClr val="000000"/>
                </a:outerShdw>
              </a:effectLst>
              <a:latin typeface="Arial" pitchFamily="34" charset="0"/>
              <a:cs typeface="Arial" pitchFamily="34" charset="0"/>
            </a:endParaRPr>
          </a:p>
        </p:txBody>
      </p:sp>
      <p:sp>
        <p:nvSpPr>
          <p:cNvPr id="8" name="Rectangle 11"/>
          <p:cNvSpPr>
            <a:spLocks noChangeArrowheads="1"/>
          </p:cNvSpPr>
          <p:nvPr/>
        </p:nvSpPr>
        <p:spPr bwMode="auto">
          <a:xfrm>
            <a:off x="4140200" y="4773613"/>
            <a:ext cx="5068888" cy="1465262"/>
          </a:xfrm>
          <a:prstGeom prst="rect">
            <a:avLst/>
          </a:prstGeom>
          <a:noFill/>
          <a:ln w="9525" algn="ctr">
            <a:noFill/>
            <a:miter lim="800000"/>
            <a:headEnd/>
            <a:tailEnd/>
          </a:ln>
          <a:effectLst/>
        </p:spPr>
        <p:txBody>
          <a:bodyPr wrap="none">
            <a:spAutoFit/>
          </a:bodyPr>
          <a:lstStyle/>
          <a:p>
            <a:pPr marL="274638" indent="-274638">
              <a:buClr>
                <a:srgbClr val="FFFFCC"/>
              </a:buClr>
              <a:buFont typeface="Wingdings" pitchFamily="2" charset="2"/>
              <a:buChar char="§"/>
            </a:pPr>
            <a:r>
              <a:rPr lang="es-ES_tradnl" b="1" dirty="0">
                <a:solidFill>
                  <a:srgbClr val="FFFFCC"/>
                </a:solidFill>
                <a:effectLst>
                  <a:outerShdw blurRad="38100" dist="38100" dir="2700000" algn="tl">
                    <a:srgbClr val="000000"/>
                  </a:outerShdw>
                </a:effectLst>
                <a:latin typeface="Arial" pitchFamily="34" charset="0"/>
                <a:cs typeface="Arial" pitchFamily="34" charset="0"/>
              </a:rPr>
              <a:t>MENOR COSTO DE LA INVESTIGACION</a:t>
            </a:r>
          </a:p>
          <a:p>
            <a:pPr marL="274638" indent="-274638">
              <a:buClr>
                <a:srgbClr val="FFFFCC"/>
              </a:buClr>
              <a:buFont typeface="Wingdings" pitchFamily="2" charset="2"/>
              <a:buNone/>
            </a:pPr>
            <a:endParaRPr lang="es-ES_tradnl" b="1" dirty="0">
              <a:solidFill>
                <a:srgbClr val="FFFFCC"/>
              </a:solidFill>
              <a:effectLst>
                <a:outerShdw blurRad="38100" dist="38100" dir="2700000" algn="tl">
                  <a:srgbClr val="000000"/>
                </a:outerShdw>
              </a:effectLst>
              <a:latin typeface="Arial" pitchFamily="34" charset="0"/>
              <a:cs typeface="Arial" pitchFamily="34" charset="0"/>
            </a:endParaRPr>
          </a:p>
          <a:p>
            <a:pPr marL="274638" indent="-274638">
              <a:buClr>
                <a:srgbClr val="FFFFCC"/>
              </a:buClr>
              <a:buFont typeface="Wingdings" pitchFamily="2" charset="2"/>
              <a:buNone/>
            </a:pPr>
            <a:endParaRPr lang="es-ES_tradnl" b="1" dirty="0">
              <a:solidFill>
                <a:srgbClr val="FFFFCC"/>
              </a:solidFill>
              <a:effectLst>
                <a:outerShdw blurRad="38100" dist="38100" dir="2700000" algn="tl">
                  <a:srgbClr val="000000"/>
                </a:outerShdw>
              </a:effectLst>
              <a:latin typeface="Arial" pitchFamily="34" charset="0"/>
              <a:cs typeface="Arial" pitchFamily="34" charset="0"/>
            </a:endParaRPr>
          </a:p>
          <a:p>
            <a:pPr marL="274638" indent="-274638">
              <a:buClr>
                <a:srgbClr val="FFFFCC"/>
              </a:buClr>
              <a:buFont typeface="Wingdings" pitchFamily="2" charset="2"/>
              <a:buChar char="§"/>
            </a:pPr>
            <a:r>
              <a:rPr lang="es-ES_tradnl" b="1" dirty="0">
                <a:solidFill>
                  <a:srgbClr val="FFFFCC"/>
                </a:solidFill>
                <a:effectLst>
                  <a:outerShdw blurRad="38100" dist="38100" dir="2700000" algn="tl">
                    <a:srgbClr val="000000"/>
                  </a:outerShdw>
                </a:effectLst>
                <a:latin typeface="Arial" pitchFamily="34" charset="0"/>
                <a:cs typeface="Arial" pitchFamily="34" charset="0"/>
              </a:rPr>
              <a:t>SE EVITARA EL SUFRIMIENTO DEBIDO A </a:t>
            </a:r>
          </a:p>
          <a:p>
            <a:pPr marL="274638" indent="-274638">
              <a:buClr>
                <a:srgbClr val="FFFFCC"/>
              </a:buClr>
              <a:buFont typeface="Wingdings" pitchFamily="2" charset="2"/>
              <a:buNone/>
            </a:pPr>
            <a:r>
              <a:rPr lang="es-ES_tradnl" b="1" dirty="0">
                <a:solidFill>
                  <a:srgbClr val="FFFFCC"/>
                </a:solidFill>
                <a:effectLst>
                  <a:outerShdw blurRad="38100" dist="38100" dir="2700000" algn="tl">
                    <a:srgbClr val="000000"/>
                  </a:outerShdw>
                </a:effectLst>
                <a:latin typeface="Arial" pitchFamily="34" charset="0"/>
                <a:cs typeface="Arial" pitchFamily="34" charset="0"/>
              </a:rPr>
              <a:t>  INFECCIONES SEGUNDARIAS.</a:t>
            </a:r>
          </a:p>
        </p:txBody>
      </p:sp>
      <p:sp>
        <p:nvSpPr>
          <p:cNvPr id="13"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4"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5"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6"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in)">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in)">
                                      <p:cBhvr>
                                        <p:cTn id="15" dur="500"/>
                                        <p:tgtEl>
                                          <p:spTgt spid="6"/>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ox(in)">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Bottom)">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slide(fromBottom)">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animBg="1"/>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5"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6"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7"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9" name="8 Rectángulo"/>
          <p:cNvSpPr/>
          <p:nvPr/>
        </p:nvSpPr>
        <p:spPr>
          <a:xfrm>
            <a:off x="357158" y="1240114"/>
            <a:ext cx="8215370" cy="4832092"/>
          </a:xfrm>
          <a:prstGeom prst="rect">
            <a:avLst/>
          </a:prstGeom>
        </p:spPr>
        <p:txBody>
          <a:bodyPr wrap="square">
            <a:spAutoFit/>
          </a:bodyPr>
          <a:lstStyle/>
          <a:p>
            <a:r>
              <a:rPr lang="es-AR" sz="2800" dirty="0" smtClean="0">
                <a:solidFill>
                  <a:srgbClr val="FFFF00"/>
                </a:solidFill>
                <a:effectLst>
                  <a:outerShdw blurRad="38100" dist="38100" dir="2700000" algn="tl">
                    <a:srgbClr val="000000">
                      <a:alpha val="43137"/>
                    </a:srgbClr>
                  </a:outerShdw>
                </a:effectLst>
                <a:latin typeface="+mj-lt"/>
              </a:rPr>
              <a:t>• </a:t>
            </a:r>
            <a:r>
              <a:rPr lang="es-AR" sz="2800" b="1" dirty="0" smtClean="0">
                <a:solidFill>
                  <a:srgbClr val="FFFF00"/>
                </a:solidFill>
                <a:effectLst>
                  <a:outerShdw blurRad="38100" dist="38100" dir="2700000" algn="tl">
                    <a:srgbClr val="000000">
                      <a:alpha val="43137"/>
                    </a:srgbClr>
                  </a:outerShdw>
                </a:effectLst>
                <a:latin typeface="+mj-lt"/>
              </a:rPr>
              <a:t>Necesidades físicas</a:t>
            </a:r>
            <a:r>
              <a:rPr lang="es-AR" sz="2800" b="1" dirty="0" smtClean="0">
                <a:latin typeface="+mj-lt"/>
              </a:rPr>
              <a:t>: nutrición, </a:t>
            </a:r>
            <a:r>
              <a:rPr lang="es-AR" sz="2800" b="1" dirty="0" err="1" smtClean="0">
                <a:latin typeface="+mj-lt"/>
              </a:rPr>
              <a:t>macroambiente</a:t>
            </a:r>
            <a:endParaRPr lang="es-AR" sz="2800" b="1" dirty="0" smtClean="0">
              <a:latin typeface="+mj-lt"/>
            </a:endParaRPr>
          </a:p>
          <a:p>
            <a:r>
              <a:rPr lang="es-AR" sz="2800" b="1" dirty="0" smtClean="0">
                <a:latin typeface="+mj-lt"/>
              </a:rPr>
              <a:t>(temperatura, %HR, iluminación, calidad de aire),</a:t>
            </a:r>
          </a:p>
          <a:p>
            <a:r>
              <a:rPr lang="es-AR" sz="2800" b="1" dirty="0" smtClean="0">
                <a:latin typeface="+mj-lt"/>
              </a:rPr>
              <a:t>microambiente (jaula, lecho, accesorios)</a:t>
            </a:r>
          </a:p>
          <a:p>
            <a:endParaRPr lang="es-AR" sz="2800" b="1" dirty="0" smtClean="0">
              <a:latin typeface="+mj-lt"/>
            </a:endParaRPr>
          </a:p>
          <a:p>
            <a:r>
              <a:rPr lang="es-AR" sz="2800" dirty="0" smtClean="0">
                <a:solidFill>
                  <a:srgbClr val="FFFF00"/>
                </a:solidFill>
                <a:effectLst>
                  <a:outerShdw blurRad="38100" dist="38100" dir="2700000" algn="tl">
                    <a:srgbClr val="000000">
                      <a:alpha val="43137"/>
                    </a:srgbClr>
                  </a:outerShdw>
                </a:effectLst>
                <a:latin typeface="+mj-lt"/>
              </a:rPr>
              <a:t>• </a:t>
            </a:r>
            <a:r>
              <a:rPr lang="es-AR" sz="2800" b="1" dirty="0" smtClean="0">
                <a:solidFill>
                  <a:srgbClr val="FFFF00"/>
                </a:solidFill>
                <a:effectLst>
                  <a:outerShdw blurRad="38100" dist="38100" dir="2700000" algn="tl">
                    <a:srgbClr val="000000">
                      <a:alpha val="43137"/>
                    </a:srgbClr>
                  </a:outerShdw>
                </a:effectLst>
                <a:latin typeface="+mj-lt"/>
              </a:rPr>
              <a:t>Necesidades de seguridad</a:t>
            </a:r>
            <a:r>
              <a:rPr lang="es-AR" sz="2800" b="1" dirty="0" smtClean="0">
                <a:latin typeface="+mj-lt"/>
              </a:rPr>
              <a:t>: atención y cuidado</a:t>
            </a:r>
          </a:p>
          <a:p>
            <a:r>
              <a:rPr lang="es-AR" sz="2800" b="1" dirty="0" smtClean="0">
                <a:latin typeface="+mj-lt"/>
              </a:rPr>
              <a:t>veterinario, protección contra ambientes adversos,</a:t>
            </a:r>
          </a:p>
          <a:p>
            <a:r>
              <a:rPr lang="es-AR" sz="2800" b="1" dirty="0" err="1" smtClean="0">
                <a:latin typeface="+mj-lt"/>
              </a:rPr>
              <a:t>predación</a:t>
            </a:r>
            <a:r>
              <a:rPr lang="es-AR" sz="2800" b="1" dirty="0" smtClean="0">
                <a:latin typeface="+mj-lt"/>
              </a:rPr>
              <a:t> y vandalismo</a:t>
            </a:r>
          </a:p>
          <a:p>
            <a:endParaRPr lang="es-AR" sz="2800" b="1" dirty="0" smtClean="0">
              <a:latin typeface="+mj-lt"/>
            </a:endParaRPr>
          </a:p>
          <a:p>
            <a:r>
              <a:rPr lang="es-AR" sz="2800" dirty="0" smtClean="0">
                <a:solidFill>
                  <a:srgbClr val="FFFF00"/>
                </a:solidFill>
                <a:effectLst>
                  <a:outerShdw blurRad="38100" dist="38100" dir="2700000" algn="tl">
                    <a:srgbClr val="000000">
                      <a:alpha val="43137"/>
                    </a:srgbClr>
                  </a:outerShdw>
                </a:effectLst>
                <a:latin typeface="+mj-lt"/>
              </a:rPr>
              <a:t>• </a:t>
            </a:r>
            <a:r>
              <a:rPr lang="es-AR" sz="2800" b="1" dirty="0" smtClean="0">
                <a:solidFill>
                  <a:srgbClr val="FFFF00"/>
                </a:solidFill>
                <a:effectLst>
                  <a:outerShdw blurRad="38100" dist="38100" dir="2700000" algn="tl">
                    <a:srgbClr val="000000">
                      <a:alpha val="43137"/>
                    </a:srgbClr>
                  </a:outerShdw>
                </a:effectLst>
                <a:latin typeface="+mj-lt"/>
              </a:rPr>
              <a:t>Necesidades psicológicas</a:t>
            </a:r>
            <a:r>
              <a:rPr lang="es-AR" sz="2800" b="1" dirty="0" smtClean="0">
                <a:latin typeface="+mj-lt"/>
              </a:rPr>
              <a:t>: Dotar al animal que se</a:t>
            </a:r>
          </a:p>
          <a:p>
            <a:r>
              <a:rPr lang="es-AR" sz="2800" b="1" dirty="0" smtClean="0">
                <a:latin typeface="+mj-lt"/>
              </a:rPr>
              <a:t>refiere a las características similares a sus lugares</a:t>
            </a:r>
          </a:p>
          <a:p>
            <a:r>
              <a:rPr lang="es-AR" sz="2800" b="1" dirty="0" smtClean="0">
                <a:latin typeface="+mj-lt"/>
              </a:rPr>
              <a:t>originales, enriquecimiento</a:t>
            </a:r>
            <a:endParaRPr lang="es-AR" sz="2800" dirty="0">
              <a:latin typeface="+mj-lt"/>
            </a:endParaRPr>
          </a:p>
        </p:txBody>
      </p:sp>
      <p:sp>
        <p:nvSpPr>
          <p:cNvPr id="10" name="Rectangle 2"/>
          <p:cNvSpPr>
            <a:spLocks noRot="1" noChangeArrowheads="1"/>
          </p:cNvSpPr>
          <p:nvPr/>
        </p:nvSpPr>
        <p:spPr bwMode="auto">
          <a:xfrm>
            <a:off x="1000100" y="234933"/>
            <a:ext cx="6748480" cy="765175"/>
          </a:xfrm>
          <a:prstGeom prst="rect">
            <a:avLst/>
          </a:prstGeom>
          <a:noFill/>
          <a:ln w="9525" algn="ctr">
            <a:noFill/>
            <a:miter lim="800000"/>
            <a:headEnd/>
            <a:tailEnd/>
          </a:ln>
          <a:effectLst/>
        </p:spPr>
        <p:txBody>
          <a:bodyPr anchor="ctr"/>
          <a:lstStyle/>
          <a:p>
            <a:pPr algn="ctr"/>
            <a:r>
              <a:rPr lang="es-AR" sz="3600" b="1" dirty="0" smtClean="0">
                <a:ln w="635">
                  <a:noFill/>
                </a:ln>
                <a:solidFill>
                  <a:srgbClr val="FFFF66"/>
                </a:solidFill>
                <a:effectLst>
                  <a:outerShdw blurRad="38100" dist="25400" dir="5400000" algn="tl" rotWithShape="0">
                    <a:srgbClr val="000000">
                      <a:alpha val="43000"/>
                    </a:srgbClr>
                  </a:outerShdw>
                </a:effectLst>
                <a:latin typeface="+mj-lt"/>
                <a:ea typeface="+mj-ea"/>
                <a:cs typeface="+mj-cs"/>
              </a:rPr>
              <a:t>Necesidades de los animales de laboratorio </a:t>
            </a:r>
            <a:endParaRPr lang="es-ES" sz="3600" b="1" dirty="0">
              <a:ln w="635">
                <a:noFill/>
              </a:ln>
              <a:solidFill>
                <a:srgbClr val="FFFF66"/>
              </a:solidFill>
              <a:effectLst>
                <a:outerShdw blurRad="38100" dist="25400" dir="5400000" algn="tl" rotWithShape="0">
                  <a:srgbClr val="000000">
                    <a:alpha val="43000"/>
                  </a:srgbClr>
                </a:outerShdw>
              </a:effectLst>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strips(downLeft)">
                                      <p:cBhvr>
                                        <p:cTn id="7" dur="500"/>
                                        <p:tgtEl>
                                          <p:spTgt spid="9">
                                            <p:txEl>
                                              <p:pRg st="0" end="0"/>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strips(downLeft)">
                                      <p:cBhvr>
                                        <p:cTn id="10" dur="500"/>
                                        <p:tgtEl>
                                          <p:spTgt spid="9">
                                            <p:txEl>
                                              <p:pRg st="1" end="1"/>
                                            </p:txEl>
                                          </p:spTgt>
                                        </p:tgtEl>
                                      </p:cBhvr>
                                    </p:animEffect>
                                  </p:childTnLst>
                                </p:cTn>
                              </p:par>
                              <p:par>
                                <p:cTn id="11" presetID="18" presetClass="entr" presetSubtype="12"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strips(downLeft)">
                                      <p:cBhvr>
                                        <p:cTn id="13" dur="500"/>
                                        <p:tgtEl>
                                          <p:spTgt spid="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nodeType="clickEffect">
                                  <p:stCondLst>
                                    <p:cond delay="0"/>
                                  </p:stCondLst>
                                  <p:childTnLst>
                                    <p:set>
                                      <p:cBhvr>
                                        <p:cTn id="17" dur="1" fill="hold">
                                          <p:stCondLst>
                                            <p:cond delay="0"/>
                                          </p:stCondLst>
                                        </p:cTn>
                                        <p:tgtEl>
                                          <p:spTgt spid="9">
                                            <p:txEl>
                                              <p:pRg st="4" end="4"/>
                                            </p:txEl>
                                          </p:spTgt>
                                        </p:tgtEl>
                                        <p:attrNameLst>
                                          <p:attrName>style.visibility</p:attrName>
                                        </p:attrNameLst>
                                      </p:cBhvr>
                                      <p:to>
                                        <p:strVal val="visible"/>
                                      </p:to>
                                    </p:set>
                                    <p:animEffect transition="in" filter="strips(downLeft)">
                                      <p:cBhvr>
                                        <p:cTn id="18" dur="500"/>
                                        <p:tgtEl>
                                          <p:spTgt spid="9">
                                            <p:txEl>
                                              <p:pRg st="4" end="4"/>
                                            </p:txEl>
                                          </p:spTgt>
                                        </p:tgtEl>
                                      </p:cBhvr>
                                    </p:animEffect>
                                  </p:childTnLst>
                                </p:cTn>
                              </p:par>
                              <p:par>
                                <p:cTn id="19" presetID="18" presetClass="entr" presetSubtype="12" fill="hold" nodeType="withEffect">
                                  <p:stCondLst>
                                    <p:cond delay="0"/>
                                  </p:stCondLst>
                                  <p:childTnLst>
                                    <p:set>
                                      <p:cBhvr>
                                        <p:cTn id="20" dur="1" fill="hold">
                                          <p:stCondLst>
                                            <p:cond delay="0"/>
                                          </p:stCondLst>
                                        </p:cTn>
                                        <p:tgtEl>
                                          <p:spTgt spid="9">
                                            <p:txEl>
                                              <p:pRg st="5" end="5"/>
                                            </p:txEl>
                                          </p:spTgt>
                                        </p:tgtEl>
                                        <p:attrNameLst>
                                          <p:attrName>style.visibility</p:attrName>
                                        </p:attrNameLst>
                                      </p:cBhvr>
                                      <p:to>
                                        <p:strVal val="visible"/>
                                      </p:to>
                                    </p:set>
                                    <p:animEffect transition="in" filter="strips(downLeft)">
                                      <p:cBhvr>
                                        <p:cTn id="21" dur="500"/>
                                        <p:tgtEl>
                                          <p:spTgt spid="9">
                                            <p:txEl>
                                              <p:pRg st="5" end="5"/>
                                            </p:txEl>
                                          </p:spTgt>
                                        </p:tgtEl>
                                      </p:cBhvr>
                                    </p:animEffect>
                                  </p:childTnLst>
                                </p:cTn>
                              </p:par>
                              <p:par>
                                <p:cTn id="22" presetID="18" presetClass="entr" presetSubtype="12" fill="hold" nodeType="withEffect">
                                  <p:stCondLst>
                                    <p:cond delay="0"/>
                                  </p:stCondLst>
                                  <p:childTnLst>
                                    <p:set>
                                      <p:cBhvr>
                                        <p:cTn id="23" dur="1" fill="hold">
                                          <p:stCondLst>
                                            <p:cond delay="0"/>
                                          </p:stCondLst>
                                        </p:cTn>
                                        <p:tgtEl>
                                          <p:spTgt spid="9">
                                            <p:txEl>
                                              <p:pRg st="6" end="6"/>
                                            </p:txEl>
                                          </p:spTgt>
                                        </p:tgtEl>
                                        <p:attrNameLst>
                                          <p:attrName>style.visibility</p:attrName>
                                        </p:attrNameLst>
                                      </p:cBhvr>
                                      <p:to>
                                        <p:strVal val="visible"/>
                                      </p:to>
                                    </p:set>
                                    <p:animEffect transition="in" filter="strips(downLeft)">
                                      <p:cBhvr>
                                        <p:cTn id="24" dur="500"/>
                                        <p:tgtEl>
                                          <p:spTgt spid="9">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nodeType="clickEffect">
                                  <p:stCondLst>
                                    <p:cond delay="0"/>
                                  </p:stCondLst>
                                  <p:childTnLst>
                                    <p:set>
                                      <p:cBhvr>
                                        <p:cTn id="28" dur="1" fill="hold">
                                          <p:stCondLst>
                                            <p:cond delay="0"/>
                                          </p:stCondLst>
                                        </p:cTn>
                                        <p:tgtEl>
                                          <p:spTgt spid="9">
                                            <p:txEl>
                                              <p:pRg st="8" end="8"/>
                                            </p:txEl>
                                          </p:spTgt>
                                        </p:tgtEl>
                                        <p:attrNameLst>
                                          <p:attrName>style.visibility</p:attrName>
                                        </p:attrNameLst>
                                      </p:cBhvr>
                                      <p:to>
                                        <p:strVal val="visible"/>
                                      </p:to>
                                    </p:set>
                                    <p:animEffect transition="in" filter="strips(downLeft)">
                                      <p:cBhvr>
                                        <p:cTn id="29" dur="500"/>
                                        <p:tgtEl>
                                          <p:spTgt spid="9">
                                            <p:txEl>
                                              <p:pRg st="8" end="8"/>
                                            </p:txEl>
                                          </p:spTgt>
                                        </p:tgtEl>
                                      </p:cBhvr>
                                    </p:animEffect>
                                  </p:childTnLst>
                                </p:cTn>
                              </p:par>
                              <p:par>
                                <p:cTn id="30" presetID="18" presetClass="entr" presetSubtype="12" fill="hold" nodeType="withEffect">
                                  <p:stCondLst>
                                    <p:cond delay="0"/>
                                  </p:stCondLst>
                                  <p:childTnLst>
                                    <p:set>
                                      <p:cBhvr>
                                        <p:cTn id="31" dur="1" fill="hold">
                                          <p:stCondLst>
                                            <p:cond delay="0"/>
                                          </p:stCondLst>
                                        </p:cTn>
                                        <p:tgtEl>
                                          <p:spTgt spid="9">
                                            <p:txEl>
                                              <p:pRg st="9" end="9"/>
                                            </p:txEl>
                                          </p:spTgt>
                                        </p:tgtEl>
                                        <p:attrNameLst>
                                          <p:attrName>style.visibility</p:attrName>
                                        </p:attrNameLst>
                                      </p:cBhvr>
                                      <p:to>
                                        <p:strVal val="visible"/>
                                      </p:to>
                                    </p:set>
                                    <p:animEffect transition="in" filter="strips(downLeft)">
                                      <p:cBhvr>
                                        <p:cTn id="32" dur="500"/>
                                        <p:tgtEl>
                                          <p:spTgt spid="9">
                                            <p:txEl>
                                              <p:pRg st="9" end="9"/>
                                            </p:txEl>
                                          </p:spTgt>
                                        </p:tgtEl>
                                      </p:cBhvr>
                                    </p:animEffect>
                                  </p:childTnLst>
                                </p:cTn>
                              </p:par>
                              <p:par>
                                <p:cTn id="33" presetID="18" presetClass="entr" presetSubtype="12" fill="hold" nodeType="withEffect">
                                  <p:stCondLst>
                                    <p:cond delay="0"/>
                                  </p:stCondLst>
                                  <p:childTnLst>
                                    <p:set>
                                      <p:cBhvr>
                                        <p:cTn id="34" dur="1" fill="hold">
                                          <p:stCondLst>
                                            <p:cond delay="0"/>
                                          </p:stCondLst>
                                        </p:cTn>
                                        <p:tgtEl>
                                          <p:spTgt spid="9">
                                            <p:txEl>
                                              <p:pRg st="10" end="10"/>
                                            </p:txEl>
                                          </p:spTgt>
                                        </p:tgtEl>
                                        <p:attrNameLst>
                                          <p:attrName>style.visibility</p:attrName>
                                        </p:attrNameLst>
                                      </p:cBhvr>
                                      <p:to>
                                        <p:strVal val="visible"/>
                                      </p:to>
                                    </p:set>
                                    <p:animEffect transition="in" filter="strips(downLeft)">
                                      <p:cBhvr>
                                        <p:cTn id="35" dur="500"/>
                                        <p:tgtEl>
                                          <p:spTgt spid="9">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7 Rectángulo"/>
          <p:cNvSpPr>
            <a:spLocks noChangeArrowheads="1"/>
          </p:cNvSpPr>
          <p:nvPr/>
        </p:nvSpPr>
        <p:spPr bwMode="auto">
          <a:xfrm>
            <a:off x="357188" y="1071546"/>
            <a:ext cx="7858125" cy="2124075"/>
          </a:xfrm>
          <a:prstGeom prst="rect">
            <a:avLst/>
          </a:prstGeom>
          <a:noFill/>
          <a:ln w="9525">
            <a:noFill/>
            <a:miter lim="800000"/>
            <a:headEnd/>
            <a:tailEnd/>
          </a:ln>
        </p:spPr>
        <p:txBody>
          <a:bodyPr>
            <a:spAutoFit/>
          </a:bodyPr>
          <a:lstStyle/>
          <a:p>
            <a:pPr>
              <a:defRPr/>
            </a:pPr>
            <a:r>
              <a:rPr lang="es-ES" sz="2200" dirty="0">
                <a:latin typeface="Arial" pitchFamily="34" charset="0"/>
              </a:rPr>
              <a:t>El Bienestar Animal es todo lo relativo al confort del animal  </a:t>
            </a:r>
            <a:r>
              <a:rPr lang="es-MX" sz="2200" dirty="0">
                <a:latin typeface="Arial" pitchFamily="34" charset="0"/>
              </a:rPr>
              <a:t>y está mas allá de la mera falta de enfermedad, abarcando el complejo estado de bienestar físico. Es la realidad que considera al animal en un estado de armonía en su ambiente y la forma en la cual reacciona frente a los estímulos que se le presentan.</a:t>
            </a:r>
            <a:endParaRPr lang="es-ES" sz="2200" dirty="0">
              <a:latin typeface="Arial" pitchFamily="34" charset="0"/>
            </a:endParaRPr>
          </a:p>
        </p:txBody>
      </p:sp>
      <p:sp>
        <p:nvSpPr>
          <p:cNvPr id="4"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5"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6"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7"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8" name="Rectangle 2"/>
          <p:cNvSpPr txBox="1">
            <a:spLocks noChangeArrowheads="1"/>
          </p:cNvSpPr>
          <p:nvPr/>
        </p:nvSpPr>
        <p:spPr>
          <a:xfrm>
            <a:off x="1585942" y="214290"/>
            <a:ext cx="6057892" cy="677863"/>
          </a:xfrm>
          <a:prstGeom prst="rect">
            <a:avLst/>
          </a:prstGeom>
          <a:noFill/>
        </p:spPr>
        <p:txBody>
          <a:bodyPr vert="horz" lIns="91440" tIns="45720" rIns="91440" bIns="45720" rtlCol="0" anchor="ctr" anchorCtr="0">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smtClean="0">
                <a:ln>
                  <a:noFill/>
                </a:ln>
                <a:solidFill>
                  <a:srgbClr val="FFFF66"/>
                </a:solidFill>
                <a:effectLst/>
                <a:uLnTx/>
                <a:uFillTx/>
                <a:latin typeface="+mj-lt"/>
                <a:ea typeface="+mj-ea"/>
                <a:cs typeface="+mj-cs"/>
              </a:rPr>
              <a:t>BIENESTAR ANIMAL</a:t>
            </a:r>
            <a:endParaRPr kumimoji="0" lang="es-ES" sz="4400" b="1" i="0" u="none" strike="noStrike" kern="1200" cap="none" spc="0" normalizeH="0" baseline="0" noProof="0" dirty="0">
              <a:ln>
                <a:noFill/>
              </a:ln>
              <a:solidFill>
                <a:srgbClr val="FFFF66"/>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noFill/>
          <a:ln/>
        </p:spPr>
        <p:txBody>
          <a:bodyPr anchorCtr="0">
            <a:noAutofit/>
          </a:bodyPr>
          <a:lstStyle/>
          <a:p>
            <a:r>
              <a:rPr lang="es-ES_tradnl" sz="4000" b="1" dirty="0">
                <a:solidFill>
                  <a:srgbClr val="FFFF00"/>
                </a:solidFill>
                <a:effectLst>
                  <a:outerShdw blurRad="38100" dist="38100" dir="2700000" algn="tl">
                    <a:srgbClr val="000000">
                      <a:alpha val="43137"/>
                    </a:srgbClr>
                  </a:outerShdw>
                </a:effectLst>
              </a:rPr>
              <a:t>Factores que modifican la respuesta biológica</a:t>
            </a:r>
          </a:p>
        </p:txBody>
      </p:sp>
      <p:sp>
        <p:nvSpPr>
          <p:cNvPr id="17411" name="Rectangle 3"/>
          <p:cNvSpPr>
            <a:spLocks noGrp="1" noChangeArrowheads="1"/>
          </p:cNvSpPr>
          <p:nvPr>
            <p:ph type="body" idx="1"/>
          </p:nvPr>
        </p:nvSpPr>
        <p:spPr>
          <a:xfrm>
            <a:off x="457200" y="1895494"/>
            <a:ext cx="8229600" cy="4319588"/>
          </a:xfrm>
        </p:spPr>
        <p:txBody>
          <a:bodyPr>
            <a:normAutofit/>
          </a:bodyPr>
          <a:lstStyle/>
          <a:p>
            <a:pPr>
              <a:lnSpc>
                <a:spcPct val="90000"/>
              </a:lnSpc>
              <a:buClr>
                <a:srgbClr val="FFFFCC"/>
              </a:buClr>
            </a:pPr>
            <a:r>
              <a:rPr lang="es-ES_tradnl" sz="3400" b="1" dirty="0">
                <a:solidFill>
                  <a:schemeClr val="tx2"/>
                </a:solidFill>
              </a:rPr>
              <a:t>Microbiológicos</a:t>
            </a:r>
          </a:p>
          <a:p>
            <a:pPr>
              <a:lnSpc>
                <a:spcPct val="90000"/>
              </a:lnSpc>
              <a:buClr>
                <a:srgbClr val="FFFFCC"/>
              </a:buClr>
            </a:pPr>
            <a:r>
              <a:rPr lang="es-ES_tradnl" sz="3400" b="1" dirty="0">
                <a:solidFill>
                  <a:schemeClr val="tx2"/>
                </a:solidFill>
              </a:rPr>
              <a:t>Físicos</a:t>
            </a:r>
          </a:p>
          <a:p>
            <a:pPr>
              <a:lnSpc>
                <a:spcPct val="90000"/>
              </a:lnSpc>
              <a:buClr>
                <a:srgbClr val="FFFFCC"/>
              </a:buClr>
            </a:pPr>
            <a:r>
              <a:rPr lang="es-ES_tradnl" sz="3400" b="1" dirty="0">
                <a:solidFill>
                  <a:schemeClr val="tx2"/>
                </a:solidFill>
              </a:rPr>
              <a:t>Químicos</a:t>
            </a:r>
          </a:p>
          <a:p>
            <a:pPr>
              <a:lnSpc>
                <a:spcPct val="90000"/>
              </a:lnSpc>
              <a:buClr>
                <a:srgbClr val="FFFFCC"/>
              </a:buClr>
            </a:pPr>
            <a:r>
              <a:rPr lang="es-ES_tradnl" sz="3400" b="1" dirty="0">
                <a:solidFill>
                  <a:schemeClr val="tx2"/>
                </a:solidFill>
              </a:rPr>
              <a:t>Genéticos</a:t>
            </a:r>
          </a:p>
          <a:p>
            <a:pPr>
              <a:lnSpc>
                <a:spcPct val="90000"/>
              </a:lnSpc>
              <a:buClr>
                <a:srgbClr val="FFFFCC"/>
              </a:buClr>
            </a:pPr>
            <a:r>
              <a:rPr lang="es-ES_tradnl" sz="3400" b="1" dirty="0">
                <a:solidFill>
                  <a:schemeClr val="tx2"/>
                </a:solidFill>
              </a:rPr>
              <a:t>Psicológicos</a:t>
            </a:r>
          </a:p>
          <a:p>
            <a:pPr>
              <a:lnSpc>
                <a:spcPct val="90000"/>
              </a:lnSpc>
              <a:buClr>
                <a:srgbClr val="FFFFCC"/>
              </a:buClr>
            </a:pPr>
            <a:r>
              <a:rPr lang="es-ES_tradnl" sz="3400" b="1" dirty="0">
                <a:solidFill>
                  <a:schemeClr val="tx2"/>
                </a:solidFill>
              </a:rPr>
              <a:t>Comportamiento</a:t>
            </a:r>
          </a:p>
          <a:p>
            <a:pPr>
              <a:lnSpc>
                <a:spcPct val="90000"/>
              </a:lnSpc>
              <a:buClr>
                <a:srgbClr val="FFFFCC"/>
              </a:buClr>
            </a:pPr>
            <a:r>
              <a:rPr lang="es-ES_tradnl" sz="3400" b="1" dirty="0">
                <a:solidFill>
                  <a:schemeClr val="tx2"/>
                </a:solidFill>
              </a:rPr>
              <a:t>Manejo/cuidado</a:t>
            </a:r>
          </a:p>
        </p:txBody>
      </p:sp>
      <p:sp>
        <p:nvSpPr>
          <p:cNvPr id="4"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5"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6"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7"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000100" y="285728"/>
            <a:ext cx="6707188" cy="919162"/>
          </a:xfrm>
          <a:noFill/>
          <a:ln/>
        </p:spPr>
        <p:txBody>
          <a:bodyPr anchorCtr="0"/>
          <a:lstStyle/>
          <a:p>
            <a:r>
              <a:rPr lang="es-ES_tradnl" sz="4000" b="1">
                <a:solidFill>
                  <a:srgbClr val="FFFFCC"/>
                </a:solidFill>
              </a:rPr>
              <a:t>Pilares fundamentales</a:t>
            </a:r>
          </a:p>
        </p:txBody>
      </p:sp>
      <p:sp>
        <p:nvSpPr>
          <p:cNvPr id="18435" name="Rectangle 3"/>
          <p:cNvSpPr>
            <a:spLocks noChangeArrowheads="1"/>
          </p:cNvSpPr>
          <p:nvPr/>
        </p:nvSpPr>
        <p:spPr bwMode="auto">
          <a:xfrm>
            <a:off x="1000100" y="1071533"/>
            <a:ext cx="7772400" cy="1143000"/>
          </a:xfrm>
          <a:prstGeom prst="rect">
            <a:avLst/>
          </a:prstGeom>
          <a:noFill/>
          <a:ln w="9525">
            <a:noFill/>
            <a:miter lim="800000"/>
            <a:headEnd/>
            <a:tailEnd/>
          </a:ln>
        </p:spPr>
        <p:txBody>
          <a:bodyPr anchor="ctr"/>
          <a:lstStyle/>
          <a:p>
            <a:pPr algn="ctr"/>
            <a:endParaRPr lang="es-AR" sz="3600" b="1">
              <a:solidFill>
                <a:schemeClr val="tx2"/>
              </a:solidFill>
              <a:effectLst>
                <a:outerShdw blurRad="38100" dist="38100" dir="2700000" algn="tl">
                  <a:srgbClr val="000000"/>
                </a:outerShdw>
              </a:effectLst>
            </a:endParaRPr>
          </a:p>
        </p:txBody>
      </p:sp>
      <p:sp>
        <p:nvSpPr>
          <p:cNvPr id="18436" name="Rectangle 4"/>
          <p:cNvSpPr>
            <a:spLocks noChangeArrowheads="1"/>
          </p:cNvSpPr>
          <p:nvPr/>
        </p:nvSpPr>
        <p:spPr bwMode="auto">
          <a:xfrm>
            <a:off x="1428728" y="1214409"/>
            <a:ext cx="3757613" cy="914400"/>
          </a:xfrm>
          <a:prstGeom prst="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3500000" scaled="1"/>
            <a:tileRect/>
          </a:gradFill>
          <a:ln w="12700">
            <a:solidFill>
              <a:schemeClr val="tx1"/>
            </a:solidFill>
            <a:miter lim="800000"/>
            <a:headEnd type="none" w="sm" len="sm"/>
            <a:tailEnd type="none" w="sm" len="sm"/>
          </a:ln>
          <a:effectLst/>
        </p:spPr>
        <p:txBody>
          <a:bodyPr wrap="none" anchor="ctr"/>
          <a:lstStyle/>
          <a:p>
            <a:pPr algn="ctr" eaLnBrk="0" hangingPunct="0"/>
            <a:r>
              <a:rPr lang="es-ES_tradnl" sz="2400" b="1" i="1" dirty="0">
                <a:solidFill>
                  <a:srgbClr val="000000"/>
                </a:solidFill>
              </a:rPr>
              <a:t>ANIMALES DEFINIDOS</a:t>
            </a:r>
          </a:p>
        </p:txBody>
      </p:sp>
      <p:sp>
        <p:nvSpPr>
          <p:cNvPr id="18437" name="Rectangle 5"/>
          <p:cNvSpPr>
            <a:spLocks noChangeArrowheads="1"/>
          </p:cNvSpPr>
          <p:nvPr/>
        </p:nvSpPr>
        <p:spPr bwMode="auto">
          <a:xfrm>
            <a:off x="1454150" y="4381483"/>
            <a:ext cx="3665538" cy="1524000"/>
          </a:xfrm>
          <a:prstGeom prst="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3500000" scaled="1"/>
            <a:tileRect/>
          </a:gradFill>
          <a:ln w="12700">
            <a:solidFill>
              <a:schemeClr val="tx1"/>
            </a:solidFill>
            <a:miter lim="800000"/>
            <a:headEnd type="none" w="sm" len="sm"/>
            <a:tailEnd type="none" w="sm" len="sm"/>
          </a:ln>
          <a:effectLst/>
        </p:spPr>
        <p:txBody>
          <a:bodyPr wrap="none" anchor="ctr"/>
          <a:lstStyle/>
          <a:p>
            <a:pPr algn="ctr" eaLnBrk="0" hangingPunct="0"/>
            <a:r>
              <a:rPr lang="es-ES_tradnl" sz="2400" b="1" i="1">
                <a:solidFill>
                  <a:srgbClr val="000000"/>
                </a:solidFill>
              </a:rPr>
              <a:t>CAPACITACIÓN</a:t>
            </a:r>
          </a:p>
          <a:p>
            <a:pPr algn="ctr" eaLnBrk="0" hangingPunct="0"/>
            <a:r>
              <a:rPr lang="es-ES_tradnl" sz="2400" b="1" i="1">
                <a:solidFill>
                  <a:srgbClr val="000000"/>
                </a:solidFill>
              </a:rPr>
              <a:t>DEL </a:t>
            </a:r>
          </a:p>
          <a:p>
            <a:pPr algn="ctr" eaLnBrk="0" hangingPunct="0"/>
            <a:r>
              <a:rPr lang="es-ES_tradnl" sz="2400" b="1" i="1">
                <a:solidFill>
                  <a:srgbClr val="000000"/>
                </a:solidFill>
              </a:rPr>
              <a:t>PERSONAL</a:t>
            </a:r>
          </a:p>
        </p:txBody>
      </p:sp>
      <p:sp>
        <p:nvSpPr>
          <p:cNvPr id="18438" name="Rectangle 6"/>
          <p:cNvSpPr>
            <a:spLocks noChangeArrowheads="1"/>
          </p:cNvSpPr>
          <p:nvPr/>
        </p:nvSpPr>
        <p:spPr bwMode="auto">
          <a:xfrm>
            <a:off x="1428728" y="2357417"/>
            <a:ext cx="3757613" cy="1828800"/>
          </a:xfrm>
          <a:prstGeom prst="rect">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3500000" scaled="1"/>
            <a:tileRect/>
          </a:gradFill>
          <a:ln w="12700">
            <a:solidFill>
              <a:schemeClr val="tx1"/>
            </a:solidFill>
            <a:miter lim="800000"/>
            <a:headEnd type="none" w="sm" len="sm"/>
            <a:tailEnd type="none" w="sm" len="sm"/>
          </a:ln>
          <a:effectLst/>
        </p:spPr>
        <p:txBody>
          <a:bodyPr wrap="none" anchor="ctr"/>
          <a:lstStyle/>
          <a:p>
            <a:pPr algn="ctr" eaLnBrk="0" hangingPunct="0"/>
            <a:r>
              <a:rPr lang="es-ES_tradnl" sz="2400" b="1" i="1">
                <a:solidFill>
                  <a:srgbClr val="000000"/>
                </a:solidFill>
              </a:rPr>
              <a:t>ASPECTOS</a:t>
            </a:r>
          </a:p>
          <a:p>
            <a:pPr algn="ctr" eaLnBrk="0" hangingPunct="0"/>
            <a:r>
              <a:rPr lang="es-ES_tradnl" sz="2400" b="1" i="1">
                <a:solidFill>
                  <a:srgbClr val="000000"/>
                </a:solidFill>
              </a:rPr>
              <a:t> EDILICIOS Y DE</a:t>
            </a:r>
          </a:p>
          <a:p>
            <a:pPr algn="ctr" eaLnBrk="0" hangingPunct="0"/>
            <a:r>
              <a:rPr lang="es-ES_tradnl" sz="2400" b="1" i="1">
                <a:solidFill>
                  <a:srgbClr val="000000"/>
                </a:solidFill>
              </a:rPr>
              <a:t> INFRAESTRUCTURA</a:t>
            </a:r>
          </a:p>
        </p:txBody>
      </p:sp>
      <p:sp>
        <p:nvSpPr>
          <p:cNvPr id="18439" name="Rectangle 7"/>
          <p:cNvSpPr>
            <a:spLocks noChangeArrowheads="1"/>
          </p:cNvSpPr>
          <p:nvPr/>
        </p:nvSpPr>
        <p:spPr bwMode="auto">
          <a:xfrm>
            <a:off x="6248400" y="2095483"/>
            <a:ext cx="2286000" cy="251460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0800000" scaled="1"/>
            <a:tileRect/>
          </a:gradFill>
          <a:ln w="12700" algn="ctr">
            <a:solidFill>
              <a:schemeClr val="tx1"/>
            </a:solidFill>
            <a:miter lim="800000"/>
            <a:headEnd type="none" w="sm" len="sm"/>
            <a:tailEnd type="none" w="sm" len="sm"/>
          </a:ln>
          <a:effectLst/>
        </p:spPr>
        <p:txBody>
          <a:bodyPr wrap="none" anchor="ctr"/>
          <a:lstStyle/>
          <a:p>
            <a:pPr algn="ctr" eaLnBrk="0" hangingPunct="0"/>
            <a:r>
              <a:rPr lang="es-ES_tradnl" sz="2400" b="1" i="1">
                <a:solidFill>
                  <a:srgbClr val="000000"/>
                </a:solidFill>
              </a:rPr>
              <a:t>RESULTADO</a:t>
            </a:r>
          </a:p>
          <a:p>
            <a:pPr algn="ctr" eaLnBrk="0" hangingPunct="0"/>
            <a:r>
              <a:rPr lang="es-ES_tradnl" sz="2400" b="1" i="1">
                <a:solidFill>
                  <a:srgbClr val="000000"/>
                </a:solidFill>
              </a:rPr>
              <a:t>FINAL</a:t>
            </a:r>
          </a:p>
        </p:txBody>
      </p:sp>
      <p:sp>
        <p:nvSpPr>
          <p:cNvPr id="18440" name="AutoShape 8"/>
          <p:cNvSpPr>
            <a:spLocks/>
          </p:cNvSpPr>
          <p:nvPr/>
        </p:nvSpPr>
        <p:spPr bwMode="auto">
          <a:xfrm>
            <a:off x="5364163" y="1000108"/>
            <a:ext cx="381000" cy="4953000"/>
          </a:xfrm>
          <a:prstGeom prst="rightBrace">
            <a:avLst>
              <a:gd name="adj1" fmla="val 108333"/>
              <a:gd name="adj2" fmla="val 50000"/>
            </a:avLst>
          </a:prstGeom>
          <a:noFill/>
          <a:ln w="57150">
            <a:solidFill>
              <a:srgbClr val="FF0000"/>
            </a:solidFill>
            <a:round/>
            <a:headEnd type="none" w="sm" len="sm"/>
            <a:tailEnd type="none" w="sm" len="sm"/>
          </a:ln>
          <a:effectLst/>
        </p:spPr>
        <p:txBody>
          <a:bodyPr wrap="none" anchor="ctr"/>
          <a:lstStyle/>
          <a:p>
            <a:endParaRPr lang="es-AR"/>
          </a:p>
        </p:txBody>
      </p:sp>
      <p:sp>
        <p:nvSpPr>
          <p:cNvPr id="9"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0"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1"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2"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additive="base">
                                        <p:cTn id="7" dur="500" fill="hold"/>
                                        <p:tgtEl>
                                          <p:spTgt spid="18436"/>
                                        </p:tgtEl>
                                        <p:attrNameLst>
                                          <p:attrName>ppt_x</p:attrName>
                                        </p:attrNameLst>
                                      </p:cBhvr>
                                      <p:tavLst>
                                        <p:tav tm="0">
                                          <p:val>
                                            <p:strVal val="0-#ppt_w/2"/>
                                          </p:val>
                                        </p:tav>
                                        <p:tav tm="100000">
                                          <p:val>
                                            <p:strVal val="#ppt_x"/>
                                          </p:val>
                                        </p:tav>
                                      </p:tavLst>
                                    </p:anim>
                                    <p:anim calcmode="lin" valueType="num">
                                      <p:cBhvr additive="base">
                                        <p:cTn id="8" dur="500" fill="hold"/>
                                        <p:tgtEl>
                                          <p:spTgt spid="184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8438"/>
                                        </p:tgtEl>
                                        <p:attrNameLst>
                                          <p:attrName>style.visibility</p:attrName>
                                        </p:attrNameLst>
                                      </p:cBhvr>
                                      <p:to>
                                        <p:strVal val="visible"/>
                                      </p:to>
                                    </p:set>
                                    <p:anim calcmode="lin" valueType="num">
                                      <p:cBhvr additive="base">
                                        <p:cTn id="13" dur="500" fill="hold"/>
                                        <p:tgtEl>
                                          <p:spTgt spid="18438"/>
                                        </p:tgtEl>
                                        <p:attrNameLst>
                                          <p:attrName>ppt_x</p:attrName>
                                        </p:attrNameLst>
                                      </p:cBhvr>
                                      <p:tavLst>
                                        <p:tav tm="0">
                                          <p:val>
                                            <p:strVal val="0-#ppt_w/2"/>
                                          </p:val>
                                        </p:tav>
                                        <p:tav tm="100000">
                                          <p:val>
                                            <p:strVal val="#ppt_x"/>
                                          </p:val>
                                        </p:tav>
                                      </p:tavLst>
                                    </p:anim>
                                    <p:anim calcmode="lin" valueType="num">
                                      <p:cBhvr additive="base">
                                        <p:cTn id="14" dur="500" fill="hold"/>
                                        <p:tgtEl>
                                          <p:spTgt spid="1843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8437"/>
                                        </p:tgtEl>
                                        <p:attrNameLst>
                                          <p:attrName>style.visibility</p:attrName>
                                        </p:attrNameLst>
                                      </p:cBhvr>
                                      <p:to>
                                        <p:strVal val="visible"/>
                                      </p:to>
                                    </p:set>
                                    <p:anim calcmode="lin" valueType="num">
                                      <p:cBhvr additive="base">
                                        <p:cTn id="19" dur="500" fill="hold"/>
                                        <p:tgtEl>
                                          <p:spTgt spid="18437"/>
                                        </p:tgtEl>
                                        <p:attrNameLst>
                                          <p:attrName>ppt_x</p:attrName>
                                        </p:attrNameLst>
                                      </p:cBhvr>
                                      <p:tavLst>
                                        <p:tav tm="0">
                                          <p:val>
                                            <p:strVal val="0-#ppt_w/2"/>
                                          </p:val>
                                        </p:tav>
                                        <p:tav tm="100000">
                                          <p:val>
                                            <p:strVal val="#ppt_x"/>
                                          </p:val>
                                        </p:tav>
                                      </p:tavLst>
                                    </p:anim>
                                    <p:anim calcmode="lin" valueType="num">
                                      <p:cBhvr additive="base">
                                        <p:cTn id="20" dur="500" fill="hold"/>
                                        <p:tgtEl>
                                          <p:spTgt spid="1843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8440"/>
                                        </p:tgtEl>
                                        <p:attrNameLst>
                                          <p:attrName>style.visibility</p:attrName>
                                        </p:attrNameLst>
                                      </p:cBhvr>
                                      <p:to>
                                        <p:strVal val="visible"/>
                                      </p:to>
                                    </p:set>
                                    <p:anim calcmode="lin" valueType="num">
                                      <p:cBhvr additive="base">
                                        <p:cTn id="25" dur="500" fill="hold"/>
                                        <p:tgtEl>
                                          <p:spTgt spid="18440"/>
                                        </p:tgtEl>
                                        <p:attrNameLst>
                                          <p:attrName>ppt_x</p:attrName>
                                        </p:attrNameLst>
                                      </p:cBhvr>
                                      <p:tavLst>
                                        <p:tav tm="0">
                                          <p:val>
                                            <p:strVal val="1+#ppt_w/2"/>
                                          </p:val>
                                        </p:tav>
                                        <p:tav tm="100000">
                                          <p:val>
                                            <p:strVal val="#ppt_x"/>
                                          </p:val>
                                        </p:tav>
                                      </p:tavLst>
                                    </p:anim>
                                    <p:anim calcmode="lin" valueType="num">
                                      <p:cBhvr additive="base">
                                        <p:cTn id="26" dur="500" fill="hold"/>
                                        <p:tgtEl>
                                          <p:spTgt spid="1844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272" fill="hold" grpId="0" nodeType="clickEffect">
                                  <p:stCondLst>
                                    <p:cond delay="0"/>
                                  </p:stCondLst>
                                  <p:childTnLst>
                                    <p:set>
                                      <p:cBhvr>
                                        <p:cTn id="30" dur="1" fill="hold">
                                          <p:stCondLst>
                                            <p:cond delay="0"/>
                                          </p:stCondLst>
                                        </p:cTn>
                                        <p:tgtEl>
                                          <p:spTgt spid="18439"/>
                                        </p:tgtEl>
                                        <p:attrNameLst>
                                          <p:attrName>style.visibility</p:attrName>
                                        </p:attrNameLst>
                                      </p:cBhvr>
                                      <p:to>
                                        <p:strVal val="visible"/>
                                      </p:to>
                                    </p:set>
                                    <p:anim calcmode="lin" valueType="num">
                                      <p:cBhvr>
                                        <p:cTn id="31" dur="500" fill="hold"/>
                                        <p:tgtEl>
                                          <p:spTgt spid="18439"/>
                                        </p:tgtEl>
                                        <p:attrNameLst>
                                          <p:attrName>ppt_w</p:attrName>
                                        </p:attrNameLst>
                                      </p:cBhvr>
                                      <p:tavLst>
                                        <p:tav tm="0">
                                          <p:val>
                                            <p:strVal val="2/3*#ppt_w"/>
                                          </p:val>
                                        </p:tav>
                                        <p:tav tm="100000">
                                          <p:val>
                                            <p:strVal val="#ppt_w"/>
                                          </p:val>
                                        </p:tav>
                                      </p:tavLst>
                                    </p:anim>
                                    <p:anim calcmode="lin" valueType="num">
                                      <p:cBhvr>
                                        <p:cTn id="32" dur="500" fill="hold"/>
                                        <p:tgtEl>
                                          <p:spTgt spid="18439"/>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autoUpdateAnimBg="0"/>
      <p:bldP spid="18437" grpId="0" animBg="1" autoUpdateAnimBg="0"/>
      <p:bldP spid="18438" grpId="0" animBg="1" autoUpdateAnimBg="0"/>
      <p:bldP spid="18439" grpId="0" animBg="1" autoUpdateAnimBg="0"/>
      <p:bldP spid="1844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2844" y="68025"/>
            <a:ext cx="3254865" cy="769441"/>
          </a:xfrm>
          <a:prstGeom prst="rect">
            <a:avLst/>
          </a:prstGeom>
          <a:noFill/>
        </p:spPr>
        <p:txBody>
          <a:bodyPr wrap="none" rtlCol="0">
            <a:spAutoFit/>
          </a:bodyPr>
          <a:lstStyle/>
          <a:p>
            <a:r>
              <a:rPr lang="es-AR" sz="4400" dirty="0" smtClean="0">
                <a:solidFill>
                  <a:srgbClr val="FFFF00"/>
                </a:solidFill>
                <a:effectLst>
                  <a:outerShdw blurRad="38100" dist="38100" dir="2700000" algn="tl">
                    <a:srgbClr val="000000">
                      <a:alpha val="43137"/>
                    </a:srgbClr>
                  </a:outerShdw>
                </a:effectLst>
              </a:rPr>
              <a:t>Lineamientos</a:t>
            </a:r>
            <a:endParaRPr lang="es-AR" sz="4400" dirty="0">
              <a:solidFill>
                <a:srgbClr val="FFFF00"/>
              </a:solidFill>
              <a:effectLst>
                <a:outerShdw blurRad="38100" dist="38100" dir="2700000" algn="tl">
                  <a:srgbClr val="000000">
                    <a:alpha val="43137"/>
                  </a:srgbClr>
                </a:outerShdw>
              </a:effectLst>
            </a:endParaRPr>
          </a:p>
        </p:txBody>
      </p:sp>
      <p:sp>
        <p:nvSpPr>
          <p:cNvPr id="3" name="2 CuadroTexto"/>
          <p:cNvSpPr txBox="1"/>
          <p:nvPr/>
        </p:nvSpPr>
        <p:spPr>
          <a:xfrm>
            <a:off x="285720" y="857232"/>
            <a:ext cx="3915111" cy="523220"/>
          </a:xfrm>
          <a:prstGeom prst="rect">
            <a:avLst/>
          </a:prstGeom>
          <a:noFill/>
        </p:spPr>
        <p:txBody>
          <a:bodyPr wrap="none" rtlCol="0">
            <a:spAutoFit/>
          </a:bodyPr>
          <a:lstStyle/>
          <a:p>
            <a:pPr marL="342900" indent="-342900">
              <a:buFont typeface="Wingdings" pitchFamily="2" charset="2"/>
              <a:buChar char="§"/>
            </a:pPr>
            <a:r>
              <a:rPr lang="es-ES" sz="2800" dirty="0" smtClean="0"/>
              <a:t>Origen de los animales </a:t>
            </a:r>
            <a:endParaRPr lang="es-ES" sz="2800" dirty="0"/>
          </a:p>
        </p:txBody>
      </p:sp>
      <p:sp>
        <p:nvSpPr>
          <p:cNvPr id="4" name="3 CuadroTexto"/>
          <p:cNvSpPr txBox="1"/>
          <p:nvPr/>
        </p:nvSpPr>
        <p:spPr>
          <a:xfrm>
            <a:off x="285720" y="1500174"/>
            <a:ext cx="4251357" cy="523220"/>
          </a:xfrm>
          <a:prstGeom prst="rect">
            <a:avLst/>
          </a:prstGeom>
          <a:noFill/>
        </p:spPr>
        <p:txBody>
          <a:bodyPr wrap="none" rtlCol="0">
            <a:spAutoFit/>
          </a:bodyPr>
          <a:lstStyle/>
          <a:p>
            <a:pPr marL="342900" indent="-342900">
              <a:buFont typeface="Wingdings" pitchFamily="2" charset="2"/>
              <a:buChar char="§"/>
            </a:pPr>
            <a:r>
              <a:rPr lang="es-ES" sz="2800" dirty="0" smtClean="0"/>
              <a:t>Albergue de los animales </a:t>
            </a:r>
            <a:endParaRPr lang="es-ES" sz="2800" dirty="0"/>
          </a:p>
        </p:txBody>
      </p:sp>
      <p:pic>
        <p:nvPicPr>
          <p:cNvPr id="1029" name="Picture 5"/>
          <p:cNvPicPr>
            <a:picLocks noChangeAspect="1" noChangeArrowheads="1"/>
          </p:cNvPicPr>
          <p:nvPr/>
        </p:nvPicPr>
        <p:blipFill>
          <a:blip r:embed="rId2"/>
          <a:srcRect/>
          <a:stretch>
            <a:fillRect/>
          </a:stretch>
        </p:blipFill>
        <p:spPr bwMode="auto">
          <a:xfrm>
            <a:off x="500034" y="2285992"/>
            <a:ext cx="3798272" cy="2857520"/>
          </a:xfrm>
          <a:prstGeom prst="rect">
            <a:avLst/>
          </a:prstGeom>
          <a:noFill/>
          <a:ln w="9525">
            <a:noFill/>
            <a:miter lim="800000"/>
            <a:headEnd/>
            <a:tailEnd/>
          </a:ln>
          <a:effectLst/>
        </p:spPr>
      </p:pic>
      <p:pic>
        <p:nvPicPr>
          <p:cNvPr id="1031" name="Picture 7"/>
          <p:cNvPicPr>
            <a:picLocks noChangeAspect="1" noChangeArrowheads="1"/>
          </p:cNvPicPr>
          <p:nvPr/>
        </p:nvPicPr>
        <p:blipFill>
          <a:blip r:embed="rId3"/>
          <a:srcRect/>
          <a:stretch>
            <a:fillRect/>
          </a:stretch>
        </p:blipFill>
        <p:spPr bwMode="auto">
          <a:xfrm>
            <a:off x="4714876" y="500042"/>
            <a:ext cx="3687763" cy="2773363"/>
          </a:xfrm>
          <a:prstGeom prst="rect">
            <a:avLst/>
          </a:prstGeom>
          <a:noFill/>
          <a:ln w="9525">
            <a:noFill/>
            <a:miter lim="800000"/>
            <a:headEnd/>
            <a:tailEnd/>
          </a:ln>
          <a:effectLst/>
        </p:spPr>
      </p:pic>
      <p:pic>
        <p:nvPicPr>
          <p:cNvPr id="13" name="Picture 22" descr="ternemelli"/>
          <p:cNvPicPr>
            <a:picLocks noChangeAspect="1" noChangeArrowheads="1"/>
          </p:cNvPicPr>
          <p:nvPr/>
        </p:nvPicPr>
        <p:blipFill>
          <a:blip r:embed="rId4"/>
          <a:srcRect/>
          <a:stretch>
            <a:fillRect/>
          </a:stretch>
        </p:blipFill>
        <p:spPr bwMode="auto">
          <a:xfrm>
            <a:off x="4786314" y="3571876"/>
            <a:ext cx="3500462" cy="2446246"/>
          </a:xfrm>
          <a:prstGeom prst="rect">
            <a:avLst/>
          </a:prstGeom>
          <a:noFill/>
          <a:ln w="9525">
            <a:solidFill>
              <a:schemeClr val="tx1"/>
            </a:solidFill>
            <a:miter lim="800000"/>
            <a:headEnd/>
            <a:tailEnd/>
          </a:ln>
          <a:effectLst/>
        </p:spPr>
      </p:pic>
      <p:sp>
        <p:nvSpPr>
          <p:cNvPr id="8"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9"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0" name="Picture 8" descr="logowebintaexpo"/>
          <p:cNvPicPr>
            <a:picLocks noChangeAspect="1" noChangeArrowheads="1"/>
          </p:cNvPicPr>
          <p:nvPr/>
        </p:nvPicPr>
        <p:blipFill>
          <a:blip r:embed="rId5"/>
          <a:srcRect/>
          <a:stretch>
            <a:fillRect/>
          </a:stretch>
        </p:blipFill>
        <p:spPr bwMode="auto">
          <a:xfrm>
            <a:off x="8424894" y="6353199"/>
            <a:ext cx="433386" cy="433387"/>
          </a:xfrm>
          <a:prstGeom prst="rect">
            <a:avLst/>
          </a:prstGeom>
          <a:noFill/>
        </p:spPr>
      </p:pic>
      <p:pic>
        <p:nvPicPr>
          <p:cNvPr id="11" name="Picture 11"/>
          <p:cNvPicPr>
            <a:picLocks noChangeAspect="1" noChangeArrowheads="1"/>
          </p:cNvPicPr>
          <p:nvPr/>
        </p:nvPicPr>
        <p:blipFill>
          <a:blip r:embed="rId6"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9"/>
                                        </p:tgtEl>
                                        <p:attrNameLst>
                                          <p:attrName>style.visibility</p:attrName>
                                        </p:attrNameLst>
                                      </p:cBhvr>
                                      <p:to>
                                        <p:strVal val="visible"/>
                                      </p:to>
                                    </p:set>
                                    <p:animEffect transition="in" filter="blinds(horizontal)">
                                      <p:cBhvr>
                                        <p:cTn id="12" dur="500"/>
                                        <p:tgtEl>
                                          <p:spTgt spid="1029"/>
                                        </p:tgtEl>
                                      </p:cBhvr>
                                    </p:animEffect>
                                  </p:childTnLst>
                                </p:cTn>
                              </p:par>
                              <p:par>
                                <p:cTn id="13" presetID="3" presetClass="entr" presetSubtype="10" fill="hold" nodeType="withEffect">
                                  <p:stCondLst>
                                    <p:cond delay="0"/>
                                  </p:stCondLst>
                                  <p:childTnLst>
                                    <p:set>
                                      <p:cBhvr>
                                        <p:cTn id="14" dur="1" fill="hold">
                                          <p:stCondLst>
                                            <p:cond delay="0"/>
                                          </p:stCondLst>
                                        </p:cTn>
                                        <p:tgtEl>
                                          <p:spTgt spid="1031"/>
                                        </p:tgtEl>
                                        <p:attrNameLst>
                                          <p:attrName>style.visibility</p:attrName>
                                        </p:attrNameLst>
                                      </p:cBhvr>
                                      <p:to>
                                        <p:strVal val="visible"/>
                                      </p:to>
                                    </p:set>
                                    <p:animEffect transition="in" filter="blinds(horizontal)">
                                      <p:cBhvr>
                                        <p:cTn id="15" dur="500"/>
                                        <p:tgtEl>
                                          <p:spTgt spid="1031"/>
                                        </p:tgtEl>
                                      </p:cBhvr>
                                    </p:animEffect>
                                  </p:childTnLst>
                                </p:cTn>
                              </p:par>
                              <p:par>
                                <p:cTn id="16" presetID="3" presetClass="entr" presetSubtype="1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linds(horizontal)">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642910" y="1643050"/>
            <a:ext cx="3406775" cy="2225675"/>
          </a:xfrm>
          <a:prstGeom prst="rect">
            <a:avLst/>
          </a:prstGeom>
          <a:noFill/>
          <a:ln w="9525">
            <a:noFill/>
            <a:miter lim="800000"/>
            <a:headEnd/>
            <a:tailEnd/>
          </a:ln>
          <a:effectLst/>
        </p:spPr>
      </p:pic>
      <p:sp>
        <p:nvSpPr>
          <p:cNvPr id="4" name="3 CuadroTexto"/>
          <p:cNvSpPr txBox="1"/>
          <p:nvPr/>
        </p:nvSpPr>
        <p:spPr>
          <a:xfrm>
            <a:off x="142844" y="68025"/>
            <a:ext cx="3254865" cy="769441"/>
          </a:xfrm>
          <a:prstGeom prst="rect">
            <a:avLst/>
          </a:prstGeom>
          <a:noFill/>
        </p:spPr>
        <p:txBody>
          <a:bodyPr wrap="none" rtlCol="0">
            <a:spAutoFit/>
          </a:bodyPr>
          <a:lstStyle/>
          <a:p>
            <a:r>
              <a:rPr lang="es-AR" sz="4400" dirty="0" smtClean="0">
                <a:solidFill>
                  <a:srgbClr val="FFFF00"/>
                </a:solidFill>
                <a:effectLst>
                  <a:outerShdw blurRad="38100" dist="38100" dir="2700000" algn="tl">
                    <a:srgbClr val="000000">
                      <a:alpha val="43137"/>
                    </a:srgbClr>
                  </a:outerShdw>
                </a:effectLst>
              </a:rPr>
              <a:t>Lineamientos</a:t>
            </a:r>
            <a:endParaRPr lang="es-AR" sz="4400" dirty="0">
              <a:solidFill>
                <a:srgbClr val="FFFF00"/>
              </a:solidFill>
              <a:effectLst>
                <a:outerShdw blurRad="38100" dist="38100" dir="2700000" algn="tl">
                  <a:srgbClr val="000000">
                    <a:alpha val="43137"/>
                  </a:srgbClr>
                </a:outerShdw>
              </a:effectLst>
            </a:endParaRPr>
          </a:p>
        </p:txBody>
      </p:sp>
      <p:sp>
        <p:nvSpPr>
          <p:cNvPr id="5" name="4 CuadroTexto"/>
          <p:cNvSpPr txBox="1"/>
          <p:nvPr/>
        </p:nvSpPr>
        <p:spPr>
          <a:xfrm>
            <a:off x="214282" y="1048392"/>
            <a:ext cx="2967031" cy="523220"/>
          </a:xfrm>
          <a:prstGeom prst="rect">
            <a:avLst/>
          </a:prstGeom>
          <a:noFill/>
        </p:spPr>
        <p:txBody>
          <a:bodyPr wrap="none" rtlCol="0">
            <a:spAutoFit/>
          </a:bodyPr>
          <a:lstStyle/>
          <a:p>
            <a:pPr marL="342900" indent="-342900">
              <a:buFont typeface="Wingdings" pitchFamily="2" charset="2"/>
              <a:buChar char="§"/>
            </a:pPr>
            <a:r>
              <a:rPr lang="es-ES" sz="2800" dirty="0" smtClean="0"/>
              <a:t>Alimento  y agua</a:t>
            </a:r>
            <a:endParaRPr lang="es-ES" sz="2800" dirty="0"/>
          </a:p>
        </p:txBody>
      </p:sp>
      <p:pic>
        <p:nvPicPr>
          <p:cNvPr id="6" name="Picture 6" descr="E:\imagenes chulengos\00026.jpg"/>
          <p:cNvPicPr>
            <a:picLocks noChangeAspect="1" noChangeArrowheads="1"/>
          </p:cNvPicPr>
          <p:nvPr/>
        </p:nvPicPr>
        <p:blipFill>
          <a:blip r:embed="rId3" cstate="print"/>
          <a:srcRect/>
          <a:stretch>
            <a:fillRect/>
          </a:stretch>
        </p:blipFill>
        <p:spPr bwMode="auto">
          <a:xfrm>
            <a:off x="4857752" y="3357562"/>
            <a:ext cx="4000702" cy="2665853"/>
          </a:xfrm>
          <a:prstGeom prst="rect">
            <a:avLst/>
          </a:prstGeom>
          <a:noFill/>
          <a:ln>
            <a:noFill/>
          </a:ln>
        </p:spPr>
      </p:pic>
      <p:pic>
        <p:nvPicPr>
          <p:cNvPr id="8" name="Picture 4"/>
          <p:cNvPicPr>
            <a:picLocks noChangeAspect="1" noChangeArrowheads="1"/>
          </p:cNvPicPr>
          <p:nvPr/>
        </p:nvPicPr>
        <p:blipFill>
          <a:blip r:embed="rId4"/>
          <a:srcRect/>
          <a:stretch>
            <a:fillRect/>
          </a:stretch>
        </p:blipFill>
        <p:spPr bwMode="auto">
          <a:xfrm>
            <a:off x="4643438" y="428604"/>
            <a:ext cx="3711575" cy="2789237"/>
          </a:xfrm>
          <a:prstGeom prst="rect">
            <a:avLst/>
          </a:prstGeom>
          <a:noFill/>
          <a:ln w="9525">
            <a:noFill/>
            <a:miter lim="800000"/>
            <a:headEnd/>
            <a:tailEnd/>
          </a:ln>
          <a:effectLst/>
        </p:spPr>
      </p:pic>
      <p:pic>
        <p:nvPicPr>
          <p:cNvPr id="10" name="Picture 37"/>
          <p:cNvPicPr>
            <a:picLocks noChangeAspect="1" noChangeArrowheads="1"/>
          </p:cNvPicPr>
          <p:nvPr/>
        </p:nvPicPr>
        <p:blipFill>
          <a:blip r:embed="rId5"/>
          <a:srcRect/>
          <a:stretch>
            <a:fillRect/>
          </a:stretch>
        </p:blipFill>
        <p:spPr bwMode="auto">
          <a:xfrm>
            <a:off x="857224" y="4000504"/>
            <a:ext cx="2754312" cy="2078038"/>
          </a:xfrm>
          <a:prstGeom prst="rect">
            <a:avLst/>
          </a:prstGeom>
          <a:noFill/>
          <a:ln w="9525">
            <a:noFill/>
            <a:miter lim="800000"/>
            <a:headEnd/>
            <a:tailEnd/>
          </a:ln>
          <a:effectLst/>
        </p:spPr>
      </p:pic>
      <p:sp>
        <p:nvSpPr>
          <p:cNvPr id="9"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1"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2" name="Picture 8" descr="logowebintaexpo"/>
          <p:cNvPicPr>
            <a:picLocks noChangeAspect="1" noChangeArrowheads="1"/>
          </p:cNvPicPr>
          <p:nvPr/>
        </p:nvPicPr>
        <p:blipFill>
          <a:blip r:embed="rId6"/>
          <a:srcRect/>
          <a:stretch>
            <a:fillRect/>
          </a:stretch>
        </p:blipFill>
        <p:spPr bwMode="auto">
          <a:xfrm>
            <a:off x="8424894" y="6353199"/>
            <a:ext cx="433386" cy="433387"/>
          </a:xfrm>
          <a:prstGeom prst="rect">
            <a:avLst/>
          </a:prstGeom>
          <a:noFill/>
        </p:spPr>
      </p:pic>
      <p:pic>
        <p:nvPicPr>
          <p:cNvPr id="13" name="Picture 11"/>
          <p:cNvPicPr>
            <a:picLocks noChangeAspect="1" noChangeArrowheads="1"/>
          </p:cNvPicPr>
          <p:nvPr/>
        </p:nvPicPr>
        <p:blipFill>
          <a:blip r:embed="rId7"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linds(horizontal)">
                                      <p:cBhvr>
                                        <p:cTn id="7" dur="500"/>
                                        <p:tgtEl>
                                          <p:spTgt spid="2050"/>
                                        </p:tgtEl>
                                      </p:cBhvr>
                                    </p:animEffect>
                                  </p:childTnLst>
                                </p:cTn>
                              </p:par>
                              <p:par>
                                <p:cTn id="8" presetID="3" presetClass="entr" presetSubtype="1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linds(horizontal)">
                                      <p:cBhvr>
                                        <p:cTn id="13" dur="500"/>
                                        <p:tgtEl>
                                          <p:spTgt spid="6"/>
                                        </p:tgtEl>
                                      </p:cBhvr>
                                    </p:animEffect>
                                  </p:childTnLst>
                                </p:cTn>
                              </p:par>
                              <p:par>
                                <p:cTn id="14" presetID="4" presetClass="entr" presetSubtype="16"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ox(in)">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2844" y="68025"/>
            <a:ext cx="3254865" cy="769441"/>
          </a:xfrm>
          <a:prstGeom prst="rect">
            <a:avLst/>
          </a:prstGeom>
          <a:noFill/>
        </p:spPr>
        <p:txBody>
          <a:bodyPr wrap="none" rtlCol="0">
            <a:spAutoFit/>
          </a:bodyPr>
          <a:lstStyle/>
          <a:p>
            <a:r>
              <a:rPr lang="es-AR" sz="4400" dirty="0" smtClean="0">
                <a:solidFill>
                  <a:srgbClr val="FFFF00"/>
                </a:solidFill>
                <a:effectLst>
                  <a:outerShdw blurRad="38100" dist="38100" dir="2700000" algn="tl">
                    <a:srgbClr val="000000">
                      <a:alpha val="43137"/>
                    </a:srgbClr>
                  </a:outerShdw>
                </a:effectLst>
              </a:rPr>
              <a:t>Lineamientos</a:t>
            </a:r>
            <a:endParaRPr lang="es-AR" sz="4400" dirty="0">
              <a:solidFill>
                <a:srgbClr val="FFFF00"/>
              </a:solidFill>
              <a:effectLst>
                <a:outerShdw blurRad="38100" dist="38100" dir="2700000" algn="tl">
                  <a:srgbClr val="000000">
                    <a:alpha val="43137"/>
                  </a:srgbClr>
                </a:outerShdw>
              </a:effectLst>
            </a:endParaRPr>
          </a:p>
        </p:txBody>
      </p:sp>
      <p:sp>
        <p:nvSpPr>
          <p:cNvPr id="5" name="4 CuadroTexto"/>
          <p:cNvSpPr txBox="1"/>
          <p:nvPr/>
        </p:nvSpPr>
        <p:spPr>
          <a:xfrm>
            <a:off x="214282" y="785794"/>
            <a:ext cx="3807902" cy="523220"/>
          </a:xfrm>
          <a:prstGeom prst="rect">
            <a:avLst/>
          </a:prstGeom>
          <a:noFill/>
        </p:spPr>
        <p:txBody>
          <a:bodyPr wrap="none" rtlCol="0">
            <a:spAutoFit/>
          </a:bodyPr>
          <a:lstStyle/>
          <a:p>
            <a:pPr marL="342900" indent="-342900">
              <a:buFont typeface="Wingdings" pitchFamily="2" charset="2"/>
              <a:buChar char="§"/>
            </a:pPr>
            <a:r>
              <a:rPr lang="es-ES" sz="2800" dirty="0" smtClean="0"/>
              <a:t>Asistencia veterinaria </a:t>
            </a:r>
            <a:endParaRPr lang="es-ES" sz="2800" dirty="0"/>
          </a:p>
        </p:txBody>
      </p:sp>
      <p:sp>
        <p:nvSpPr>
          <p:cNvPr id="7" name="6 Rectángulo"/>
          <p:cNvSpPr/>
          <p:nvPr/>
        </p:nvSpPr>
        <p:spPr>
          <a:xfrm>
            <a:off x="214282" y="1357298"/>
            <a:ext cx="8429684" cy="1384995"/>
          </a:xfrm>
          <a:prstGeom prst="rect">
            <a:avLst/>
          </a:prstGeom>
        </p:spPr>
        <p:txBody>
          <a:bodyPr wrap="square">
            <a:spAutoFit/>
          </a:bodyPr>
          <a:lstStyle/>
          <a:p>
            <a:pPr marL="342900" indent="-342900">
              <a:buFont typeface="Wingdings" pitchFamily="2" charset="2"/>
              <a:buChar char="§"/>
            </a:pPr>
            <a:r>
              <a:rPr lang="es-AR" sz="2800" dirty="0" smtClean="0"/>
              <a:t>Veterinarios especializados y capacitados para atender las necesidades de las distintas especies animales con las que se trabaja</a:t>
            </a:r>
          </a:p>
        </p:txBody>
      </p:sp>
      <p:sp>
        <p:nvSpPr>
          <p:cNvPr id="9" name="8 Rectángulo"/>
          <p:cNvSpPr/>
          <p:nvPr/>
        </p:nvSpPr>
        <p:spPr>
          <a:xfrm>
            <a:off x="214282" y="3500438"/>
            <a:ext cx="7000924" cy="523220"/>
          </a:xfrm>
          <a:prstGeom prst="rect">
            <a:avLst/>
          </a:prstGeom>
        </p:spPr>
        <p:txBody>
          <a:bodyPr wrap="square">
            <a:spAutoFit/>
          </a:bodyPr>
          <a:lstStyle/>
          <a:p>
            <a:pPr marL="342900" indent="-342900">
              <a:buFont typeface="Wingdings" pitchFamily="2" charset="2"/>
              <a:buChar char="§"/>
            </a:pPr>
            <a:r>
              <a:rPr lang="es-AR" sz="2800" dirty="0" smtClean="0"/>
              <a:t>Correcta cuarentena  </a:t>
            </a:r>
          </a:p>
        </p:txBody>
      </p:sp>
      <p:sp>
        <p:nvSpPr>
          <p:cNvPr id="11" name="10 Rectángulo"/>
          <p:cNvSpPr/>
          <p:nvPr/>
        </p:nvSpPr>
        <p:spPr>
          <a:xfrm>
            <a:off x="214282" y="2786058"/>
            <a:ext cx="8572560" cy="523220"/>
          </a:xfrm>
          <a:prstGeom prst="rect">
            <a:avLst/>
          </a:prstGeom>
        </p:spPr>
        <p:txBody>
          <a:bodyPr wrap="square">
            <a:spAutoFit/>
          </a:bodyPr>
          <a:lstStyle/>
          <a:p>
            <a:pPr marL="342900" indent="-342900">
              <a:buFont typeface="Wingdings" pitchFamily="2" charset="2"/>
              <a:buChar char="§"/>
            </a:pPr>
            <a:r>
              <a:rPr lang="es-AR" sz="2800" dirty="0" smtClean="0"/>
              <a:t>Adecuado programa sanitario  </a:t>
            </a:r>
          </a:p>
        </p:txBody>
      </p:sp>
      <p:sp>
        <p:nvSpPr>
          <p:cNvPr id="12" name="11 Rectángulo"/>
          <p:cNvSpPr/>
          <p:nvPr/>
        </p:nvSpPr>
        <p:spPr>
          <a:xfrm>
            <a:off x="214282" y="4143380"/>
            <a:ext cx="7000924" cy="523220"/>
          </a:xfrm>
          <a:prstGeom prst="rect">
            <a:avLst/>
          </a:prstGeom>
        </p:spPr>
        <p:txBody>
          <a:bodyPr wrap="square">
            <a:spAutoFit/>
          </a:bodyPr>
          <a:lstStyle/>
          <a:p>
            <a:pPr marL="342900" indent="-342900">
              <a:buFont typeface="Wingdings" pitchFamily="2" charset="2"/>
              <a:buChar char="§"/>
            </a:pPr>
            <a:r>
              <a:rPr lang="es-AR" sz="2800" dirty="0" smtClean="0"/>
              <a:t>Aclimatación de los animales </a:t>
            </a:r>
          </a:p>
        </p:txBody>
      </p:sp>
      <p:sp>
        <p:nvSpPr>
          <p:cNvPr id="13" name="12 Rectángulo"/>
          <p:cNvSpPr/>
          <p:nvPr/>
        </p:nvSpPr>
        <p:spPr>
          <a:xfrm>
            <a:off x="214282" y="4857760"/>
            <a:ext cx="7000924" cy="523220"/>
          </a:xfrm>
          <a:prstGeom prst="rect">
            <a:avLst/>
          </a:prstGeom>
        </p:spPr>
        <p:txBody>
          <a:bodyPr wrap="square">
            <a:spAutoFit/>
          </a:bodyPr>
          <a:lstStyle/>
          <a:p>
            <a:pPr marL="342900" indent="-342900">
              <a:buFont typeface="Wingdings" pitchFamily="2" charset="2"/>
              <a:buChar char="§"/>
            </a:pPr>
            <a:r>
              <a:rPr lang="es-AR" sz="2800" dirty="0" smtClean="0"/>
              <a:t>Habituación al manejo rutinario </a:t>
            </a:r>
          </a:p>
        </p:txBody>
      </p:sp>
      <p:pic>
        <p:nvPicPr>
          <p:cNvPr id="5122" name="Picture 2"/>
          <p:cNvPicPr>
            <a:picLocks noChangeAspect="1" noChangeArrowheads="1"/>
          </p:cNvPicPr>
          <p:nvPr/>
        </p:nvPicPr>
        <p:blipFill>
          <a:blip r:embed="rId3"/>
          <a:srcRect/>
          <a:stretch>
            <a:fillRect/>
          </a:stretch>
        </p:blipFill>
        <p:spPr bwMode="auto">
          <a:xfrm>
            <a:off x="5715008" y="285728"/>
            <a:ext cx="2928926" cy="2410262"/>
          </a:xfrm>
          <a:prstGeom prst="rect">
            <a:avLst/>
          </a:prstGeom>
          <a:noFill/>
          <a:ln w="9525">
            <a:noFill/>
            <a:miter lim="800000"/>
            <a:headEnd/>
            <a:tailEnd/>
          </a:ln>
          <a:effectLst/>
        </p:spPr>
      </p:pic>
      <p:sp>
        <p:nvSpPr>
          <p:cNvPr id="14" name="13 Rectángulo"/>
          <p:cNvSpPr/>
          <p:nvPr/>
        </p:nvSpPr>
        <p:spPr>
          <a:xfrm>
            <a:off x="214282" y="5572140"/>
            <a:ext cx="7000924" cy="523220"/>
          </a:xfrm>
          <a:prstGeom prst="rect">
            <a:avLst/>
          </a:prstGeom>
        </p:spPr>
        <p:txBody>
          <a:bodyPr wrap="square">
            <a:spAutoFit/>
          </a:bodyPr>
          <a:lstStyle/>
          <a:p>
            <a:pPr marL="342900" indent="-342900">
              <a:buFont typeface="Wingdings" pitchFamily="2" charset="2"/>
              <a:buChar char="§"/>
            </a:pPr>
            <a:r>
              <a:rPr lang="es-AR" sz="2800" dirty="0" smtClean="0"/>
              <a:t>Enriquecimiento ambiental </a:t>
            </a:r>
          </a:p>
        </p:txBody>
      </p:sp>
      <p:pic>
        <p:nvPicPr>
          <p:cNvPr id="5123" name="Picture 3"/>
          <p:cNvPicPr>
            <a:picLocks noChangeAspect="1" noChangeArrowheads="1"/>
          </p:cNvPicPr>
          <p:nvPr/>
        </p:nvPicPr>
        <p:blipFill>
          <a:blip r:embed="rId4"/>
          <a:srcRect/>
          <a:stretch>
            <a:fillRect/>
          </a:stretch>
        </p:blipFill>
        <p:spPr bwMode="auto">
          <a:xfrm>
            <a:off x="6257925" y="2571744"/>
            <a:ext cx="2886075" cy="2181225"/>
          </a:xfrm>
          <a:prstGeom prst="rect">
            <a:avLst/>
          </a:prstGeom>
          <a:noFill/>
          <a:ln w="9525">
            <a:noFill/>
            <a:miter lim="800000"/>
            <a:headEnd/>
            <a:tailEnd/>
          </a:ln>
          <a:effectLst/>
        </p:spPr>
      </p:pic>
      <p:pic>
        <p:nvPicPr>
          <p:cNvPr id="5124" name="Picture 4"/>
          <p:cNvPicPr>
            <a:picLocks noChangeAspect="1" noChangeArrowheads="1"/>
          </p:cNvPicPr>
          <p:nvPr/>
        </p:nvPicPr>
        <p:blipFill>
          <a:blip r:embed="rId5"/>
          <a:srcRect/>
          <a:stretch>
            <a:fillRect/>
          </a:stretch>
        </p:blipFill>
        <p:spPr bwMode="auto">
          <a:xfrm>
            <a:off x="5429256" y="4143380"/>
            <a:ext cx="2918392" cy="1947857"/>
          </a:xfrm>
          <a:prstGeom prst="rect">
            <a:avLst/>
          </a:prstGeom>
          <a:noFill/>
          <a:ln w="9525">
            <a:noFill/>
            <a:miter lim="800000"/>
            <a:headEnd/>
            <a:tailEnd/>
          </a:ln>
          <a:effectLst/>
        </p:spPr>
      </p:pic>
      <p:pic>
        <p:nvPicPr>
          <p:cNvPr id="17" name="Picture 28"/>
          <p:cNvPicPr>
            <a:picLocks noChangeAspect="1" noChangeArrowheads="1"/>
          </p:cNvPicPr>
          <p:nvPr/>
        </p:nvPicPr>
        <p:blipFill>
          <a:blip r:embed="rId6"/>
          <a:srcRect/>
          <a:stretch>
            <a:fillRect/>
          </a:stretch>
        </p:blipFill>
        <p:spPr bwMode="auto">
          <a:xfrm>
            <a:off x="5143504" y="2314644"/>
            <a:ext cx="3000396" cy="2257364"/>
          </a:xfrm>
          <a:prstGeom prst="rect">
            <a:avLst/>
          </a:prstGeom>
          <a:noFill/>
          <a:ln w="9525">
            <a:noFill/>
            <a:miter lim="800000"/>
            <a:headEnd/>
            <a:tailEnd/>
          </a:ln>
          <a:effectLst/>
        </p:spPr>
      </p:pic>
      <p:sp>
        <p:nvSpPr>
          <p:cNvPr id="15"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6"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8" name="Picture 8" descr="logowebintaexpo"/>
          <p:cNvPicPr>
            <a:picLocks noChangeAspect="1" noChangeArrowheads="1"/>
          </p:cNvPicPr>
          <p:nvPr/>
        </p:nvPicPr>
        <p:blipFill>
          <a:blip r:embed="rId7"/>
          <a:srcRect/>
          <a:stretch>
            <a:fillRect/>
          </a:stretch>
        </p:blipFill>
        <p:spPr bwMode="auto">
          <a:xfrm>
            <a:off x="8424894" y="6353199"/>
            <a:ext cx="433386" cy="433387"/>
          </a:xfrm>
          <a:prstGeom prst="rect">
            <a:avLst/>
          </a:prstGeom>
          <a:noFill/>
        </p:spPr>
      </p:pic>
      <p:pic>
        <p:nvPicPr>
          <p:cNvPr id="19" name="Picture 11"/>
          <p:cNvPicPr>
            <a:picLocks noChangeAspect="1" noChangeArrowheads="1"/>
          </p:cNvPicPr>
          <p:nvPr/>
        </p:nvPicPr>
        <p:blipFill>
          <a:blip r:embed="rId8"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ox(i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17"/>
                                        </p:tgtEl>
                                      </p:cBhvr>
                                    </p:animEffect>
                                    <p:set>
                                      <p:cBhvr>
                                        <p:cTn id="12" dur="1" fill="hold">
                                          <p:stCondLst>
                                            <p:cond delay="499"/>
                                          </p:stCondLst>
                                        </p:cTn>
                                        <p:tgtEl>
                                          <p:spTgt spid="1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linds(horizontal)">
                                      <p:cBhvr>
                                        <p:cTn id="20" dur="500"/>
                                        <p:tgtEl>
                                          <p:spTgt spid="12"/>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linds(horizontal)">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ox(in)">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5122"/>
                                        </p:tgtEl>
                                        <p:attrNameLst>
                                          <p:attrName>style.visibility</p:attrName>
                                        </p:attrNameLst>
                                      </p:cBhvr>
                                      <p:to>
                                        <p:strVal val="visible"/>
                                      </p:to>
                                    </p:set>
                                    <p:animEffect transition="in" filter="blinds(horizontal)">
                                      <p:cBhvr>
                                        <p:cTn id="33" dur="500"/>
                                        <p:tgtEl>
                                          <p:spTgt spid="5122"/>
                                        </p:tgtEl>
                                      </p:cBhvr>
                                    </p:animEffect>
                                  </p:childTnLst>
                                </p:cTn>
                              </p:par>
                              <p:par>
                                <p:cTn id="34" presetID="3" presetClass="entr" presetSubtype="10" fill="hold" nodeType="withEffect">
                                  <p:stCondLst>
                                    <p:cond delay="0"/>
                                  </p:stCondLst>
                                  <p:childTnLst>
                                    <p:set>
                                      <p:cBhvr>
                                        <p:cTn id="35" dur="1" fill="hold">
                                          <p:stCondLst>
                                            <p:cond delay="0"/>
                                          </p:stCondLst>
                                        </p:cTn>
                                        <p:tgtEl>
                                          <p:spTgt spid="5124"/>
                                        </p:tgtEl>
                                        <p:attrNameLst>
                                          <p:attrName>style.visibility</p:attrName>
                                        </p:attrNameLst>
                                      </p:cBhvr>
                                      <p:to>
                                        <p:strVal val="visible"/>
                                      </p:to>
                                    </p:set>
                                    <p:animEffect transition="in" filter="blinds(horizontal)">
                                      <p:cBhvr>
                                        <p:cTn id="36" dur="500"/>
                                        <p:tgtEl>
                                          <p:spTgt spid="5124"/>
                                        </p:tgtEl>
                                      </p:cBhvr>
                                    </p:animEffect>
                                  </p:childTnLst>
                                </p:cTn>
                              </p:par>
                              <p:par>
                                <p:cTn id="37" presetID="3" presetClass="entr" presetSubtype="10" fill="hold" nodeType="withEffect">
                                  <p:stCondLst>
                                    <p:cond delay="0"/>
                                  </p:stCondLst>
                                  <p:childTnLst>
                                    <p:set>
                                      <p:cBhvr>
                                        <p:cTn id="38" dur="1" fill="hold">
                                          <p:stCondLst>
                                            <p:cond delay="0"/>
                                          </p:stCondLst>
                                        </p:cTn>
                                        <p:tgtEl>
                                          <p:spTgt spid="5123"/>
                                        </p:tgtEl>
                                        <p:attrNameLst>
                                          <p:attrName>style.visibility</p:attrName>
                                        </p:attrNameLst>
                                      </p:cBhvr>
                                      <p:to>
                                        <p:strVal val="visible"/>
                                      </p:to>
                                    </p:set>
                                    <p:animEffect transition="in" filter="blinds(horizontal)">
                                      <p:cBhvr>
                                        <p:cTn id="39"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0"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1"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2"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7" name="6 CuadroTexto"/>
          <p:cNvSpPr txBox="1"/>
          <p:nvPr/>
        </p:nvSpPr>
        <p:spPr>
          <a:xfrm>
            <a:off x="142844" y="68025"/>
            <a:ext cx="3254865" cy="769441"/>
          </a:xfrm>
          <a:prstGeom prst="rect">
            <a:avLst/>
          </a:prstGeom>
          <a:noFill/>
        </p:spPr>
        <p:txBody>
          <a:bodyPr wrap="none" rtlCol="0">
            <a:spAutoFit/>
          </a:bodyPr>
          <a:lstStyle/>
          <a:p>
            <a:r>
              <a:rPr lang="es-AR" sz="4400" dirty="0" smtClean="0">
                <a:solidFill>
                  <a:srgbClr val="FFFF00"/>
                </a:solidFill>
                <a:effectLst>
                  <a:outerShdw blurRad="38100" dist="38100" dir="2700000" algn="tl">
                    <a:srgbClr val="000000">
                      <a:alpha val="43137"/>
                    </a:srgbClr>
                  </a:outerShdw>
                </a:effectLst>
              </a:rPr>
              <a:t>Lineamientos</a:t>
            </a:r>
            <a:endParaRPr lang="es-AR" sz="4400" dirty="0">
              <a:solidFill>
                <a:srgbClr val="FFFF00"/>
              </a:solidFill>
              <a:effectLst>
                <a:outerShdw blurRad="38100" dist="38100" dir="2700000" algn="tl">
                  <a:srgbClr val="000000">
                    <a:alpha val="43137"/>
                  </a:srgbClr>
                </a:outerShdw>
              </a:effectLst>
            </a:endParaRPr>
          </a:p>
        </p:txBody>
      </p:sp>
      <p:pic>
        <p:nvPicPr>
          <p:cNvPr id="3075" name="Picture 3"/>
          <p:cNvPicPr>
            <a:picLocks noChangeAspect="1" noChangeArrowheads="1"/>
          </p:cNvPicPr>
          <p:nvPr/>
        </p:nvPicPr>
        <p:blipFill>
          <a:blip r:embed="rId4"/>
          <a:srcRect/>
          <a:stretch>
            <a:fillRect/>
          </a:stretch>
        </p:blipFill>
        <p:spPr bwMode="auto">
          <a:xfrm>
            <a:off x="5572132" y="1928802"/>
            <a:ext cx="2644775" cy="1989137"/>
          </a:xfrm>
          <a:prstGeom prst="rect">
            <a:avLst/>
          </a:prstGeom>
          <a:noFill/>
          <a:ln w="9525">
            <a:noFill/>
            <a:miter lim="800000"/>
            <a:headEnd/>
            <a:tailEnd/>
          </a:ln>
          <a:effectLst/>
        </p:spPr>
      </p:pic>
      <p:sp>
        <p:nvSpPr>
          <p:cNvPr id="22" name="21 Rectángulo"/>
          <p:cNvSpPr/>
          <p:nvPr/>
        </p:nvSpPr>
        <p:spPr>
          <a:xfrm>
            <a:off x="142844" y="928670"/>
            <a:ext cx="8572560" cy="954107"/>
          </a:xfrm>
          <a:prstGeom prst="rect">
            <a:avLst/>
          </a:prstGeom>
        </p:spPr>
        <p:txBody>
          <a:bodyPr wrap="square">
            <a:spAutoFit/>
          </a:bodyPr>
          <a:lstStyle/>
          <a:p>
            <a:pPr marL="342900" indent="-342900">
              <a:buFont typeface="Wingdings" pitchFamily="2" charset="2"/>
              <a:buChar char="§"/>
            </a:pPr>
            <a:r>
              <a:rPr lang="es-AR" sz="2800" dirty="0" smtClean="0"/>
              <a:t>CAPACITACION Y ENTRENAMIENTO (Investigadores, técnicos, personal de apoyo y estudiantes)</a:t>
            </a:r>
          </a:p>
        </p:txBody>
      </p:sp>
      <p:sp>
        <p:nvSpPr>
          <p:cNvPr id="23" name="22 CuadroTexto"/>
          <p:cNvSpPr txBox="1"/>
          <p:nvPr/>
        </p:nvSpPr>
        <p:spPr>
          <a:xfrm>
            <a:off x="714348" y="2071678"/>
            <a:ext cx="4643470" cy="1569660"/>
          </a:xfrm>
          <a:prstGeom prst="rect">
            <a:avLst/>
          </a:prstGeom>
          <a:noFill/>
        </p:spPr>
        <p:txBody>
          <a:bodyPr wrap="square" rtlCol="0">
            <a:spAutoFit/>
          </a:bodyPr>
          <a:lstStyle/>
          <a:p>
            <a:pPr>
              <a:buFontTx/>
              <a:buChar char="-"/>
            </a:pPr>
            <a:r>
              <a:rPr lang="es-ES" sz="2400" dirty="0" smtClean="0"/>
              <a:t>Procedimientos dolorosos, uso de analgesia y anestésicos;</a:t>
            </a:r>
          </a:p>
          <a:p>
            <a:pPr>
              <a:buFontTx/>
              <a:buChar char="-"/>
            </a:pPr>
            <a:r>
              <a:rPr lang="es-ES" sz="2400" dirty="0" smtClean="0"/>
              <a:t>Criterios de punto final;</a:t>
            </a:r>
          </a:p>
          <a:p>
            <a:pPr>
              <a:buFontTx/>
              <a:buChar char="-"/>
            </a:pPr>
            <a:r>
              <a:rPr lang="es-ES" sz="2400" dirty="0" smtClean="0"/>
              <a:t>Eutanasia humanitaria </a:t>
            </a:r>
          </a:p>
        </p:txBody>
      </p:sp>
      <p:pic>
        <p:nvPicPr>
          <p:cNvPr id="24" name="Picture 2" descr="http://t0.gstatic.com/images?q=tbn:ANd9GcRHNjlpKa2zWaVgW98zEXvXmB9VlqdAVY2en-qJh1LvWswh8K5G"/>
          <p:cNvPicPr>
            <a:picLocks noChangeAspect="1" noChangeArrowheads="1"/>
          </p:cNvPicPr>
          <p:nvPr/>
        </p:nvPicPr>
        <p:blipFill>
          <a:blip r:embed="rId5"/>
          <a:srcRect/>
          <a:stretch>
            <a:fillRect/>
          </a:stretch>
        </p:blipFill>
        <p:spPr bwMode="auto">
          <a:xfrm>
            <a:off x="3643306" y="3714752"/>
            <a:ext cx="3071834" cy="2246565"/>
          </a:xfrm>
          <a:prstGeom prst="rect">
            <a:avLst/>
          </a:prstGeom>
          <a:noFill/>
        </p:spPr>
      </p:pic>
      <p:pic>
        <p:nvPicPr>
          <p:cNvPr id="25" name="Picture 2"/>
          <p:cNvPicPr>
            <a:picLocks noChangeAspect="1" noChangeArrowheads="1"/>
          </p:cNvPicPr>
          <p:nvPr/>
        </p:nvPicPr>
        <p:blipFill>
          <a:blip r:embed="rId6" cstate="print"/>
          <a:srcRect/>
          <a:stretch>
            <a:fillRect/>
          </a:stretch>
        </p:blipFill>
        <p:spPr bwMode="auto">
          <a:xfrm>
            <a:off x="7215206" y="3714752"/>
            <a:ext cx="1500166" cy="225235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57200" y="714364"/>
            <a:ext cx="8229600" cy="1143000"/>
          </a:xfrm>
        </p:spPr>
        <p:txBody>
          <a:bodyPr>
            <a:noAutofit/>
          </a:bodyPr>
          <a:lstStyle/>
          <a:p>
            <a:r>
              <a:rPr lang="es-ES" dirty="0">
                <a:solidFill>
                  <a:srgbClr val="FFFF00"/>
                </a:solidFill>
                <a:effectLst>
                  <a:outerShdw blurRad="38100" dist="38100" dir="2700000" algn="tl">
                    <a:srgbClr val="000000">
                      <a:alpha val="43137"/>
                    </a:srgbClr>
                  </a:outerShdw>
                </a:effectLst>
              </a:rPr>
              <a:t>Comités de Ética en la investigación con </a:t>
            </a:r>
            <a:r>
              <a:rPr lang="es-ES" dirty="0" smtClean="0">
                <a:solidFill>
                  <a:srgbClr val="FFFF00"/>
                </a:solidFill>
                <a:effectLst>
                  <a:outerShdw blurRad="38100" dist="38100" dir="2700000" algn="tl">
                    <a:srgbClr val="000000">
                      <a:alpha val="43137"/>
                    </a:srgbClr>
                  </a:outerShdw>
                </a:effectLst>
              </a:rPr>
              <a:t>animales</a:t>
            </a:r>
            <a:br>
              <a:rPr lang="es-ES" dirty="0" smtClean="0">
                <a:solidFill>
                  <a:srgbClr val="FFFF00"/>
                </a:solidFill>
                <a:effectLst>
                  <a:outerShdw blurRad="38100" dist="38100" dir="2700000" algn="tl">
                    <a:srgbClr val="000000">
                      <a:alpha val="43137"/>
                    </a:srgbClr>
                  </a:outerShdw>
                </a:effectLst>
              </a:rPr>
            </a:br>
            <a:r>
              <a:rPr lang="es-ES" dirty="0" smtClean="0">
                <a:solidFill>
                  <a:srgbClr val="FFFF00"/>
                </a:solidFill>
                <a:effectLst>
                  <a:outerShdw blurRad="38100" dist="38100" dir="2700000" algn="tl">
                    <a:srgbClr val="000000">
                      <a:alpha val="43137"/>
                    </a:srgbClr>
                  </a:outerShdw>
                </a:effectLst>
              </a:rPr>
              <a:t>CICUAL/CICUAE</a:t>
            </a:r>
            <a:endParaRPr lang="es-ES" dirty="0">
              <a:solidFill>
                <a:srgbClr val="FFFF00"/>
              </a:solidFill>
              <a:effectLst>
                <a:outerShdw blurRad="38100" dist="38100" dir="2700000" algn="tl">
                  <a:srgbClr val="000000">
                    <a:alpha val="43137"/>
                  </a:srgbClr>
                </a:outerShdw>
              </a:effectLst>
            </a:endParaRPr>
          </a:p>
        </p:txBody>
      </p:sp>
      <p:sp>
        <p:nvSpPr>
          <p:cNvPr id="37891" name="Rectangle 3"/>
          <p:cNvSpPr>
            <a:spLocks noGrp="1" noChangeArrowheads="1"/>
          </p:cNvSpPr>
          <p:nvPr>
            <p:ph idx="1"/>
          </p:nvPr>
        </p:nvSpPr>
        <p:spPr>
          <a:xfrm>
            <a:off x="468313" y="2765439"/>
            <a:ext cx="8351837" cy="2663825"/>
          </a:xfrm>
        </p:spPr>
        <p:txBody>
          <a:bodyPr/>
          <a:lstStyle/>
          <a:p>
            <a:pPr>
              <a:lnSpc>
                <a:spcPct val="80000"/>
              </a:lnSpc>
            </a:pPr>
            <a:r>
              <a:rPr lang="es-ES" sz="2400" dirty="0"/>
              <a:t>Evaluar los protocolos de investigación y asegurar que todos los procedimientos se realicen acorde a las reglamentaciones vigentes</a:t>
            </a:r>
          </a:p>
          <a:p>
            <a:pPr>
              <a:lnSpc>
                <a:spcPct val="80000"/>
              </a:lnSpc>
              <a:buFont typeface="Wingdings" pitchFamily="2" charset="2"/>
              <a:buNone/>
            </a:pPr>
            <a:endParaRPr lang="es-ES" sz="2400" dirty="0"/>
          </a:p>
          <a:p>
            <a:pPr>
              <a:lnSpc>
                <a:spcPct val="80000"/>
              </a:lnSpc>
            </a:pPr>
            <a:r>
              <a:rPr lang="es-ES" sz="2400" dirty="0"/>
              <a:t>Los investigadores deben contribuir con la estandarización de los métodos para monitorear y evaluar el bienestar de los animales y la implementación de estándares de bienestar.</a:t>
            </a:r>
          </a:p>
          <a:p>
            <a:pPr>
              <a:lnSpc>
                <a:spcPct val="80000"/>
              </a:lnSpc>
            </a:pPr>
            <a:endParaRPr lang="es-ES" sz="2400" dirty="0"/>
          </a:p>
        </p:txBody>
      </p:sp>
      <p:sp>
        <p:nvSpPr>
          <p:cNvPr id="8"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9"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0"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1"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Effect transition="in" filter="box(in)">
                                      <p:cBhvr>
                                        <p:cTn id="7" dur="500"/>
                                        <p:tgtEl>
                                          <p:spTgt spid="378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7891">
                                            <p:txEl>
                                              <p:pRg st="2" end="2"/>
                                            </p:txEl>
                                          </p:spTgt>
                                        </p:tgtEl>
                                        <p:attrNameLst>
                                          <p:attrName>style.visibility</p:attrName>
                                        </p:attrNameLst>
                                      </p:cBhvr>
                                      <p:to>
                                        <p:strVal val="visible"/>
                                      </p:to>
                                    </p:set>
                                    <p:animEffect transition="in" filter="box(in)">
                                      <p:cBhvr>
                                        <p:cTn id="12" dur="500"/>
                                        <p:tgtEl>
                                          <p:spTgt spid="378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4"/>
          <p:cNvSpPr txBox="1">
            <a:spLocks noChangeArrowheads="1"/>
          </p:cNvSpPr>
          <p:nvPr/>
        </p:nvSpPr>
        <p:spPr bwMode="auto">
          <a:xfrm>
            <a:off x="250825" y="857232"/>
            <a:ext cx="7921625" cy="1785104"/>
          </a:xfrm>
          <a:prstGeom prst="rect">
            <a:avLst/>
          </a:prstGeom>
          <a:noFill/>
          <a:ln w="9525">
            <a:noFill/>
            <a:miter lim="800000"/>
            <a:headEnd/>
            <a:tailEnd/>
          </a:ln>
          <a:effectLst/>
        </p:spPr>
        <p:txBody>
          <a:bodyPr>
            <a:spAutoFit/>
          </a:bodyPr>
          <a:lstStyle/>
          <a:p>
            <a:r>
              <a:rPr lang="es-ES" sz="2200" b="1" dirty="0">
                <a:latin typeface="Arial" charset="0"/>
              </a:rPr>
              <a:t>Resolución </a:t>
            </a:r>
            <a:r>
              <a:rPr lang="es-ES" sz="2200" b="1" dirty="0" err="1">
                <a:latin typeface="Arial" charset="0"/>
              </a:rPr>
              <a:t>CICVyA</a:t>
            </a:r>
            <a:r>
              <a:rPr lang="es-ES" sz="2200" b="1" dirty="0">
                <a:latin typeface="Arial" charset="0"/>
              </a:rPr>
              <a:t> 14/07</a:t>
            </a:r>
          </a:p>
          <a:p>
            <a:r>
              <a:rPr lang="es-ES" sz="2200" dirty="0">
                <a:latin typeface="Arial" charset="0"/>
              </a:rPr>
              <a:t>Aprobación del </a:t>
            </a:r>
            <a:r>
              <a:rPr lang="es-ES" sz="2200" b="1" dirty="0">
                <a:latin typeface="Arial" charset="0"/>
              </a:rPr>
              <a:t>MANUAL DE BIENESTAR ANIMAL</a:t>
            </a:r>
            <a:r>
              <a:rPr lang="es-ES" sz="2200" dirty="0">
                <a:latin typeface="Arial" charset="0"/>
              </a:rPr>
              <a:t> elaborado en base manuales actuales de nivel internacional consultado y revisado por investigadores de los Institutos de </a:t>
            </a:r>
            <a:r>
              <a:rPr lang="es-ES" sz="2200" dirty="0" err="1">
                <a:latin typeface="Arial" charset="0"/>
              </a:rPr>
              <a:t>Patobiología</a:t>
            </a:r>
            <a:r>
              <a:rPr lang="es-ES" sz="2200" dirty="0">
                <a:latin typeface="Arial" charset="0"/>
              </a:rPr>
              <a:t>, Virología y Biotecnología </a:t>
            </a:r>
          </a:p>
        </p:txBody>
      </p:sp>
      <p:sp>
        <p:nvSpPr>
          <p:cNvPr id="4101" name="Text Box 5"/>
          <p:cNvSpPr txBox="1">
            <a:spLocks noChangeArrowheads="1"/>
          </p:cNvSpPr>
          <p:nvPr/>
        </p:nvSpPr>
        <p:spPr bwMode="auto">
          <a:xfrm>
            <a:off x="323850" y="2857496"/>
            <a:ext cx="8497888" cy="1446550"/>
          </a:xfrm>
          <a:prstGeom prst="rect">
            <a:avLst/>
          </a:prstGeom>
          <a:noFill/>
          <a:ln w="9525">
            <a:noFill/>
            <a:miter lim="800000"/>
            <a:headEnd/>
            <a:tailEnd/>
          </a:ln>
          <a:effectLst/>
        </p:spPr>
        <p:txBody>
          <a:bodyPr>
            <a:spAutoFit/>
          </a:bodyPr>
          <a:lstStyle/>
          <a:p>
            <a:r>
              <a:rPr lang="es-ES" sz="2200" b="1" dirty="0">
                <a:latin typeface="Arial" charset="0"/>
              </a:rPr>
              <a:t>Resolución </a:t>
            </a:r>
            <a:r>
              <a:rPr lang="es-ES" sz="2200" b="1" dirty="0" err="1">
                <a:latin typeface="Arial" charset="0"/>
              </a:rPr>
              <a:t>CICVyA</a:t>
            </a:r>
            <a:r>
              <a:rPr lang="es-ES" sz="2200" b="1" dirty="0">
                <a:latin typeface="Arial" charset="0"/>
              </a:rPr>
              <a:t> 16/07</a:t>
            </a:r>
          </a:p>
          <a:p>
            <a:r>
              <a:rPr lang="es-ES" sz="2200" dirty="0">
                <a:latin typeface="Arial" charset="0"/>
              </a:rPr>
              <a:t>Aprobación de la propuesta de formación de un </a:t>
            </a:r>
            <a:r>
              <a:rPr lang="es-ES" sz="2200" b="1" dirty="0">
                <a:latin typeface="Arial" charset="0"/>
              </a:rPr>
              <a:t>COMITÉ ETICO PARA EL CUIDADO Y USO DE LOS ANIMALES EXPERIMENTALES DEL INTA (CECUAE INTA)</a:t>
            </a:r>
          </a:p>
        </p:txBody>
      </p:sp>
      <p:sp>
        <p:nvSpPr>
          <p:cNvPr id="4102" name="Rectangle 6"/>
          <p:cNvSpPr>
            <a:spLocks noChangeArrowheads="1"/>
          </p:cNvSpPr>
          <p:nvPr/>
        </p:nvSpPr>
        <p:spPr bwMode="auto">
          <a:xfrm>
            <a:off x="1857356" y="142852"/>
            <a:ext cx="5514975" cy="701675"/>
          </a:xfrm>
          <a:prstGeom prst="rect">
            <a:avLst/>
          </a:prstGeom>
          <a:noFill/>
          <a:ln w="9525" algn="ctr">
            <a:noFill/>
            <a:miter lim="800000"/>
            <a:headEnd/>
            <a:tailEnd/>
          </a:ln>
          <a:effectLst/>
        </p:spPr>
        <p:txBody>
          <a:bodyPr anchor="ctr" anchorCtr="1"/>
          <a:lstStyle/>
          <a:p>
            <a:r>
              <a:rPr lang="es-ES_tradnl" sz="4000" b="1" dirty="0">
                <a:solidFill>
                  <a:srgbClr val="FFFF66"/>
                </a:solidFill>
                <a:effectLst>
                  <a:outerShdw blurRad="38100" dist="38100" dir="2700000" algn="tl">
                    <a:srgbClr val="000000"/>
                  </a:outerShdw>
                </a:effectLst>
              </a:rPr>
              <a:t>CICUAE INTA-</a:t>
            </a:r>
            <a:r>
              <a:rPr lang="es-ES_tradnl" sz="4000" b="1" dirty="0" err="1">
                <a:solidFill>
                  <a:srgbClr val="FFFF66"/>
                </a:solidFill>
                <a:effectLst>
                  <a:outerShdw blurRad="38100" dist="38100" dir="2700000" algn="tl">
                    <a:srgbClr val="000000"/>
                  </a:outerShdw>
                </a:effectLst>
              </a:rPr>
              <a:t>CICVyA</a:t>
            </a:r>
            <a:r>
              <a:rPr lang="es-ES_tradnl" sz="4000" b="1" dirty="0">
                <a:solidFill>
                  <a:srgbClr val="FFFF66"/>
                </a:solidFill>
                <a:effectLst>
                  <a:outerShdw blurRad="38100" dist="38100" dir="2700000" algn="tl">
                    <a:srgbClr val="000000"/>
                  </a:outerShdw>
                </a:effectLst>
              </a:rPr>
              <a:t> </a:t>
            </a:r>
            <a:endParaRPr lang="es-ES" sz="4000" b="1" dirty="0">
              <a:solidFill>
                <a:srgbClr val="FFFF66"/>
              </a:solidFill>
              <a:effectLst>
                <a:outerShdw blurRad="38100" dist="38100" dir="2700000" algn="tl">
                  <a:srgbClr val="000000"/>
                </a:outerShdw>
              </a:effectLst>
            </a:endParaRPr>
          </a:p>
        </p:txBody>
      </p:sp>
      <p:sp>
        <p:nvSpPr>
          <p:cNvPr id="5" name="Rectangle 6"/>
          <p:cNvSpPr>
            <a:spLocks noChangeArrowheads="1"/>
          </p:cNvSpPr>
          <p:nvPr/>
        </p:nvSpPr>
        <p:spPr bwMode="auto">
          <a:xfrm>
            <a:off x="285720" y="4572008"/>
            <a:ext cx="8280400" cy="1431925"/>
          </a:xfrm>
          <a:prstGeom prst="rect">
            <a:avLst/>
          </a:prstGeom>
          <a:noFill/>
          <a:ln w="9525" algn="ctr">
            <a:noFill/>
            <a:miter lim="800000"/>
            <a:headEnd/>
            <a:tailEnd/>
          </a:ln>
          <a:effectLst/>
        </p:spPr>
        <p:txBody>
          <a:bodyPr>
            <a:spAutoFit/>
          </a:bodyPr>
          <a:lstStyle/>
          <a:p>
            <a:r>
              <a:rPr lang="es-AR" sz="2200" b="1" dirty="0">
                <a:latin typeface="Arial" charset="0"/>
              </a:rPr>
              <a:t>Bajo la Disposición del Consejo de Centro </a:t>
            </a:r>
            <a:r>
              <a:rPr lang="es-AR" sz="2200" b="1" dirty="0" err="1">
                <a:latin typeface="Arial" charset="0"/>
              </a:rPr>
              <a:t>CICVyA</a:t>
            </a:r>
            <a:r>
              <a:rPr lang="es-AR" sz="2200" b="1" dirty="0">
                <a:latin typeface="Arial" charset="0"/>
              </a:rPr>
              <a:t> 174/09, rectificada por la disposición 176/09 se constituye el CICUAE  INTA-</a:t>
            </a:r>
            <a:r>
              <a:rPr lang="es-AR" sz="2200" b="1" dirty="0" err="1">
                <a:latin typeface="Arial" charset="0"/>
              </a:rPr>
              <a:t>CICVyA</a:t>
            </a:r>
            <a:r>
              <a:rPr lang="es-AR" sz="2200" b="1" dirty="0">
                <a:latin typeface="Arial" charset="0"/>
              </a:rPr>
              <a:t>. </a:t>
            </a:r>
          </a:p>
          <a:p>
            <a:r>
              <a:rPr lang="es-AR" sz="2200" b="1" dirty="0">
                <a:latin typeface="Arial" charset="0"/>
              </a:rPr>
              <a:t>Se informa de la conformación del CICUAE-INTA </a:t>
            </a:r>
            <a:r>
              <a:rPr lang="es-AR" sz="2200" b="1" dirty="0" err="1">
                <a:latin typeface="Arial" charset="0"/>
              </a:rPr>
              <a:t>CICVyA</a:t>
            </a:r>
            <a:r>
              <a:rPr lang="es-AR" sz="2200" b="1" dirty="0">
                <a:latin typeface="Arial" charset="0"/>
              </a:rPr>
              <a:t>.</a:t>
            </a:r>
            <a:endParaRPr lang="es-ES" sz="2200" b="1" dirty="0">
              <a:latin typeface="Arial" charset="0"/>
            </a:endParaRPr>
          </a:p>
        </p:txBody>
      </p:sp>
      <p:sp>
        <p:nvSpPr>
          <p:cNvPr id="6"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7"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8"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9"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ChangeArrowheads="1"/>
          </p:cNvSpPr>
          <p:nvPr/>
        </p:nvSpPr>
        <p:spPr bwMode="auto">
          <a:xfrm>
            <a:off x="250825" y="714356"/>
            <a:ext cx="8713788" cy="5401479"/>
          </a:xfrm>
          <a:prstGeom prst="rect">
            <a:avLst/>
          </a:prstGeom>
          <a:noFill/>
          <a:ln w="9525">
            <a:noFill/>
            <a:miter lim="800000"/>
            <a:headEnd/>
            <a:tailEnd/>
          </a:ln>
          <a:effectLst/>
        </p:spPr>
        <p:txBody>
          <a:bodyPr>
            <a:spAutoFit/>
          </a:bodyPr>
          <a:lstStyle/>
          <a:p>
            <a:r>
              <a:rPr lang="es-ES" sz="2300" dirty="0">
                <a:latin typeface="Arial" charset="0"/>
              </a:rPr>
              <a:t>El CICUAE INTA-</a:t>
            </a:r>
            <a:r>
              <a:rPr lang="es-ES" sz="2300" dirty="0" err="1">
                <a:latin typeface="Arial" charset="0"/>
              </a:rPr>
              <a:t>CICVyA</a:t>
            </a:r>
            <a:r>
              <a:rPr lang="es-ES" sz="2300" dirty="0">
                <a:latin typeface="Arial" charset="0"/>
              </a:rPr>
              <a:t> tiene como misión asesorar a la Comunidad de Investigadores del INTA en el cumplimiento del principio de las 3Rs </a:t>
            </a:r>
            <a:r>
              <a:rPr lang="es-ES" sz="2300" dirty="0" smtClean="0">
                <a:latin typeface="Arial" charset="0"/>
              </a:rPr>
              <a:t>(Reemplazo</a:t>
            </a:r>
            <a:r>
              <a:rPr lang="es-ES" sz="2300" dirty="0">
                <a:latin typeface="Arial" charset="0"/>
              </a:rPr>
              <a:t>, </a:t>
            </a:r>
            <a:r>
              <a:rPr lang="es-ES" sz="2300" dirty="0" smtClean="0">
                <a:latin typeface="Arial" charset="0"/>
              </a:rPr>
              <a:t>Reducción </a:t>
            </a:r>
            <a:r>
              <a:rPr lang="es-ES" sz="2300" dirty="0">
                <a:latin typeface="Arial" charset="0"/>
              </a:rPr>
              <a:t>y </a:t>
            </a:r>
            <a:r>
              <a:rPr lang="es-ES" sz="2300" dirty="0" smtClean="0">
                <a:latin typeface="Arial" charset="0"/>
              </a:rPr>
              <a:t>Refinamiento</a:t>
            </a:r>
            <a:r>
              <a:rPr lang="es-ES" sz="2300" dirty="0">
                <a:latin typeface="Arial" charset="0"/>
              </a:rPr>
              <a:t>) y certificar las Buenas Prácticas de Bienestar Animal (BPBA) en las actividades de investigación, docencia universitaria y formación profesional específica para el ejercicio de actividades relacionadas con la investigación. </a:t>
            </a:r>
          </a:p>
          <a:p>
            <a:endParaRPr lang="es-ES" sz="2300" dirty="0">
              <a:latin typeface="Arial" charset="0"/>
            </a:endParaRPr>
          </a:p>
          <a:p>
            <a:r>
              <a:rPr lang="es-ES" sz="2300" dirty="0">
                <a:latin typeface="Arial" charset="0"/>
              </a:rPr>
              <a:t>Entiéndase por BPBA:</a:t>
            </a:r>
          </a:p>
          <a:p>
            <a:r>
              <a:rPr lang="es-ES" sz="2300" dirty="0">
                <a:latin typeface="Arial" charset="0"/>
              </a:rPr>
              <a:t>La prevención y el tratamiento de enfermedades y lesiones;</a:t>
            </a:r>
          </a:p>
          <a:p>
            <a:r>
              <a:rPr lang="es-ES" sz="2300" dirty="0">
                <a:latin typeface="Arial" charset="0"/>
              </a:rPr>
              <a:t>La prevención y atenuación del dolor, el sufrimiento y otros estados negativos;</a:t>
            </a:r>
          </a:p>
          <a:p>
            <a:r>
              <a:rPr lang="es-ES" sz="2300" dirty="0">
                <a:latin typeface="Arial" charset="0"/>
              </a:rPr>
              <a:t>El suministro de dietas y condiciones de vida que satisfagan las necesidades de los animales experimentales y se adapten a su naturaleza.</a:t>
            </a:r>
          </a:p>
        </p:txBody>
      </p:sp>
      <p:sp>
        <p:nvSpPr>
          <p:cNvPr id="14341" name="Rectangle 5"/>
          <p:cNvSpPr>
            <a:spLocks noChangeArrowheads="1"/>
          </p:cNvSpPr>
          <p:nvPr/>
        </p:nvSpPr>
        <p:spPr bwMode="auto">
          <a:xfrm>
            <a:off x="1142976" y="71414"/>
            <a:ext cx="7381905" cy="646331"/>
          </a:xfrm>
          <a:prstGeom prst="rect">
            <a:avLst/>
          </a:prstGeom>
          <a:noFill/>
          <a:ln w="9525">
            <a:noFill/>
            <a:miter lim="800000"/>
            <a:headEnd/>
            <a:tailEnd/>
          </a:ln>
          <a:effectLst/>
        </p:spPr>
        <p:txBody>
          <a:bodyPr wrap="square">
            <a:spAutoFit/>
          </a:bodyPr>
          <a:lstStyle/>
          <a:p>
            <a:r>
              <a:rPr lang="es-ES" sz="3600" b="1" dirty="0">
                <a:solidFill>
                  <a:srgbClr val="FFFF66"/>
                </a:solidFill>
                <a:effectLst>
                  <a:outerShdw blurRad="38100" dist="38100" dir="2700000" algn="tl">
                    <a:srgbClr val="000000"/>
                  </a:outerShdw>
                </a:effectLst>
              </a:rPr>
              <a:t>MISIÓN DEL CICUAE INTA-</a:t>
            </a:r>
            <a:r>
              <a:rPr lang="es-ES" sz="3600" b="1" dirty="0" err="1">
                <a:solidFill>
                  <a:srgbClr val="FFFF66"/>
                </a:solidFill>
                <a:effectLst>
                  <a:outerShdw blurRad="38100" dist="38100" dir="2700000" algn="tl">
                    <a:srgbClr val="000000"/>
                  </a:outerShdw>
                </a:effectLst>
              </a:rPr>
              <a:t>CICVyA</a:t>
            </a:r>
            <a:endParaRPr lang="es-ES" sz="3600" b="1" dirty="0">
              <a:solidFill>
                <a:srgbClr val="FFFF66"/>
              </a:solidFill>
              <a:effectLst>
                <a:outerShdw blurRad="38100" dist="38100" dir="2700000" algn="tl">
                  <a:srgbClr val="000000"/>
                </a:outerShdw>
              </a:effectLst>
            </a:endParaRPr>
          </a:p>
        </p:txBody>
      </p:sp>
      <p:sp>
        <p:nvSpPr>
          <p:cNvPr id="4"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5"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6"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7"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179388" y="1571612"/>
            <a:ext cx="8686800" cy="4464050"/>
          </a:xfrm>
        </p:spPr>
        <p:txBody>
          <a:bodyPr/>
          <a:lstStyle/>
          <a:p>
            <a:pPr>
              <a:lnSpc>
                <a:spcPct val="80000"/>
              </a:lnSpc>
              <a:buClr>
                <a:srgbClr val="FFFFCC"/>
              </a:buClr>
            </a:pPr>
            <a:r>
              <a:rPr lang="es-ES" sz="2800" dirty="0"/>
              <a:t>Selección del modelo animal adecuado;</a:t>
            </a:r>
          </a:p>
          <a:p>
            <a:pPr>
              <a:lnSpc>
                <a:spcPct val="80000"/>
              </a:lnSpc>
              <a:buClr>
                <a:srgbClr val="FFFFCC"/>
              </a:buClr>
            </a:pPr>
            <a:r>
              <a:rPr lang="es-ES" sz="2800" dirty="0"/>
              <a:t>Justificación del número de animales seleccionados, siendo el mínimo necesario para asegurar la confiabilidad de los resultados;</a:t>
            </a:r>
          </a:p>
          <a:p>
            <a:pPr>
              <a:lnSpc>
                <a:spcPct val="80000"/>
              </a:lnSpc>
              <a:buClr>
                <a:srgbClr val="FFFFCC"/>
              </a:buClr>
            </a:pPr>
            <a:r>
              <a:rPr lang="es-ES" sz="2800" dirty="0"/>
              <a:t>Instrucción y capacitación del personal profesional y técnico;</a:t>
            </a:r>
          </a:p>
          <a:p>
            <a:pPr>
              <a:lnSpc>
                <a:spcPct val="80000"/>
              </a:lnSpc>
              <a:buClr>
                <a:srgbClr val="FFFFCC"/>
              </a:buClr>
            </a:pPr>
            <a:r>
              <a:rPr lang="es-ES" sz="2800" dirty="0"/>
              <a:t>Estado sanitario de los animales;</a:t>
            </a:r>
          </a:p>
          <a:p>
            <a:pPr>
              <a:lnSpc>
                <a:spcPct val="80000"/>
              </a:lnSpc>
              <a:buClr>
                <a:srgbClr val="FFFFCC"/>
              </a:buClr>
            </a:pPr>
            <a:r>
              <a:rPr lang="es-ES" sz="2800" dirty="0"/>
              <a:t>Condiciones de alojamiento;</a:t>
            </a:r>
          </a:p>
          <a:p>
            <a:pPr>
              <a:lnSpc>
                <a:spcPct val="80000"/>
              </a:lnSpc>
              <a:buClr>
                <a:srgbClr val="FFFFCC"/>
              </a:buClr>
            </a:pPr>
            <a:r>
              <a:rPr lang="es-ES" sz="2800" dirty="0"/>
              <a:t>Buenas prácticas de sujeción y analgesia:</a:t>
            </a:r>
          </a:p>
          <a:p>
            <a:pPr>
              <a:lnSpc>
                <a:spcPct val="80000"/>
              </a:lnSpc>
              <a:buClr>
                <a:srgbClr val="FFFFCC"/>
              </a:buClr>
            </a:pPr>
            <a:r>
              <a:rPr lang="es-ES" sz="2800" dirty="0"/>
              <a:t>Determinar el punto final y definir los métodos de eutanasia</a:t>
            </a:r>
          </a:p>
        </p:txBody>
      </p:sp>
      <p:sp>
        <p:nvSpPr>
          <p:cNvPr id="46084" name="Rectangle 4"/>
          <p:cNvSpPr>
            <a:spLocks noChangeArrowheads="1"/>
          </p:cNvSpPr>
          <p:nvPr/>
        </p:nvSpPr>
        <p:spPr bwMode="auto">
          <a:xfrm>
            <a:off x="179388" y="293688"/>
            <a:ext cx="8640762" cy="1263650"/>
          </a:xfrm>
          <a:prstGeom prst="rect">
            <a:avLst/>
          </a:prstGeom>
          <a:noFill/>
          <a:ln w="9525">
            <a:noFill/>
            <a:miter lim="800000"/>
            <a:headEnd/>
            <a:tailEnd/>
          </a:ln>
          <a:effectLst/>
        </p:spPr>
        <p:txBody>
          <a:bodyPr>
            <a:spAutoFit/>
          </a:bodyPr>
          <a:lstStyle/>
          <a:p>
            <a:pPr algn="ctr">
              <a:lnSpc>
                <a:spcPct val="80000"/>
              </a:lnSpc>
              <a:spcBef>
                <a:spcPct val="20000"/>
              </a:spcBef>
              <a:buClr>
                <a:schemeClr val="hlink"/>
              </a:buClr>
              <a:buSzPct val="80000"/>
              <a:buFont typeface="Wingdings" pitchFamily="2" charset="2"/>
              <a:buNone/>
            </a:pPr>
            <a:r>
              <a:rPr lang="es-ES" sz="3200">
                <a:solidFill>
                  <a:srgbClr val="FFFFCC"/>
                </a:solidFill>
                <a:effectLst>
                  <a:outerShdw blurRad="38100" dist="38100" dir="2700000" algn="tl">
                    <a:srgbClr val="000000"/>
                  </a:outerShdw>
                </a:effectLst>
              </a:rPr>
              <a:t>Aspectos a tener en cuanta en cualquier proyecto que involucre la utilización de animales:</a:t>
            </a:r>
          </a:p>
        </p:txBody>
      </p:sp>
      <p:sp>
        <p:nvSpPr>
          <p:cNvPr id="4"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5"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6"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7"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500063" y="214290"/>
            <a:ext cx="8102600" cy="1200150"/>
          </a:xfrm>
          <a:prstGeom prst="rect">
            <a:avLst/>
          </a:prstGeom>
          <a:noFill/>
          <a:ln w="9525">
            <a:noFill/>
            <a:miter lim="800000"/>
            <a:headEnd/>
            <a:tailEnd/>
          </a:ln>
        </p:spPr>
        <p:txBody>
          <a:bodyPr>
            <a:spAutoFit/>
          </a:bodyPr>
          <a:lstStyle/>
          <a:p>
            <a:pPr>
              <a:defRPr/>
            </a:pPr>
            <a:r>
              <a:rPr lang="es-MX" sz="2400" b="1" dirty="0">
                <a:latin typeface="Arial" pitchFamily="34" charset="0"/>
                <a:cs typeface="Arial" pitchFamily="34" charset="0"/>
              </a:rPr>
              <a:t>“El animal debe encontrarse en armonía con el medio, debe gozar de salud física y mental y debe cubrir sus necesidades específicas” (AVMA).</a:t>
            </a:r>
          </a:p>
        </p:txBody>
      </p:sp>
      <p:sp>
        <p:nvSpPr>
          <p:cNvPr id="16"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7"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8"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9"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graphicFrame>
        <p:nvGraphicFramePr>
          <p:cNvPr id="20" name="19 Diagrama"/>
          <p:cNvGraphicFramePr/>
          <p:nvPr/>
        </p:nvGraphicFramePr>
        <p:xfrm>
          <a:off x="1214414" y="2143116"/>
          <a:ext cx="6000792" cy="350046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1" name="Rectangle 2"/>
          <p:cNvSpPr txBox="1">
            <a:spLocks noChangeArrowheads="1"/>
          </p:cNvSpPr>
          <p:nvPr/>
        </p:nvSpPr>
        <p:spPr>
          <a:xfrm>
            <a:off x="1071538" y="1428739"/>
            <a:ext cx="6786569" cy="500063"/>
          </a:xfrm>
          <a:prstGeom prst="rect">
            <a:avLst/>
          </a:prstGeom>
        </p:spPr>
        <p:txBody>
          <a:bodyPr/>
          <a:lstStyle/>
          <a:p>
            <a:pPr marL="0" marR="0" lvl="0" indent="0" algn="ctr" defTabSz="914400" rtl="0" eaLnBrk="1" fontAlgn="auto" latinLnBrk="0" hangingPunct="1">
              <a:lnSpc>
                <a:spcPct val="110000"/>
              </a:lnSpc>
              <a:spcBef>
                <a:spcPct val="0"/>
              </a:spcBef>
              <a:spcAft>
                <a:spcPts val="0"/>
              </a:spcAft>
              <a:buClrTx/>
              <a:buSzTx/>
              <a:buFont typeface="Symbol" pitchFamily="18" charset="2"/>
              <a:buNone/>
              <a:tabLst/>
              <a:defRPr/>
            </a:pPr>
            <a:r>
              <a:rPr kumimoji="0" lang="en-US" sz="3200" b="0" i="0" u="none" strike="noStrike" kern="1200" cap="none" spc="0" normalizeH="0" baseline="0" noProof="0" dirty="0" err="1" smtClean="0">
                <a:ln>
                  <a:noFill/>
                </a:ln>
                <a:effectLst>
                  <a:outerShdw blurRad="38100" dist="38100" dir="2700000" algn="tl">
                    <a:srgbClr val="000000">
                      <a:alpha val="43137"/>
                    </a:srgbClr>
                  </a:outerShdw>
                </a:effectLst>
                <a:uLnTx/>
                <a:uFillTx/>
                <a:latin typeface="+mj-lt"/>
                <a:ea typeface="+mj-ea"/>
                <a:cs typeface="+mj-cs"/>
              </a:rPr>
              <a:t>Tres</a:t>
            </a:r>
            <a:r>
              <a:rPr kumimoji="0" lang="en-US" sz="3200" b="0" i="0" u="none" strike="noStrike" kern="1200" cap="none" spc="0" normalizeH="0" baseline="0" noProof="0" dirty="0" smtClean="0">
                <a:ln>
                  <a:noFill/>
                </a:ln>
                <a:effectLst>
                  <a:outerShdw blurRad="38100" dist="38100" dir="2700000" algn="tl">
                    <a:srgbClr val="000000">
                      <a:alpha val="43137"/>
                    </a:srgbClr>
                  </a:outerShdw>
                </a:effectLst>
                <a:uLnTx/>
                <a:uFillTx/>
                <a:latin typeface="+mj-lt"/>
                <a:ea typeface="+mj-ea"/>
                <a:cs typeface="+mj-cs"/>
              </a:rPr>
              <a:t>  </a:t>
            </a:r>
            <a:r>
              <a:rPr kumimoji="0" lang="en-US" sz="3200" b="0" i="0" u="none" strike="noStrike" kern="1200" cap="none" spc="0" normalizeH="0" baseline="0" noProof="0" dirty="0" err="1" smtClean="0">
                <a:ln>
                  <a:noFill/>
                </a:ln>
                <a:effectLst>
                  <a:outerShdw blurRad="38100" dist="38100" dir="2700000" algn="tl">
                    <a:srgbClr val="000000">
                      <a:alpha val="43137"/>
                    </a:srgbClr>
                  </a:outerShdw>
                </a:effectLst>
                <a:uLnTx/>
                <a:uFillTx/>
                <a:latin typeface="+mj-lt"/>
                <a:ea typeface="+mj-ea"/>
                <a:cs typeface="+mj-cs"/>
              </a:rPr>
              <a:t>conceptos</a:t>
            </a:r>
            <a:r>
              <a:rPr kumimoji="0" lang="en-US" sz="3200" b="0" i="0" u="none" strike="noStrike" kern="1200" cap="none" spc="0" normalizeH="0" baseline="0" noProof="0" dirty="0" smtClean="0">
                <a:ln>
                  <a:noFill/>
                </a:ln>
                <a:effectLst>
                  <a:outerShdw blurRad="38100" dist="38100" dir="2700000" algn="tl">
                    <a:srgbClr val="000000">
                      <a:alpha val="43137"/>
                    </a:srgbClr>
                  </a:outerShdw>
                </a:effectLst>
                <a:uLnTx/>
                <a:uFillTx/>
                <a:latin typeface="+mj-lt"/>
                <a:ea typeface="+mj-ea"/>
                <a:cs typeface="+mj-cs"/>
              </a:rPr>
              <a:t> de </a:t>
            </a:r>
            <a:r>
              <a:rPr kumimoji="0" lang="en-US" sz="3200" b="0" i="0" u="none" strike="noStrike" kern="1200" cap="none" spc="0" normalizeH="0" baseline="0" noProof="0" dirty="0" err="1" smtClean="0">
                <a:ln>
                  <a:noFill/>
                </a:ln>
                <a:effectLst>
                  <a:outerShdw blurRad="38100" dist="38100" dir="2700000" algn="tl">
                    <a:srgbClr val="000000">
                      <a:alpha val="43137"/>
                    </a:srgbClr>
                  </a:outerShdw>
                </a:effectLst>
                <a:uLnTx/>
                <a:uFillTx/>
                <a:latin typeface="+mj-lt"/>
                <a:ea typeface="+mj-ea"/>
                <a:cs typeface="+mj-cs"/>
              </a:rPr>
              <a:t>Bienestar</a:t>
            </a:r>
            <a:r>
              <a:rPr kumimoji="0" lang="en-US" sz="3200" b="0" i="0" u="none" strike="noStrike" kern="1200" cap="none" spc="0" normalizeH="0" baseline="0" noProof="0" dirty="0" smtClean="0">
                <a:ln>
                  <a:noFill/>
                </a:ln>
                <a:effectLst>
                  <a:outerShdw blurRad="38100" dist="38100" dir="2700000" algn="tl">
                    <a:srgbClr val="000000">
                      <a:alpha val="43137"/>
                    </a:srgbClr>
                  </a:outerShdw>
                </a:effectLst>
                <a:uLnTx/>
                <a:uFillTx/>
                <a:latin typeface="+mj-lt"/>
                <a:ea typeface="+mj-ea"/>
                <a:cs typeface="+mj-cs"/>
              </a:rPr>
              <a:t>  Animal</a:t>
            </a:r>
            <a:endParaRPr kumimoji="0" lang="en-GB" sz="3200" b="0" i="0" u="none" strike="noStrike" kern="1200" cap="none" spc="0" normalizeH="0" baseline="0" noProof="0" dirty="0" smtClean="0">
              <a:ln>
                <a:noFill/>
              </a:ln>
              <a:effectLst>
                <a:outerShdw blurRad="38100" dist="38100" dir="2700000" algn="tl">
                  <a:srgbClr val="000000">
                    <a:alpha val="43137"/>
                  </a:srgbClr>
                </a:outerShdw>
              </a:effectLst>
              <a:uLnTx/>
              <a:uFillTx/>
              <a:latin typeface="+mj-lt"/>
              <a:ea typeface="+mj-ea"/>
              <a:cs typeface="+mj-cs"/>
            </a:endParaRPr>
          </a:p>
        </p:txBody>
      </p:sp>
      <p:sp>
        <p:nvSpPr>
          <p:cNvPr id="22" name="Text Box 17"/>
          <p:cNvSpPr txBox="1">
            <a:spLocks noChangeArrowheads="1"/>
          </p:cNvSpPr>
          <p:nvPr/>
        </p:nvSpPr>
        <p:spPr bwMode="auto">
          <a:xfrm>
            <a:off x="1357290" y="5825985"/>
            <a:ext cx="6286544" cy="246221"/>
          </a:xfrm>
          <a:prstGeom prst="rect">
            <a:avLst/>
          </a:prstGeom>
          <a:noFill/>
          <a:ln w="9525">
            <a:noFill/>
            <a:miter lim="800000"/>
            <a:headEnd/>
            <a:tailEnd/>
          </a:ln>
        </p:spPr>
        <p:txBody>
          <a:bodyPr wrap="square">
            <a:spAutoFit/>
          </a:bodyPr>
          <a:lstStyle/>
          <a:p>
            <a:pPr>
              <a:spcBef>
                <a:spcPct val="50000"/>
              </a:spcBef>
            </a:pPr>
            <a:r>
              <a:rPr lang="es-ES" sz="1000" dirty="0"/>
              <a:t>Diagrama a partir de </a:t>
            </a:r>
            <a:r>
              <a:rPr lang="es-ES" sz="1000" dirty="0" err="1"/>
              <a:t>Appleby</a:t>
            </a:r>
            <a:r>
              <a:rPr lang="es-ES" sz="1000" dirty="0"/>
              <a:t>, MC. En: </a:t>
            </a:r>
            <a:r>
              <a:rPr lang="es-ES" sz="1000" dirty="0" err="1"/>
              <a:t>Appleby</a:t>
            </a:r>
            <a:r>
              <a:rPr lang="es-ES" sz="1000" dirty="0"/>
              <a:t>, MC y Hughes, BO. 1.997. Animal </a:t>
            </a:r>
            <a:r>
              <a:rPr lang="es-ES" sz="1000" dirty="0" err="1"/>
              <a:t>Welfare</a:t>
            </a:r>
            <a:r>
              <a:rPr lang="es-ES" sz="1000" dirty="0"/>
              <a:t>. CAB Internacional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blinds(horizontal)">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P spid="21" grpId="0"/>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7"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8"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9"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11" name="10 Rectángulo"/>
          <p:cNvSpPr/>
          <p:nvPr/>
        </p:nvSpPr>
        <p:spPr>
          <a:xfrm>
            <a:off x="357158" y="428605"/>
            <a:ext cx="8429684" cy="3477875"/>
          </a:xfrm>
          <a:prstGeom prst="rect">
            <a:avLst/>
          </a:prstGeom>
        </p:spPr>
        <p:txBody>
          <a:bodyPr wrap="square">
            <a:spAutoFit/>
          </a:bodyPr>
          <a:lstStyle/>
          <a:p>
            <a:pPr algn="ctr"/>
            <a:r>
              <a:rPr lang="es-ES" sz="2400" dirty="0" smtClean="0">
                <a:latin typeface="Arial" charset="0"/>
              </a:rPr>
              <a:t>El uso de animales en investigación, docencia universitaria, formación profesional específica  y en la industria farmacológica y cosmética no es un </a:t>
            </a:r>
            <a:r>
              <a:rPr lang="es-ES" sz="2400" i="1" dirty="0" smtClean="0">
                <a:solidFill>
                  <a:srgbClr val="FF0000"/>
                </a:solidFill>
                <a:effectLst>
                  <a:outerShdw blurRad="38100" dist="38100" dir="2700000" algn="tl">
                    <a:srgbClr val="000000">
                      <a:alpha val="43137"/>
                    </a:srgbClr>
                  </a:outerShdw>
                </a:effectLst>
                <a:latin typeface="Arial" charset="0"/>
              </a:rPr>
              <a:t>derecho</a:t>
            </a:r>
            <a:r>
              <a:rPr lang="es-ES" sz="2400" dirty="0" smtClean="0">
                <a:latin typeface="Arial" charset="0"/>
              </a:rPr>
              <a:t>, </a:t>
            </a:r>
          </a:p>
          <a:p>
            <a:pPr algn="ctr"/>
            <a:r>
              <a:rPr lang="es-ES" sz="2400" dirty="0" smtClean="0">
                <a:latin typeface="Arial" charset="0"/>
              </a:rPr>
              <a:t>es un </a:t>
            </a:r>
            <a:r>
              <a:rPr lang="es-ES" sz="2800" i="1" dirty="0" smtClean="0">
                <a:solidFill>
                  <a:srgbClr val="FF0000"/>
                </a:solidFill>
                <a:effectLst>
                  <a:outerShdw blurRad="38100" dist="38100" dir="2700000" algn="tl">
                    <a:srgbClr val="000000">
                      <a:alpha val="43137"/>
                    </a:srgbClr>
                  </a:outerShdw>
                </a:effectLst>
                <a:latin typeface="Arial" charset="0"/>
              </a:rPr>
              <a:t>privilegio</a:t>
            </a:r>
            <a:r>
              <a:rPr lang="es-ES" sz="2400" dirty="0" smtClean="0">
                <a:latin typeface="Arial" charset="0"/>
              </a:rPr>
              <a:t>.</a:t>
            </a:r>
          </a:p>
          <a:p>
            <a:pPr algn="ctr"/>
            <a:r>
              <a:rPr lang="es-ES" sz="2400" dirty="0" smtClean="0">
                <a:latin typeface="Arial" charset="0"/>
              </a:rPr>
              <a:t> Es incumbencia de cada investigador y personal a cargo de animales de experimentación que ese privilegio se cumpla. Cada animal es un individuo y debe ser tratado como tal, asegurando que no sufran dolor o </a:t>
            </a:r>
            <a:r>
              <a:rPr lang="es-ES" sz="2400" dirty="0" err="1" smtClean="0">
                <a:latin typeface="Arial" charset="0"/>
              </a:rPr>
              <a:t>disconfort</a:t>
            </a:r>
            <a:r>
              <a:rPr lang="es-ES" sz="2400" dirty="0" smtClean="0">
                <a:latin typeface="Arial" charset="0"/>
              </a:rPr>
              <a:t> </a:t>
            </a:r>
          </a:p>
          <a:p>
            <a:pPr algn="ctr"/>
            <a:endParaRPr lang="es-ES" sz="2400" dirty="0" smtClean="0">
              <a:latin typeface="Arial" charset="0"/>
            </a:endParaRPr>
          </a:p>
        </p:txBody>
      </p:sp>
      <p:sp>
        <p:nvSpPr>
          <p:cNvPr id="12" name="11 Rectángulo"/>
          <p:cNvSpPr/>
          <p:nvPr/>
        </p:nvSpPr>
        <p:spPr>
          <a:xfrm>
            <a:off x="642910" y="3502414"/>
            <a:ext cx="8001024" cy="1569660"/>
          </a:xfrm>
          <a:prstGeom prst="rect">
            <a:avLst/>
          </a:prstGeom>
        </p:spPr>
        <p:txBody>
          <a:bodyPr wrap="square">
            <a:spAutoFit/>
          </a:bodyPr>
          <a:lstStyle/>
          <a:p>
            <a:pPr lvl="0" algn="ctr"/>
            <a:r>
              <a:rPr lang="es-ES" sz="2400" dirty="0" smtClean="0">
                <a:solidFill>
                  <a:prstClr val="white"/>
                </a:solidFill>
                <a:latin typeface="Arial" charset="0"/>
              </a:rPr>
              <a:t>Evaluando cada protocolo de investigación, docencia o testeo de un producto bajo el principio de las 3R`s, se reducirá, reemplazará y refinará el uso de animales en la ciencia.</a:t>
            </a:r>
            <a:endParaRPr lang="es-ES" sz="2400" dirty="0">
              <a:solidFill>
                <a:prstClr val="white"/>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3"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4"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5"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6" name="5 CuadroTexto"/>
          <p:cNvSpPr txBox="1"/>
          <p:nvPr/>
        </p:nvSpPr>
        <p:spPr>
          <a:xfrm>
            <a:off x="2071670" y="1857364"/>
            <a:ext cx="5149423" cy="1015663"/>
          </a:xfrm>
          <a:prstGeom prst="rect">
            <a:avLst/>
          </a:prstGeom>
          <a:noFill/>
        </p:spPr>
        <p:txBody>
          <a:bodyPr wrap="none" rtlCol="0">
            <a:spAutoFit/>
          </a:bodyPr>
          <a:lstStyle/>
          <a:p>
            <a:r>
              <a:rPr lang="es-ES" sz="6000" dirty="0" smtClean="0">
                <a:effectLst>
                  <a:outerShdw blurRad="38100" dist="38100" dir="2700000" algn="tl">
                    <a:srgbClr val="000000">
                      <a:alpha val="43137"/>
                    </a:srgbClr>
                  </a:outerShdw>
                </a:effectLst>
              </a:rPr>
              <a:t>Muchas gracias </a:t>
            </a:r>
            <a:endParaRPr lang="es-ES" sz="6000" dirty="0">
              <a:effectLst>
                <a:outerShdw blurRad="38100" dist="38100" dir="2700000" algn="tl">
                  <a:srgbClr val="000000">
                    <a:alpha val="43137"/>
                  </a:srgbClr>
                </a:outerShdw>
              </a:effectLst>
            </a:endParaRPr>
          </a:p>
        </p:txBody>
      </p:sp>
      <p:sp>
        <p:nvSpPr>
          <p:cNvPr id="7" name="Rectangle 4"/>
          <p:cNvSpPr>
            <a:spLocks noChangeArrowheads="1"/>
          </p:cNvSpPr>
          <p:nvPr/>
        </p:nvSpPr>
        <p:spPr bwMode="auto">
          <a:xfrm>
            <a:off x="2504562" y="3000372"/>
            <a:ext cx="3996264" cy="2638800"/>
          </a:xfrm>
          <a:prstGeom prst="rect">
            <a:avLst/>
          </a:prstGeom>
          <a:noFill/>
          <a:ln w="9525">
            <a:noFill/>
            <a:round/>
            <a:headEnd/>
            <a:tailEnd/>
          </a:ln>
          <a:effectLst/>
        </p:spPr>
        <p:txBody>
          <a:bodyPr wrap="none" lIns="90000" tIns="46800" rIns="90000" bIns="46800">
            <a:spAutoFit/>
          </a:bodyPr>
          <a:lstStyle/>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3200" dirty="0">
                <a:effectLst>
                  <a:outerShdw blurRad="38100" dist="38100" dir="2700000" algn="tl">
                    <a:srgbClr val="000000">
                      <a:alpha val="43137"/>
                    </a:srgbClr>
                  </a:outerShdw>
                </a:effectLst>
              </a:rPr>
              <a:t>Gisela </a:t>
            </a:r>
            <a:r>
              <a:rPr lang="es-ES" sz="3200" dirty="0" smtClean="0">
                <a:effectLst>
                  <a:outerShdw blurRad="38100" dist="38100" dir="2700000" algn="tl">
                    <a:srgbClr val="000000">
                      <a:alpha val="43137"/>
                    </a:srgbClr>
                  </a:outerShdw>
                </a:effectLst>
              </a:rPr>
              <a:t>A. </a:t>
            </a:r>
            <a:r>
              <a:rPr lang="es-ES" sz="3200" dirty="0" err="1" smtClean="0">
                <a:effectLst>
                  <a:outerShdw blurRad="38100" dist="38100" dir="2700000" algn="tl">
                    <a:srgbClr val="000000">
                      <a:alpha val="43137"/>
                    </a:srgbClr>
                  </a:outerShdw>
                </a:effectLst>
              </a:rPr>
              <a:t>Marcoppido</a:t>
            </a:r>
            <a:endParaRPr lang="es-ES" sz="2800" dirty="0" smtClean="0">
              <a:effectLst>
                <a:outerShdw blurRad="38100" dist="38100" dir="2700000" algn="tl">
                  <a:srgbClr val="000000">
                    <a:alpha val="43137"/>
                  </a:srgbClr>
                </a:outerShdw>
              </a:effectLst>
            </a:endParaRPr>
          </a:p>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2400" dirty="0" err="1" smtClean="0">
                <a:effectLst>
                  <a:outerShdw blurRad="38100" dist="38100" dir="2700000" algn="tl">
                    <a:srgbClr val="000000">
                      <a:alpha val="43137"/>
                    </a:srgbClr>
                  </a:outerShdw>
                </a:effectLst>
              </a:rPr>
              <a:t>Insituto</a:t>
            </a:r>
            <a:r>
              <a:rPr lang="es-ES" sz="2400" dirty="0" smtClean="0">
                <a:effectLst>
                  <a:outerShdw blurRad="38100" dist="38100" dir="2700000" algn="tl">
                    <a:srgbClr val="000000">
                      <a:alpha val="43137"/>
                    </a:srgbClr>
                  </a:outerShdw>
                </a:effectLst>
              </a:rPr>
              <a:t> de </a:t>
            </a:r>
            <a:r>
              <a:rPr lang="es-ES" sz="2400" dirty="0" err="1" smtClean="0">
                <a:effectLst>
                  <a:outerShdw blurRad="38100" dist="38100" dir="2700000" algn="tl">
                    <a:srgbClr val="000000">
                      <a:alpha val="43137"/>
                    </a:srgbClr>
                  </a:outerShdw>
                </a:effectLst>
              </a:rPr>
              <a:t>Patobiologia</a:t>
            </a:r>
            <a:endParaRPr lang="es-ES" sz="2400" dirty="0" smtClean="0">
              <a:effectLst>
                <a:outerShdw blurRad="38100" dist="38100" dir="2700000" algn="tl">
                  <a:srgbClr val="000000">
                    <a:alpha val="43137"/>
                  </a:srgbClr>
                </a:outerShdw>
              </a:effectLst>
            </a:endParaRPr>
          </a:p>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2400" dirty="0" err="1" smtClean="0">
                <a:effectLst>
                  <a:outerShdw blurRad="38100" dist="38100" dir="2700000" algn="tl">
                    <a:srgbClr val="000000">
                      <a:alpha val="43137"/>
                    </a:srgbClr>
                  </a:outerShdw>
                </a:effectLst>
              </a:rPr>
              <a:t>CICVyA</a:t>
            </a:r>
            <a:r>
              <a:rPr lang="es-ES" sz="2400" dirty="0" smtClean="0">
                <a:effectLst>
                  <a:outerShdw blurRad="38100" dist="38100" dir="2700000" algn="tl">
                    <a:srgbClr val="000000">
                      <a:alpha val="43137"/>
                    </a:srgbClr>
                  </a:outerShdw>
                </a:effectLst>
              </a:rPr>
              <a:t>-INTA Castelar</a:t>
            </a:r>
          </a:p>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 sz="2400" dirty="0" smtClean="0">
                <a:effectLst>
                  <a:outerShdw blurRad="38100" dist="38100" dir="2700000" algn="tl">
                    <a:srgbClr val="000000">
                      <a:alpha val="43137"/>
                    </a:srgbClr>
                  </a:outerShdw>
                </a:effectLst>
              </a:rPr>
              <a:t>gmarcoppido@cnia.inta.gov.ar</a:t>
            </a:r>
          </a:p>
          <a:p>
            <a:pPr algn="ctr">
              <a:spcBef>
                <a:spcPts val="1000"/>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es-E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25" y="357188"/>
            <a:ext cx="7543800" cy="1431925"/>
          </a:xfrm>
        </p:spPr>
        <p:txBody>
          <a:bodyPr/>
          <a:lstStyle/>
          <a:p>
            <a:pPr>
              <a:defRPr/>
            </a:pPr>
            <a:r>
              <a:rPr lang="es-MX" sz="2400" dirty="0" smtClean="0"/>
              <a:t>ETICA Y LEGISLACIÓN  COMPARADA EN EL USO DE ANIMALES DE LABORATORIO </a:t>
            </a:r>
            <a:r>
              <a:rPr lang="es-ES" sz="2800" dirty="0" smtClean="0"/>
              <a:t/>
            </a:r>
            <a:br>
              <a:rPr lang="es-ES" sz="2800" dirty="0" smtClean="0"/>
            </a:br>
            <a:endParaRPr lang="es-ES" sz="2800" dirty="0"/>
          </a:p>
        </p:txBody>
      </p:sp>
      <p:sp>
        <p:nvSpPr>
          <p:cNvPr id="3" name="2 Marcador de contenido"/>
          <p:cNvSpPr>
            <a:spLocks noGrp="1"/>
          </p:cNvSpPr>
          <p:nvPr>
            <p:ph idx="1"/>
          </p:nvPr>
        </p:nvSpPr>
        <p:spPr>
          <a:xfrm>
            <a:off x="214313" y="1357313"/>
            <a:ext cx="8643937" cy="5143500"/>
          </a:xfrm>
        </p:spPr>
        <p:txBody>
          <a:bodyPr>
            <a:normAutofit lnSpcReduction="10000"/>
          </a:bodyPr>
          <a:lstStyle/>
          <a:p>
            <a:pPr>
              <a:defRPr/>
            </a:pPr>
            <a:r>
              <a:rPr lang="es-MX" sz="1700" b="1" u="sng" smtClean="0"/>
              <a:t>Regulación Argentina</a:t>
            </a:r>
            <a:endParaRPr lang="es-ES" sz="1700" smtClean="0"/>
          </a:p>
          <a:p>
            <a:pPr>
              <a:defRPr/>
            </a:pPr>
            <a:r>
              <a:rPr lang="es-MX" sz="1700" smtClean="0"/>
              <a:t>Ley Nacional 14346 sobre malos tratos y actos de crueldad a los animales - 1954. </a:t>
            </a:r>
            <a:endParaRPr lang="es-ES" sz="1700" smtClean="0"/>
          </a:p>
          <a:p>
            <a:pPr>
              <a:defRPr/>
            </a:pPr>
            <a:r>
              <a:rPr lang="es-MX" sz="1700" smtClean="0"/>
              <a:t>Disposición 6344/96 Administración Nacional de Medicamentos, Alimentos y Tecnología Medica (ANMAT) sobre requisitos para bioterio de entidades que regula. </a:t>
            </a:r>
            <a:endParaRPr lang="es-ES" sz="1700" smtClean="0"/>
          </a:p>
          <a:p>
            <a:pPr>
              <a:defRPr/>
            </a:pPr>
            <a:r>
              <a:rPr lang="es-MX" sz="1700" smtClean="0"/>
              <a:t>Resolución 617/02 Servicio Nacional de Sanidad y Calidad Agroalimentaria (SENASA) sobre requisitos para Bioterio de entidades que regula. </a:t>
            </a:r>
            <a:endParaRPr lang="es-ES" sz="1700" smtClean="0"/>
          </a:p>
          <a:p>
            <a:pPr>
              <a:defRPr/>
            </a:pPr>
            <a:r>
              <a:rPr lang="es-MX" sz="1700" smtClean="0"/>
              <a:t>Resolución CD 140/00 Facultad de Ciencias Exactas y Naturales, Universidad de Buenos Aires, aprobado por el Reglamento para el Cuidado y Uso de Animales de Laboratorio en la Facultad. </a:t>
            </a:r>
            <a:endParaRPr lang="es-ES" sz="1700" smtClean="0"/>
          </a:p>
          <a:p>
            <a:pPr>
              <a:defRPr/>
            </a:pPr>
            <a:r>
              <a:rPr lang="es-MX" sz="1700" smtClean="0"/>
              <a:t>Proyecto de ley para la Utilización de Animales de Laboratorio, Boletín de la Asociación Argentina de Animales de Experimentación con Animales de Laboratorio (AADEAL) Numero 15 y 16, 2001</a:t>
            </a:r>
          </a:p>
          <a:p>
            <a:pPr>
              <a:defRPr/>
            </a:pPr>
            <a:r>
              <a:rPr lang="es-MX" sz="1700" smtClean="0"/>
              <a:t>Resolucion CS 4081, diciembre 2004 aprobando relamento para el cuidado y uso de animales de laboratorio en la UBA </a:t>
            </a:r>
          </a:p>
          <a:p>
            <a:pPr lvl="1">
              <a:defRPr/>
            </a:pPr>
            <a:r>
              <a:rPr lang="es-MX" sz="1700" smtClean="0"/>
              <a:t>1994 AACYTAl presentó proyecto de ley a cámara diputados</a:t>
            </a:r>
          </a:p>
          <a:p>
            <a:pPr lvl="1">
              <a:defRPr/>
            </a:pPr>
            <a:r>
              <a:rPr lang="es-MX" sz="1700" smtClean="0"/>
              <a:t>2001 modificó y presentó proyecto de ley</a:t>
            </a:r>
          </a:p>
          <a:p>
            <a:pPr lvl="1">
              <a:defRPr/>
            </a:pPr>
            <a:r>
              <a:rPr lang="es-MX" sz="1700" smtClean="0"/>
              <a:t>2007 convocados por una senadora a redactar el proyecto nuevo ampliado </a:t>
            </a:r>
          </a:p>
          <a:p>
            <a:pPr lvl="1">
              <a:defRPr/>
            </a:pPr>
            <a:r>
              <a:rPr lang="es-MX" sz="1700" smtClean="0"/>
              <a:t>Ahora 3 proyectos  N° exped. 4314. Dic. 2007.</a:t>
            </a:r>
            <a:endParaRPr lang="es-ES" sz="1700" smtClean="0"/>
          </a:p>
          <a:p>
            <a:pPr>
              <a:defRPr/>
            </a:pPr>
            <a:endParaRPr lang="es-ES" sz="17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a:xfrm>
            <a:off x="179388" y="44450"/>
            <a:ext cx="4608512" cy="579438"/>
          </a:xfrm>
          <a:noFill/>
          <a:ln/>
        </p:spPr>
        <p:txBody>
          <a:bodyPr anchor="t">
            <a:spAutoFit/>
          </a:bodyPr>
          <a:lstStyle/>
          <a:p>
            <a:pPr algn="l"/>
            <a:r>
              <a:rPr lang="es-ES" sz="3200">
                <a:solidFill>
                  <a:srgbClr val="FFFF66"/>
                </a:solidFill>
                <a:latin typeface="Arial" charset="0"/>
              </a:rPr>
              <a:t>Legislación </a:t>
            </a:r>
            <a:r>
              <a:rPr lang="es-MX" sz="3200">
                <a:solidFill>
                  <a:srgbClr val="FFFF66"/>
                </a:solidFill>
                <a:latin typeface="Arial" charset="0"/>
              </a:rPr>
              <a:t>Argentina</a:t>
            </a:r>
            <a:endParaRPr lang="es-ES" sz="3200">
              <a:solidFill>
                <a:srgbClr val="FFFF66"/>
              </a:solidFill>
              <a:latin typeface="Arial" charset="0"/>
            </a:endParaRPr>
          </a:p>
        </p:txBody>
      </p:sp>
      <p:sp>
        <p:nvSpPr>
          <p:cNvPr id="3" name="2 Marcador de contenido"/>
          <p:cNvSpPr>
            <a:spLocks noGrp="1"/>
          </p:cNvSpPr>
          <p:nvPr>
            <p:ph type="body" idx="1"/>
          </p:nvPr>
        </p:nvSpPr>
        <p:spPr>
          <a:xfrm>
            <a:off x="179388" y="981075"/>
            <a:ext cx="8497887" cy="5526088"/>
          </a:xfrm>
          <a:ln/>
        </p:spPr>
        <p:txBody>
          <a:bodyPr>
            <a:spAutoFit/>
          </a:bodyPr>
          <a:lstStyle/>
          <a:p>
            <a:pPr marL="0" indent="0">
              <a:spcBef>
                <a:spcPct val="0"/>
              </a:spcBef>
              <a:buFont typeface="Wingdings" pitchFamily="2" charset="2"/>
              <a:buNone/>
            </a:pPr>
            <a:r>
              <a:rPr lang="es-MX" sz="1700" b="1">
                <a:latin typeface="Arial" charset="0"/>
              </a:rPr>
              <a:t>Ley Nacional 14346 (Ley Sarmiento) sancionada en 1954 establece que “Todas las Instituciones en las cuales se utilizan animales para la investigación, constatación de biológicos o docencia deben contar con un comité que evalué estas actividades”. </a:t>
            </a:r>
          </a:p>
          <a:p>
            <a:pPr marL="0" indent="0">
              <a:spcBef>
                <a:spcPct val="0"/>
              </a:spcBef>
              <a:buFont typeface="Wingdings" pitchFamily="2" charset="2"/>
              <a:buNone/>
            </a:pPr>
            <a:endParaRPr lang="es-ES" sz="1700" b="1">
              <a:latin typeface="Arial" charset="0"/>
            </a:endParaRPr>
          </a:p>
          <a:p>
            <a:pPr marL="0" indent="0">
              <a:spcBef>
                <a:spcPct val="0"/>
              </a:spcBef>
              <a:buFont typeface="Wingdings" pitchFamily="2" charset="2"/>
              <a:buNone/>
            </a:pPr>
            <a:r>
              <a:rPr lang="es-MX" sz="1700" b="1">
                <a:latin typeface="Arial" charset="0"/>
              </a:rPr>
              <a:t>Disposición ANMAT 6344/96. Reglamentación para bioterios de laboratorios elaboradores de especialidades medicinales y/o de análisis para terceros</a:t>
            </a:r>
            <a:r>
              <a:rPr lang="es-ES" sz="1700" b="1">
                <a:latin typeface="Arial" charset="0"/>
              </a:rPr>
              <a:t>. </a:t>
            </a:r>
          </a:p>
          <a:p>
            <a:pPr marL="0" indent="0">
              <a:spcBef>
                <a:spcPct val="0"/>
              </a:spcBef>
              <a:buFont typeface="Wingdings" pitchFamily="2" charset="2"/>
              <a:buNone/>
            </a:pPr>
            <a:endParaRPr lang="es-ES" sz="1700" b="1">
              <a:latin typeface="Arial" charset="0"/>
            </a:endParaRPr>
          </a:p>
          <a:p>
            <a:pPr marL="0" indent="0">
              <a:spcBef>
                <a:spcPct val="0"/>
              </a:spcBef>
              <a:buFont typeface="Wingdings" pitchFamily="2" charset="2"/>
              <a:buNone/>
            </a:pPr>
            <a:r>
              <a:rPr lang="es-MX" sz="1700" b="1">
                <a:latin typeface="Arial" charset="0"/>
              </a:rPr>
              <a:t>Resolución CD 140/00 FCEN (UBA), autorizan a firmar el  Reglamento para el Cuidado y Uso de Animales de Laboratorio en la Facultad y constituir el CICUAL.</a:t>
            </a:r>
          </a:p>
          <a:p>
            <a:pPr marL="0" indent="0">
              <a:spcBef>
                <a:spcPct val="0"/>
              </a:spcBef>
              <a:buFont typeface="Wingdings" pitchFamily="2" charset="2"/>
              <a:buNone/>
            </a:pPr>
            <a:endParaRPr lang="es-ES" sz="1700" b="1">
              <a:latin typeface="Arial" charset="0"/>
            </a:endParaRPr>
          </a:p>
          <a:p>
            <a:pPr marL="0" indent="0">
              <a:spcBef>
                <a:spcPct val="0"/>
              </a:spcBef>
              <a:buFont typeface="Wingdings" pitchFamily="2" charset="2"/>
              <a:buNone/>
            </a:pPr>
            <a:r>
              <a:rPr lang="es-ES" sz="1700" b="1">
                <a:latin typeface="Arial" charset="0"/>
              </a:rPr>
              <a:t>Resolución SENASA 617/02. Requisitos, condiciones y procedimientos para la habilitación técnica de laboratorios que posean bioterios de producción, mantenimiento y local de experimentación. </a:t>
            </a:r>
          </a:p>
          <a:p>
            <a:pPr marL="0" indent="0">
              <a:spcBef>
                <a:spcPct val="0"/>
              </a:spcBef>
              <a:buFont typeface="Wingdings" pitchFamily="2" charset="2"/>
              <a:buNone/>
            </a:pPr>
            <a:endParaRPr lang="es-ES" sz="1700" b="1">
              <a:latin typeface="Arial" charset="0"/>
            </a:endParaRPr>
          </a:p>
          <a:p>
            <a:pPr marL="0" indent="0">
              <a:spcBef>
                <a:spcPct val="0"/>
              </a:spcBef>
              <a:buFont typeface="Wingdings" pitchFamily="2" charset="2"/>
              <a:buNone/>
            </a:pPr>
            <a:r>
              <a:rPr lang="es-MX" sz="1700" b="1">
                <a:latin typeface="Arial" charset="0"/>
              </a:rPr>
              <a:t>Proyecto de ley de la Asociación Argentina de Animales de Laboratorio (AADEAL) 2001 Utilización de Animales de Laboratorio</a:t>
            </a:r>
          </a:p>
          <a:p>
            <a:pPr marL="0" indent="0">
              <a:spcBef>
                <a:spcPct val="0"/>
              </a:spcBef>
              <a:buFont typeface="Wingdings" pitchFamily="2" charset="2"/>
              <a:buNone/>
            </a:pPr>
            <a:endParaRPr lang="es-MX" sz="1700" b="1">
              <a:latin typeface="Arial" charset="0"/>
            </a:endParaRPr>
          </a:p>
          <a:p>
            <a:pPr marL="0" indent="0">
              <a:spcBef>
                <a:spcPct val="0"/>
              </a:spcBef>
              <a:buFont typeface="Wingdings" pitchFamily="2" charset="2"/>
              <a:buNone/>
            </a:pPr>
            <a:r>
              <a:rPr lang="es-MX" sz="1700" b="1">
                <a:latin typeface="Arial" charset="0"/>
              </a:rPr>
              <a:t>Proyecto de ley de la </a:t>
            </a:r>
            <a:r>
              <a:rPr lang="es-ES" sz="1700" b="1">
                <a:latin typeface="Arial" charset="0"/>
              </a:rPr>
              <a:t>Asociación Argentina de Ciencia y Tecnología de Animales de Laboratorio (AACyTAL). Formulado en </a:t>
            </a:r>
            <a:r>
              <a:rPr lang="es-MX" sz="1700" b="1">
                <a:latin typeface="Arial" charset="0"/>
              </a:rPr>
              <a:t>1994 y reformulado en 2007</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50825" y="1089025"/>
            <a:ext cx="8642350" cy="5292725"/>
          </a:xfrm>
          <a:noFill/>
          <a:ln/>
        </p:spPr>
        <p:txBody>
          <a:bodyPr>
            <a:spAutoFit/>
          </a:bodyPr>
          <a:lstStyle/>
          <a:p>
            <a:pPr marL="0" indent="0">
              <a:lnSpc>
                <a:spcPct val="90000"/>
              </a:lnSpc>
              <a:spcBef>
                <a:spcPct val="0"/>
              </a:spcBef>
              <a:buFont typeface="Wingdings" pitchFamily="2" charset="2"/>
              <a:buNone/>
            </a:pPr>
            <a:r>
              <a:rPr lang="es-ES" sz="1800" b="1">
                <a:latin typeface="Arial" charset="0"/>
              </a:rPr>
              <a:t>Declaración de los Derechos Internacionales de los Animales</a:t>
            </a:r>
          </a:p>
          <a:p>
            <a:pPr marL="0" indent="0">
              <a:lnSpc>
                <a:spcPct val="90000"/>
              </a:lnSpc>
              <a:spcBef>
                <a:spcPct val="0"/>
              </a:spcBef>
              <a:buFont typeface="Wingdings" pitchFamily="2" charset="2"/>
              <a:buNone/>
            </a:pPr>
            <a:r>
              <a:rPr lang="es-ES" sz="1800" b="1">
                <a:latin typeface="Arial" charset="0"/>
              </a:rPr>
              <a:t>aprobados por la ONU y la UNESCO</a:t>
            </a:r>
          </a:p>
          <a:p>
            <a:pPr marL="0" indent="0">
              <a:lnSpc>
                <a:spcPct val="90000"/>
              </a:lnSpc>
              <a:spcBef>
                <a:spcPct val="0"/>
              </a:spcBef>
              <a:buFont typeface="Wingdings" pitchFamily="2" charset="2"/>
              <a:buNone/>
            </a:pPr>
            <a:endParaRPr lang="es-ES" sz="1800" b="1">
              <a:latin typeface="Arial" charset="0"/>
            </a:endParaRPr>
          </a:p>
          <a:p>
            <a:pPr marL="0" indent="0">
              <a:lnSpc>
                <a:spcPct val="90000"/>
              </a:lnSpc>
              <a:spcBef>
                <a:spcPct val="0"/>
              </a:spcBef>
              <a:buFont typeface="Wingdings" pitchFamily="2" charset="2"/>
              <a:buNone/>
            </a:pPr>
            <a:r>
              <a:rPr lang="es-ES" sz="1800" b="1">
                <a:latin typeface="Arial" charset="0"/>
              </a:rPr>
              <a:t>Principios para el Uso de Animales de experimentación basado en las guías internacionales para la investigación médica - The Council for International Organization of Animal Sciences. 1985</a:t>
            </a:r>
          </a:p>
          <a:p>
            <a:pPr marL="0" indent="0">
              <a:lnSpc>
                <a:spcPct val="90000"/>
              </a:lnSpc>
              <a:spcBef>
                <a:spcPct val="0"/>
              </a:spcBef>
              <a:buFont typeface="Wingdings" pitchFamily="2" charset="2"/>
              <a:buNone/>
            </a:pPr>
            <a:endParaRPr lang="es-ES" sz="1800" b="1">
              <a:latin typeface="Arial" charset="0"/>
            </a:endParaRPr>
          </a:p>
          <a:p>
            <a:pPr marL="0" indent="0">
              <a:lnSpc>
                <a:spcPct val="90000"/>
              </a:lnSpc>
              <a:spcBef>
                <a:spcPct val="0"/>
              </a:spcBef>
              <a:buFont typeface="Wingdings" pitchFamily="2" charset="2"/>
              <a:buNone/>
            </a:pPr>
            <a:r>
              <a:rPr lang="es-ES" sz="1800" b="1">
                <a:latin typeface="Arial" charset="0"/>
              </a:rPr>
              <a:t>Real Decreto Español- 2005 </a:t>
            </a:r>
          </a:p>
          <a:p>
            <a:pPr marL="0" indent="0">
              <a:lnSpc>
                <a:spcPct val="90000"/>
              </a:lnSpc>
              <a:spcBef>
                <a:spcPct val="0"/>
              </a:spcBef>
              <a:buFont typeface="Wingdings" pitchFamily="2" charset="2"/>
              <a:buNone/>
            </a:pPr>
            <a:endParaRPr lang="es-ES" sz="1800" b="1">
              <a:latin typeface="Arial" charset="0"/>
            </a:endParaRPr>
          </a:p>
          <a:p>
            <a:pPr marL="0" indent="0">
              <a:lnSpc>
                <a:spcPct val="90000"/>
              </a:lnSpc>
              <a:spcBef>
                <a:spcPct val="0"/>
              </a:spcBef>
              <a:buFont typeface="Wingdings" pitchFamily="2" charset="2"/>
              <a:buNone/>
            </a:pPr>
            <a:r>
              <a:rPr lang="es-ES" sz="1800" b="1">
                <a:latin typeface="Arial" charset="0"/>
              </a:rPr>
              <a:t>Convención de Ginebra - 1985</a:t>
            </a:r>
          </a:p>
          <a:p>
            <a:pPr marL="0" indent="0">
              <a:lnSpc>
                <a:spcPct val="90000"/>
              </a:lnSpc>
              <a:spcBef>
                <a:spcPct val="0"/>
              </a:spcBef>
              <a:buFont typeface="Wingdings" pitchFamily="2" charset="2"/>
              <a:buNone/>
            </a:pPr>
            <a:endParaRPr lang="es-ES" sz="1800" b="1">
              <a:latin typeface="Arial" charset="0"/>
            </a:endParaRPr>
          </a:p>
          <a:p>
            <a:pPr marL="0" indent="0">
              <a:lnSpc>
                <a:spcPct val="90000"/>
              </a:lnSpc>
              <a:spcBef>
                <a:spcPct val="0"/>
              </a:spcBef>
              <a:buFont typeface="Wingdings" pitchFamily="2" charset="2"/>
              <a:buNone/>
            </a:pPr>
            <a:r>
              <a:rPr lang="es-ES" sz="1800" b="1">
                <a:latin typeface="Arial" charset="0"/>
              </a:rPr>
              <a:t>Guide for The Care and Use of Laboratory Animals- NRC/USA- 1996</a:t>
            </a:r>
          </a:p>
          <a:p>
            <a:pPr marL="0" indent="0">
              <a:lnSpc>
                <a:spcPct val="90000"/>
              </a:lnSpc>
              <a:spcBef>
                <a:spcPct val="0"/>
              </a:spcBef>
              <a:buFont typeface="Wingdings" pitchFamily="2" charset="2"/>
              <a:buNone/>
            </a:pPr>
            <a:endParaRPr lang="es-ES_tradnl" sz="1800" b="1">
              <a:latin typeface="Arial" charset="0"/>
            </a:endParaRPr>
          </a:p>
          <a:p>
            <a:pPr marL="0" indent="0">
              <a:lnSpc>
                <a:spcPct val="90000"/>
              </a:lnSpc>
              <a:spcBef>
                <a:spcPct val="0"/>
              </a:spcBef>
              <a:buFont typeface="Wingdings" pitchFamily="2" charset="2"/>
              <a:buNone/>
            </a:pPr>
            <a:r>
              <a:rPr lang="es-ES_tradnl" sz="1800" b="1">
                <a:latin typeface="Arial" charset="0"/>
              </a:rPr>
              <a:t>Directive of the Protection of Animals Used for Experimental and other Scientific Purposes (86/609/EEC)</a:t>
            </a:r>
            <a:endParaRPr lang="es-ES" sz="1800" b="1">
              <a:latin typeface="Arial" charset="0"/>
            </a:endParaRPr>
          </a:p>
          <a:p>
            <a:pPr marL="0" indent="0">
              <a:lnSpc>
                <a:spcPct val="90000"/>
              </a:lnSpc>
              <a:spcBef>
                <a:spcPct val="0"/>
              </a:spcBef>
              <a:buFont typeface="Wingdings" pitchFamily="2" charset="2"/>
              <a:buNone/>
            </a:pPr>
            <a:endParaRPr lang="es-ES" sz="1800" b="1">
              <a:latin typeface="Arial" charset="0"/>
            </a:endParaRPr>
          </a:p>
          <a:p>
            <a:pPr marL="0" indent="0">
              <a:lnSpc>
                <a:spcPct val="90000"/>
              </a:lnSpc>
              <a:spcBef>
                <a:spcPct val="0"/>
              </a:spcBef>
              <a:buFont typeface="Wingdings" pitchFamily="2" charset="2"/>
              <a:buNone/>
            </a:pPr>
            <a:r>
              <a:rPr lang="es-ES" sz="1800" b="1">
                <a:latin typeface="Arial" charset="0"/>
              </a:rPr>
              <a:t>Internacional Council fo Laboratory Animal Science (ICLAS)</a:t>
            </a:r>
          </a:p>
          <a:p>
            <a:pPr marL="0" indent="0">
              <a:lnSpc>
                <a:spcPct val="90000"/>
              </a:lnSpc>
              <a:spcBef>
                <a:spcPct val="0"/>
              </a:spcBef>
              <a:buFont typeface="Wingdings" pitchFamily="2" charset="2"/>
              <a:buNone/>
            </a:pPr>
            <a:endParaRPr lang="es-ES" sz="1800" b="1">
              <a:latin typeface="Arial" charset="0"/>
            </a:endParaRPr>
          </a:p>
          <a:p>
            <a:pPr marL="0" indent="0">
              <a:lnSpc>
                <a:spcPct val="90000"/>
              </a:lnSpc>
              <a:spcBef>
                <a:spcPct val="0"/>
              </a:spcBef>
              <a:buFont typeface="Wingdings" pitchFamily="2" charset="2"/>
              <a:buNone/>
            </a:pPr>
            <a:r>
              <a:rPr lang="es-ES" sz="1800" b="1">
                <a:latin typeface="Arial" charset="0"/>
              </a:rPr>
              <a:t>Canadian Council of Animal Care (CCAC)</a:t>
            </a:r>
          </a:p>
          <a:p>
            <a:pPr marL="0" indent="0">
              <a:lnSpc>
                <a:spcPct val="90000"/>
              </a:lnSpc>
              <a:spcBef>
                <a:spcPct val="0"/>
              </a:spcBef>
              <a:buFont typeface="Wingdings" pitchFamily="2" charset="2"/>
              <a:buNone/>
            </a:pPr>
            <a:endParaRPr lang="es-ES" sz="1800" b="1">
              <a:latin typeface="Arial" charset="0"/>
            </a:endParaRPr>
          </a:p>
          <a:p>
            <a:pPr marL="0" indent="0">
              <a:lnSpc>
                <a:spcPct val="90000"/>
              </a:lnSpc>
              <a:spcBef>
                <a:spcPct val="0"/>
              </a:spcBef>
              <a:buFont typeface="Wingdings" pitchFamily="2" charset="2"/>
              <a:buNone/>
            </a:pPr>
            <a:r>
              <a:rPr lang="es-ES" sz="1800" b="1">
                <a:latin typeface="Arial" charset="0"/>
              </a:rPr>
              <a:t>Federation of European Laboratory Animal Science (FELASA)</a:t>
            </a:r>
          </a:p>
        </p:txBody>
      </p:sp>
      <p:sp>
        <p:nvSpPr>
          <p:cNvPr id="8197" name="Rectangle 5"/>
          <p:cNvSpPr>
            <a:spLocks noChangeArrowheads="1"/>
          </p:cNvSpPr>
          <p:nvPr/>
        </p:nvSpPr>
        <p:spPr bwMode="auto">
          <a:xfrm>
            <a:off x="395288" y="115888"/>
            <a:ext cx="5761037" cy="579437"/>
          </a:xfrm>
          <a:prstGeom prst="rect">
            <a:avLst/>
          </a:prstGeom>
          <a:noFill/>
          <a:ln w="9525" algn="ctr">
            <a:noFill/>
            <a:miter lim="800000"/>
            <a:headEnd/>
            <a:tailEnd/>
          </a:ln>
          <a:effectLst/>
        </p:spPr>
        <p:txBody>
          <a:bodyPr>
            <a:spAutoFit/>
          </a:bodyPr>
          <a:lstStyle/>
          <a:p>
            <a:r>
              <a:rPr lang="es-ES" sz="3200" b="1">
                <a:solidFill>
                  <a:srgbClr val="FFFF66"/>
                </a:solidFill>
                <a:effectLst>
                  <a:outerShdw blurRad="38100" dist="38100" dir="2700000" algn="tl">
                    <a:srgbClr val="000000"/>
                  </a:outerShdw>
                </a:effectLst>
                <a:latin typeface="Arial" charset="0"/>
              </a:rPr>
              <a:t>Normativas Internacionales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a:grpSpLocks/>
          </p:cNvGrpSpPr>
          <p:nvPr/>
        </p:nvGrpSpPr>
        <p:grpSpPr bwMode="auto">
          <a:xfrm>
            <a:off x="1979613" y="188913"/>
            <a:ext cx="5113337" cy="6408737"/>
            <a:chOff x="1247" y="119"/>
            <a:chExt cx="3221" cy="4037"/>
          </a:xfrm>
        </p:grpSpPr>
        <p:sp>
          <p:nvSpPr>
            <p:cNvPr id="13320" name="Rectangle 8"/>
            <p:cNvSpPr>
              <a:spLocks noChangeArrowheads="1"/>
            </p:cNvSpPr>
            <p:nvPr/>
          </p:nvSpPr>
          <p:spPr bwMode="auto">
            <a:xfrm>
              <a:off x="1247" y="119"/>
              <a:ext cx="3221" cy="4037"/>
            </a:xfrm>
            <a:prstGeom prst="rect">
              <a:avLst/>
            </a:prstGeom>
            <a:solidFill>
              <a:schemeClr val="tx1"/>
            </a:solidFill>
            <a:ln w="9525">
              <a:solidFill>
                <a:schemeClr val="tx1"/>
              </a:solidFill>
              <a:miter lim="800000"/>
              <a:headEnd/>
              <a:tailEnd/>
            </a:ln>
            <a:effectLst/>
          </p:spPr>
          <p:txBody>
            <a:bodyPr wrap="none" anchor="ctr"/>
            <a:lstStyle/>
            <a:p>
              <a:endParaRPr lang="es-AR"/>
            </a:p>
          </p:txBody>
        </p:sp>
        <p:sp>
          <p:nvSpPr>
            <p:cNvPr id="13316" name="Rectangle 4"/>
            <p:cNvSpPr>
              <a:spLocks noChangeArrowheads="1"/>
            </p:cNvSpPr>
            <p:nvPr/>
          </p:nvSpPr>
          <p:spPr bwMode="auto">
            <a:xfrm>
              <a:off x="1383" y="300"/>
              <a:ext cx="2880" cy="982"/>
            </a:xfrm>
            <a:prstGeom prst="rect">
              <a:avLst/>
            </a:prstGeom>
            <a:solidFill>
              <a:schemeClr val="tx1"/>
            </a:solidFill>
            <a:ln w="9525">
              <a:noFill/>
              <a:miter lim="800000"/>
              <a:headEnd/>
              <a:tailEnd/>
            </a:ln>
            <a:effectLst/>
          </p:spPr>
          <p:txBody>
            <a:bodyPr>
              <a:spAutoFit/>
            </a:bodyPr>
            <a:lstStyle/>
            <a:p>
              <a:pPr algn="ctr"/>
              <a:r>
                <a:rPr lang="es-ES" sz="1600" b="1">
                  <a:solidFill>
                    <a:schemeClr val="bg2"/>
                  </a:solidFill>
                  <a:latin typeface="Arial" charset="0"/>
                </a:rPr>
                <a:t>Comité Institucional para el Cuidado y Uso De Animales de Experimentación del</a:t>
              </a:r>
            </a:p>
            <a:p>
              <a:pPr algn="ctr"/>
              <a:r>
                <a:rPr lang="es-ES" sz="1600" b="1">
                  <a:solidFill>
                    <a:schemeClr val="bg2"/>
                  </a:solidFill>
                  <a:latin typeface="Arial" charset="0"/>
                </a:rPr>
                <a:t>Centro de Investigación en Ciencias Veterinarias y Agronómicas del</a:t>
              </a:r>
            </a:p>
            <a:p>
              <a:pPr algn="ctr"/>
              <a:r>
                <a:rPr lang="es-ES" sz="1600" b="1">
                  <a:solidFill>
                    <a:schemeClr val="bg2"/>
                  </a:solidFill>
                  <a:latin typeface="Arial" charset="0"/>
                </a:rPr>
                <a:t>INTA</a:t>
              </a:r>
            </a:p>
            <a:p>
              <a:pPr algn="ctr"/>
              <a:r>
                <a:rPr lang="es-ES" sz="1600" b="1">
                  <a:solidFill>
                    <a:schemeClr val="bg2"/>
                  </a:solidFill>
                  <a:latin typeface="Arial" charset="0"/>
                </a:rPr>
                <a:t>(CICUAE INTA-CICVyA)</a:t>
              </a:r>
            </a:p>
          </p:txBody>
        </p:sp>
        <p:pic>
          <p:nvPicPr>
            <p:cNvPr id="13317" name="Picture 5"/>
            <p:cNvPicPr>
              <a:picLocks noChangeAspect="1" noChangeArrowheads="1"/>
            </p:cNvPicPr>
            <p:nvPr/>
          </p:nvPicPr>
          <p:blipFill>
            <a:blip r:embed="rId2"/>
            <a:srcRect/>
            <a:stretch>
              <a:fillRect/>
            </a:stretch>
          </p:blipFill>
          <p:spPr bwMode="auto">
            <a:xfrm>
              <a:off x="2562" y="1787"/>
              <a:ext cx="586" cy="554"/>
            </a:xfrm>
            <a:prstGeom prst="rect">
              <a:avLst/>
            </a:prstGeom>
            <a:solidFill>
              <a:schemeClr val="tx1"/>
            </a:solidFill>
            <a:ln w="57150" algn="ctr">
              <a:noFill/>
              <a:miter lim="800000"/>
              <a:headEnd/>
              <a:tailEnd/>
            </a:ln>
            <a:effectLst/>
          </p:spPr>
        </p:pic>
        <p:sp>
          <p:nvSpPr>
            <p:cNvPr id="13318" name="Rectangle 6"/>
            <p:cNvSpPr>
              <a:spLocks noChangeArrowheads="1"/>
            </p:cNvSpPr>
            <p:nvPr/>
          </p:nvSpPr>
          <p:spPr bwMode="auto">
            <a:xfrm>
              <a:off x="1383" y="3272"/>
              <a:ext cx="2874" cy="748"/>
            </a:xfrm>
            <a:prstGeom prst="rect">
              <a:avLst/>
            </a:prstGeom>
            <a:solidFill>
              <a:schemeClr val="tx1"/>
            </a:solidFill>
            <a:ln w="9525">
              <a:noFill/>
              <a:miter lim="800000"/>
              <a:headEnd/>
              <a:tailEnd/>
            </a:ln>
            <a:effectLst/>
          </p:spPr>
          <p:txBody>
            <a:bodyPr>
              <a:spAutoFit/>
            </a:bodyPr>
            <a:lstStyle/>
            <a:p>
              <a:pPr algn="ctr"/>
              <a:r>
                <a:rPr lang="es-ES" sz="1200" b="1">
                  <a:solidFill>
                    <a:schemeClr val="bg2"/>
                  </a:solidFill>
                  <a:latin typeface="Arial" charset="0"/>
                </a:rPr>
                <a:t>Reglamento Interno de Funcionamiento,</a:t>
              </a:r>
            </a:p>
            <a:p>
              <a:pPr algn="ctr"/>
              <a:r>
                <a:rPr lang="es-ES" sz="1200" b="1">
                  <a:solidFill>
                    <a:schemeClr val="bg2"/>
                  </a:solidFill>
                  <a:latin typeface="Arial" charset="0"/>
                </a:rPr>
                <a:t>Misión, Funciones y Competencias</a:t>
              </a:r>
            </a:p>
            <a:p>
              <a:pPr algn="ctr"/>
              <a:endParaRPr lang="es-ES" sz="1200" b="1">
                <a:solidFill>
                  <a:schemeClr val="bg2"/>
                </a:solidFill>
                <a:latin typeface="Arial" charset="0"/>
              </a:endParaRPr>
            </a:p>
            <a:p>
              <a:pPr algn="ctr"/>
              <a:endParaRPr lang="es-ES" sz="1200" b="1">
                <a:solidFill>
                  <a:schemeClr val="bg2"/>
                </a:solidFill>
                <a:latin typeface="Arial" charset="0"/>
              </a:endParaRPr>
            </a:p>
            <a:p>
              <a:pPr algn="ctr"/>
              <a:endParaRPr lang="es-ES" sz="1200" b="1">
                <a:solidFill>
                  <a:schemeClr val="bg2"/>
                </a:solidFill>
                <a:latin typeface="Arial" charset="0"/>
              </a:endParaRPr>
            </a:p>
            <a:p>
              <a:pPr algn="ctr"/>
              <a:r>
                <a:rPr lang="es-ES" sz="1200" b="1">
                  <a:solidFill>
                    <a:schemeClr val="bg2"/>
                  </a:solidFill>
                  <a:latin typeface="Arial" charset="0"/>
                </a:rPr>
                <a:t>OCTUBRE DE 2009</a:t>
              </a:r>
            </a:p>
          </p:txBody>
        </p:sp>
        <p:sp>
          <p:nvSpPr>
            <p:cNvPr id="13319" name="Rectangle 7"/>
            <p:cNvSpPr>
              <a:spLocks noChangeArrowheads="1"/>
            </p:cNvSpPr>
            <p:nvPr/>
          </p:nvSpPr>
          <p:spPr bwMode="auto">
            <a:xfrm>
              <a:off x="1383" y="2341"/>
              <a:ext cx="2874" cy="316"/>
            </a:xfrm>
            <a:prstGeom prst="rect">
              <a:avLst/>
            </a:prstGeom>
            <a:solidFill>
              <a:schemeClr val="tx1"/>
            </a:solidFill>
            <a:ln w="9525">
              <a:noFill/>
              <a:miter lim="800000"/>
              <a:headEnd/>
              <a:tailEnd/>
            </a:ln>
            <a:effectLst/>
          </p:spPr>
          <p:txBody>
            <a:bodyPr>
              <a:spAutoFit/>
            </a:bodyPr>
            <a:lstStyle/>
            <a:p>
              <a:pPr algn="ctr"/>
              <a:r>
                <a:rPr lang="es-ES" sz="900" b="1">
                  <a:solidFill>
                    <a:schemeClr val="bg2"/>
                  </a:solidFill>
                  <a:latin typeface="Arial" charset="0"/>
                </a:rPr>
                <a:t>Ministerio de Agricultura, Ganadería y Pesca</a:t>
              </a:r>
            </a:p>
            <a:p>
              <a:pPr algn="ctr"/>
              <a:r>
                <a:rPr lang="es-ES" sz="900" b="1">
                  <a:solidFill>
                    <a:schemeClr val="bg2"/>
                  </a:solidFill>
                  <a:latin typeface="Arial" charset="0"/>
                </a:rPr>
                <a:t>Instituto Nacional de Tecnología Agropecuaria</a:t>
              </a:r>
            </a:p>
            <a:p>
              <a:pPr algn="ctr"/>
              <a:r>
                <a:rPr lang="es-ES" sz="900" b="1">
                  <a:solidFill>
                    <a:schemeClr val="bg2"/>
                  </a:solidFill>
                  <a:latin typeface="Arial" charset="0"/>
                </a:rPr>
                <a:t>Centro de Investigación en Ciencias Veterinarias y Agronómicas</a:t>
              </a: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ChangeArrowheads="1"/>
          </p:cNvSpPr>
          <p:nvPr/>
        </p:nvSpPr>
        <p:spPr bwMode="auto">
          <a:xfrm>
            <a:off x="971550" y="692150"/>
            <a:ext cx="7129463" cy="5213350"/>
          </a:xfrm>
          <a:prstGeom prst="rect">
            <a:avLst/>
          </a:prstGeom>
          <a:noFill/>
          <a:ln w="9525">
            <a:solidFill>
              <a:srgbClr val="FFCC00"/>
            </a:solidFill>
            <a:miter lim="800000"/>
            <a:headEnd/>
            <a:tailEnd/>
          </a:ln>
          <a:effectLst/>
        </p:spPr>
        <p:txBody>
          <a:bodyPr>
            <a:spAutoFit/>
          </a:bodyPr>
          <a:lstStyle/>
          <a:p>
            <a:r>
              <a:rPr lang="es-ES" sz="2400" b="1" i="1">
                <a:latin typeface="Arial" charset="0"/>
              </a:rPr>
              <a:t>Somos moralmente responsables de cualquier ser vivo que hemos puesto bajo nuestra dependencia, incluyendo los animales usados en la investigación, en la enseñanza y en las pruebas. Toda persona que cuide o use animales para investigación científica, enseñanza superior o pruebas de laboratorio debe asumir la responsabilidad de sus vidas. Evidentemente, edificios y equipamiento adecuados son necesarios; sin embargo, lo más importante es el sentido común y el interés que debe tener el personal en todos los niveles involucrados en el cuidado y uso de los animales de experimentación.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Grp="1" noChangeArrowheads="1"/>
          </p:cNvSpPr>
          <p:nvPr>
            <p:ph type="body" idx="1"/>
          </p:nvPr>
        </p:nvSpPr>
        <p:spPr>
          <a:xfrm>
            <a:off x="0" y="500042"/>
            <a:ext cx="8786813" cy="2786062"/>
          </a:xfrm>
        </p:spPr>
        <p:txBody>
          <a:bodyPr>
            <a:noAutofit/>
          </a:bodyPr>
          <a:lstStyle/>
          <a:p>
            <a:pPr>
              <a:lnSpc>
                <a:spcPct val="110000"/>
              </a:lnSpc>
              <a:buFont typeface="Symbol" pitchFamily="18" charset="2"/>
              <a:buChar char="·"/>
              <a:defRPr/>
            </a:pPr>
            <a:r>
              <a:rPr lang="es-ES" sz="2800" dirty="0" smtClean="0">
                <a:solidFill>
                  <a:srgbClr val="FFC000"/>
                </a:solidFill>
                <a:cs typeface="Arial" pitchFamily="34" charset="0"/>
              </a:rPr>
              <a:t>Estado físico (condición): </a:t>
            </a:r>
          </a:p>
          <a:p>
            <a:pPr>
              <a:lnSpc>
                <a:spcPct val="110000"/>
              </a:lnSpc>
              <a:buFont typeface="Wingdings" pitchFamily="2" charset="2"/>
              <a:buChar char="Ø"/>
              <a:defRPr/>
            </a:pPr>
            <a:r>
              <a:rPr lang="es-ES" dirty="0" smtClean="0">
                <a:solidFill>
                  <a:schemeClr val="tx1"/>
                </a:solidFill>
                <a:cs typeface="Arial" pitchFamily="34" charset="0"/>
              </a:rPr>
              <a:t> El bienestar define el estado de un animal con respecto a sus esfuerzos para adaptarse al  ambiente.” (</a:t>
            </a:r>
            <a:r>
              <a:rPr lang="es-ES" dirty="0" err="1" smtClean="0">
                <a:solidFill>
                  <a:schemeClr val="tx1"/>
                </a:solidFill>
                <a:cs typeface="Arial" pitchFamily="34" charset="0"/>
              </a:rPr>
              <a:t>Fraser</a:t>
            </a:r>
            <a:r>
              <a:rPr lang="es-ES" dirty="0" smtClean="0">
                <a:solidFill>
                  <a:schemeClr val="tx1"/>
                </a:solidFill>
                <a:cs typeface="Arial" pitchFamily="34" charset="0"/>
              </a:rPr>
              <a:t> &amp; </a:t>
            </a:r>
            <a:r>
              <a:rPr lang="es-ES" dirty="0" err="1" smtClean="0">
                <a:solidFill>
                  <a:schemeClr val="tx1"/>
                </a:solidFill>
                <a:cs typeface="Arial" pitchFamily="34" charset="0"/>
              </a:rPr>
              <a:t>Broom</a:t>
            </a:r>
            <a:r>
              <a:rPr lang="es-ES" dirty="0" smtClean="0">
                <a:solidFill>
                  <a:schemeClr val="tx1"/>
                </a:solidFill>
                <a:cs typeface="Arial" pitchFamily="34" charset="0"/>
              </a:rPr>
              <a:t>, 1990)</a:t>
            </a:r>
          </a:p>
          <a:p>
            <a:pPr>
              <a:lnSpc>
                <a:spcPct val="110000"/>
              </a:lnSpc>
              <a:buFont typeface="Wingdings" pitchFamily="2" charset="2"/>
              <a:buChar char="Ø"/>
              <a:defRPr/>
            </a:pPr>
            <a:r>
              <a:rPr lang="es-ES" dirty="0" smtClean="0">
                <a:solidFill>
                  <a:schemeClr val="tx1"/>
                </a:solidFill>
                <a:cs typeface="Arial" pitchFamily="34" charset="0"/>
              </a:rPr>
              <a:t> Sugiero que un animal está en un estado pobre de bienestar sólo cuando los sistemas fisiológicos están perturbados a tal punto que la supervivencia o reproducción están deteriorados.” (</a:t>
            </a:r>
            <a:r>
              <a:rPr lang="es-ES" dirty="0" err="1" smtClean="0">
                <a:solidFill>
                  <a:schemeClr val="tx1"/>
                </a:solidFill>
                <a:cs typeface="Arial" pitchFamily="34" charset="0"/>
              </a:rPr>
              <a:t>McGlone</a:t>
            </a:r>
            <a:r>
              <a:rPr lang="es-ES" dirty="0" smtClean="0">
                <a:solidFill>
                  <a:schemeClr val="tx1"/>
                </a:solidFill>
                <a:cs typeface="Arial" pitchFamily="34" charset="0"/>
              </a:rPr>
              <a:t>, 1993).</a:t>
            </a:r>
          </a:p>
          <a:p>
            <a:pPr>
              <a:lnSpc>
                <a:spcPct val="110000"/>
              </a:lnSpc>
              <a:buFont typeface="Wingdings" pitchFamily="2" charset="2"/>
              <a:buChar char="Ø"/>
              <a:defRPr/>
            </a:pPr>
            <a:r>
              <a:rPr lang="es-ES" dirty="0" smtClean="0">
                <a:solidFill>
                  <a:schemeClr val="tx1"/>
                </a:solidFill>
                <a:cs typeface="Arial" pitchFamily="34" charset="0"/>
              </a:rPr>
              <a:t> El bienestar físico se manifiesta por un buen estado de salud.</a:t>
            </a:r>
          </a:p>
        </p:txBody>
      </p:sp>
      <p:sp>
        <p:nvSpPr>
          <p:cNvPr id="5" name="Rectangle 2"/>
          <p:cNvSpPr txBox="1">
            <a:spLocks noChangeArrowheads="1"/>
          </p:cNvSpPr>
          <p:nvPr/>
        </p:nvSpPr>
        <p:spPr>
          <a:xfrm>
            <a:off x="2928956" y="-142900"/>
            <a:ext cx="4214812" cy="677863"/>
          </a:xfrm>
          <a:prstGeom prst="rect">
            <a:avLst/>
          </a:prstGeom>
          <a:noFill/>
        </p:spPr>
        <p:txBody>
          <a:bodyPr lIns="0" rIns="0" bIns="0" anchor="b">
            <a:normAutofit/>
          </a:bodyPr>
          <a:lstStyle/>
          <a:p>
            <a:pPr fontAlgn="auto">
              <a:spcAft>
                <a:spcPts val="0"/>
              </a:spcAft>
              <a:defRPr/>
            </a:pPr>
            <a:r>
              <a:rPr lang="en-US" sz="3200" b="1" dirty="0">
                <a:solidFill>
                  <a:srgbClr val="FFFF66"/>
                </a:solidFill>
                <a:latin typeface="+mj-lt"/>
                <a:ea typeface="+mj-ea"/>
                <a:cs typeface="+mj-cs"/>
              </a:rPr>
              <a:t>BIENESTAR ANIMAL</a:t>
            </a:r>
            <a:endParaRPr lang="es-ES" sz="3200" b="1" dirty="0">
              <a:solidFill>
                <a:srgbClr val="FFFF66"/>
              </a:solidFill>
              <a:latin typeface="+mj-lt"/>
              <a:ea typeface="+mj-ea"/>
              <a:cs typeface="+mj-cs"/>
            </a:endParaRPr>
          </a:p>
        </p:txBody>
      </p:sp>
      <p:sp>
        <p:nvSpPr>
          <p:cNvPr id="6" name="5 Rectángulo"/>
          <p:cNvSpPr/>
          <p:nvPr/>
        </p:nvSpPr>
        <p:spPr>
          <a:xfrm>
            <a:off x="0" y="5500702"/>
            <a:ext cx="4572000" cy="523875"/>
          </a:xfrm>
          <a:prstGeom prst="rect">
            <a:avLst/>
          </a:prstGeom>
        </p:spPr>
        <p:txBody>
          <a:bodyPr>
            <a:spAutoFit/>
          </a:bodyPr>
          <a:lstStyle/>
          <a:p>
            <a:pPr>
              <a:buFont typeface="Symbol" pitchFamily="18" charset="2"/>
              <a:buChar char="·"/>
              <a:defRPr/>
            </a:pPr>
            <a:r>
              <a:rPr lang="es-ES" sz="2800" dirty="0">
                <a:solidFill>
                  <a:srgbClr val="FFC000"/>
                </a:solidFill>
                <a:effectLst>
                  <a:outerShdw blurRad="38100" dist="38100" dir="2700000" algn="tl">
                    <a:srgbClr val="000000">
                      <a:alpha val="43137"/>
                    </a:srgbClr>
                  </a:outerShdw>
                </a:effectLst>
                <a:latin typeface="+mn-lt"/>
                <a:cs typeface="Arial" pitchFamily="34" charset="0"/>
              </a:rPr>
              <a:t>La naturalidad (</a:t>
            </a:r>
            <a:r>
              <a:rPr lang="es-ES" sz="2800" dirty="0" err="1">
                <a:solidFill>
                  <a:srgbClr val="FFC000"/>
                </a:solidFill>
                <a:effectLst>
                  <a:outerShdw blurRad="38100" dist="38100" dir="2700000" algn="tl">
                    <a:srgbClr val="000000">
                      <a:alpha val="43137"/>
                    </a:srgbClr>
                  </a:outerShdw>
                </a:effectLst>
                <a:latin typeface="+mn-lt"/>
                <a:cs typeface="Arial" pitchFamily="34" charset="0"/>
              </a:rPr>
              <a:t>telos</a:t>
            </a:r>
            <a:r>
              <a:rPr lang="es-ES" sz="2800" dirty="0">
                <a:solidFill>
                  <a:srgbClr val="FFC000"/>
                </a:solidFill>
                <a:effectLst>
                  <a:outerShdw blurRad="38100" dist="38100" dir="2700000" algn="tl">
                    <a:srgbClr val="000000">
                      <a:alpha val="43137"/>
                    </a:srgbClr>
                  </a:outerShdw>
                </a:effectLst>
                <a:latin typeface="+mn-lt"/>
                <a:cs typeface="Arial" pitchFamily="34" charset="0"/>
              </a:rPr>
              <a:t>)</a:t>
            </a:r>
          </a:p>
        </p:txBody>
      </p:sp>
      <p:sp>
        <p:nvSpPr>
          <p:cNvPr id="8" name="7 Rectángulo"/>
          <p:cNvSpPr/>
          <p:nvPr/>
        </p:nvSpPr>
        <p:spPr>
          <a:xfrm>
            <a:off x="0" y="3429000"/>
            <a:ext cx="6286500" cy="923925"/>
          </a:xfrm>
          <a:prstGeom prst="rect">
            <a:avLst/>
          </a:prstGeom>
        </p:spPr>
        <p:txBody>
          <a:bodyPr>
            <a:spAutoFit/>
          </a:bodyPr>
          <a:lstStyle/>
          <a:p>
            <a:pPr>
              <a:buFont typeface="Symbol" pitchFamily="18" charset="2"/>
              <a:buChar char="·"/>
              <a:defRPr/>
            </a:pPr>
            <a:r>
              <a:rPr lang="es-ES" sz="2800" dirty="0">
                <a:solidFill>
                  <a:srgbClr val="FFC000"/>
                </a:solidFill>
                <a:effectLst>
                  <a:outerShdw blurRad="38100" dist="38100" dir="2700000" algn="tl">
                    <a:srgbClr val="000000">
                      <a:alpha val="43137"/>
                    </a:srgbClr>
                  </a:outerShdw>
                </a:effectLst>
                <a:latin typeface="+mn-lt"/>
                <a:cs typeface="Arial" pitchFamily="34" charset="0"/>
              </a:rPr>
              <a:t>Estado mental (sentimientos)  </a:t>
            </a:r>
          </a:p>
          <a:p>
            <a:pPr eaLnBrk="0" hangingPunct="0">
              <a:lnSpc>
                <a:spcPct val="110000"/>
              </a:lnSpc>
              <a:spcBef>
                <a:spcPct val="20000"/>
              </a:spcBef>
              <a:buFont typeface="Wingdings" pitchFamily="2" charset="2"/>
              <a:buChar char="Ø"/>
              <a:defRPr/>
            </a:pPr>
            <a:r>
              <a:rPr lang="es-ES" sz="2000" dirty="0">
                <a:latin typeface="+mn-lt"/>
                <a:cs typeface="Arial" pitchFamily="34" charset="0"/>
              </a:rPr>
              <a:t> Estados emocionales positivos y negativos </a:t>
            </a:r>
          </a:p>
        </p:txBody>
      </p:sp>
      <p:sp>
        <p:nvSpPr>
          <p:cNvPr id="9" name="8 Rectángulo"/>
          <p:cNvSpPr/>
          <p:nvPr/>
        </p:nvSpPr>
        <p:spPr>
          <a:xfrm>
            <a:off x="0" y="4286256"/>
            <a:ext cx="8929688" cy="1016000"/>
          </a:xfrm>
          <a:prstGeom prst="rect">
            <a:avLst/>
          </a:prstGeom>
        </p:spPr>
        <p:txBody>
          <a:bodyPr>
            <a:spAutoFit/>
          </a:bodyPr>
          <a:lstStyle/>
          <a:p>
            <a:pPr fontAlgn="auto">
              <a:spcBef>
                <a:spcPct val="20000"/>
              </a:spcBef>
              <a:spcAft>
                <a:spcPts val="0"/>
              </a:spcAft>
              <a:buClr>
                <a:schemeClr val="tx1"/>
              </a:buClr>
              <a:buSzPct val="95000"/>
              <a:buFont typeface="Wingdings" pitchFamily="2" charset="2"/>
              <a:buChar char="Ø"/>
              <a:defRPr/>
            </a:pPr>
            <a:r>
              <a:rPr lang="es-ES" sz="2000" dirty="0">
                <a:latin typeface="+mn-lt"/>
                <a:cs typeface="Arial" pitchFamily="34" charset="0"/>
              </a:rPr>
              <a:t> El bienestar psicológico se refleja, en el bienestar del comportamiento. Este último es evidente en la presencia de comportamiento normal y la ausencia de comportamiento considerablemente anormal.</a:t>
            </a:r>
          </a:p>
        </p:txBody>
      </p:sp>
      <p:sp>
        <p:nvSpPr>
          <p:cNvPr id="7"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0"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1"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2"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linds(horizontal)">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linds(horizontal)">
                                      <p:cBhvr>
                                        <p:cTn id="4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142976" y="331769"/>
            <a:ext cx="8215312" cy="525463"/>
          </a:xfrm>
        </p:spPr>
        <p:txBody>
          <a:bodyPr lIns="92075" tIns="46038" rIns="92075" bIns="46038">
            <a:noAutofit/>
          </a:bodyPr>
          <a:lstStyle/>
          <a:p>
            <a:pPr>
              <a:defRPr/>
            </a:pPr>
            <a:r>
              <a:rPr lang="en-US" sz="3200" dirty="0" err="1" smtClean="0">
                <a:solidFill>
                  <a:srgbClr val="FFFF00"/>
                </a:solidFill>
                <a:effectLst>
                  <a:outerShdw blurRad="38100" dist="38100" dir="2700000" algn="tl">
                    <a:srgbClr val="000000">
                      <a:alpha val="43137"/>
                    </a:srgbClr>
                  </a:outerShdw>
                </a:effectLst>
                <a:cs typeface="Arial" pitchFamily="34" charset="0"/>
              </a:rPr>
              <a:t>Relación</a:t>
            </a:r>
            <a:r>
              <a:rPr lang="en-US" sz="3200" dirty="0" smtClean="0">
                <a:solidFill>
                  <a:srgbClr val="FFFF00"/>
                </a:solidFill>
                <a:effectLst>
                  <a:outerShdw blurRad="38100" dist="38100" dir="2700000" algn="tl">
                    <a:srgbClr val="000000">
                      <a:alpha val="43137"/>
                    </a:srgbClr>
                  </a:outerShdw>
                </a:effectLst>
                <a:cs typeface="Arial" pitchFamily="34" charset="0"/>
              </a:rPr>
              <a:t> entre </a:t>
            </a:r>
            <a:r>
              <a:rPr lang="en-US" sz="3200" dirty="0" err="1" smtClean="0">
                <a:solidFill>
                  <a:srgbClr val="FFFF00"/>
                </a:solidFill>
                <a:effectLst>
                  <a:outerShdw blurRad="38100" dist="38100" dir="2700000" algn="tl">
                    <a:srgbClr val="000000">
                      <a:alpha val="43137"/>
                    </a:srgbClr>
                  </a:outerShdw>
                </a:effectLst>
                <a:cs typeface="Arial" pitchFamily="34" charset="0"/>
              </a:rPr>
              <a:t>las</a:t>
            </a:r>
            <a:r>
              <a:rPr lang="en-US" sz="3200" dirty="0" smtClean="0">
                <a:solidFill>
                  <a:srgbClr val="FFFF00"/>
                </a:solidFill>
                <a:effectLst>
                  <a:outerShdw blurRad="38100" dist="38100" dir="2700000" algn="tl">
                    <a:srgbClr val="000000">
                      <a:alpha val="43137"/>
                    </a:srgbClr>
                  </a:outerShdw>
                </a:effectLst>
                <a:cs typeface="Arial" pitchFamily="34" charset="0"/>
              </a:rPr>
              <a:t> </a:t>
            </a:r>
            <a:r>
              <a:rPr lang="en-US" sz="3200" dirty="0" err="1" smtClean="0">
                <a:solidFill>
                  <a:srgbClr val="FFFF00"/>
                </a:solidFill>
                <a:effectLst>
                  <a:outerShdw blurRad="38100" dist="38100" dir="2700000" algn="tl">
                    <a:srgbClr val="000000">
                      <a:alpha val="43137"/>
                    </a:srgbClr>
                  </a:outerShdw>
                </a:effectLst>
                <a:cs typeface="Arial" pitchFamily="34" charset="0"/>
              </a:rPr>
              <a:t>tres</a:t>
            </a:r>
            <a:r>
              <a:rPr lang="en-US" sz="3200" dirty="0" smtClean="0">
                <a:solidFill>
                  <a:srgbClr val="FFFF00"/>
                </a:solidFill>
                <a:effectLst>
                  <a:outerShdw blurRad="38100" dist="38100" dir="2700000" algn="tl">
                    <a:srgbClr val="000000">
                      <a:alpha val="43137"/>
                    </a:srgbClr>
                  </a:outerShdw>
                </a:effectLst>
                <a:cs typeface="Arial" pitchFamily="34" charset="0"/>
              </a:rPr>
              <a:t> </a:t>
            </a:r>
            <a:r>
              <a:rPr lang="en-US" sz="3200" dirty="0" err="1" smtClean="0">
                <a:solidFill>
                  <a:srgbClr val="FFFF00"/>
                </a:solidFill>
                <a:effectLst>
                  <a:outerShdw blurRad="38100" dist="38100" dir="2700000" algn="tl">
                    <a:srgbClr val="000000">
                      <a:alpha val="43137"/>
                    </a:srgbClr>
                  </a:outerShdw>
                </a:effectLst>
                <a:cs typeface="Arial" pitchFamily="34" charset="0"/>
              </a:rPr>
              <a:t>definiciones</a:t>
            </a:r>
            <a:endParaRPr lang="en-GB" sz="3200" dirty="0" smtClean="0">
              <a:solidFill>
                <a:srgbClr val="FFFF00"/>
              </a:solidFill>
              <a:effectLst>
                <a:outerShdw blurRad="38100" dist="38100" dir="2700000" algn="tl">
                  <a:srgbClr val="000000">
                    <a:alpha val="43137"/>
                  </a:srgbClr>
                </a:outerShdw>
              </a:effectLst>
              <a:cs typeface="Arial" pitchFamily="34" charset="0"/>
            </a:endParaRPr>
          </a:p>
        </p:txBody>
      </p:sp>
      <p:sp>
        <p:nvSpPr>
          <p:cNvPr id="14" name="Rectangle 7"/>
          <p:cNvSpPr>
            <a:spLocks noChangeArrowheads="1"/>
          </p:cNvSpPr>
          <p:nvPr/>
        </p:nvSpPr>
        <p:spPr bwMode="auto">
          <a:xfrm>
            <a:off x="285750" y="5429264"/>
            <a:ext cx="8391525" cy="1052596"/>
          </a:xfrm>
          <a:prstGeom prst="rect">
            <a:avLst/>
          </a:prstGeom>
          <a:noFill/>
          <a:ln w="9525">
            <a:noFill/>
            <a:miter lim="800000"/>
            <a:headEnd/>
            <a:tailEnd/>
          </a:ln>
          <a:effectLst/>
        </p:spPr>
        <p:txBody>
          <a:bodyPr>
            <a:spAutoFit/>
          </a:bodyPr>
          <a:lstStyle/>
          <a:p>
            <a:pPr algn="ctr">
              <a:lnSpc>
                <a:spcPct val="80000"/>
              </a:lnSpc>
              <a:spcBef>
                <a:spcPts val="500"/>
              </a:spcBef>
              <a:spcAft>
                <a:spcPts val="500"/>
              </a:spcAft>
              <a:buClr>
                <a:srgbClr val="FF0000"/>
              </a:buClr>
              <a:defRPr/>
            </a:pPr>
            <a:r>
              <a:rPr lang="es-ES_tradnl" sz="2600" dirty="0">
                <a:solidFill>
                  <a:srgbClr val="FFFFCC"/>
                </a:solidFill>
                <a:effectLst>
                  <a:outerShdw blurRad="38100" dist="38100" dir="2700000" algn="tl">
                    <a:srgbClr val="000000">
                      <a:alpha val="43137"/>
                    </a:srgbClr>
                  </a:outerShdw>
                </a:effectLst>
                <a:latin typeface="Arial" pitchFamily="34" charset="0"/>
              </a:rPr>
              <a:t>Ciencia interdisciplinaria que incluye aspectos fisiológicos, etológicos y ambientales y en el caso de la fauna silvestre, también aspectos ecológicos.</a:t>
            </a:r>
            <a:endParaRPr lang="es-ES" sz="2600" dirty="0">
              <a:solidFill>
                <a:srgbClr val="FFFFCC"/>
              </a:solidFill>
              <a:effectLst>
                <a:outerShdw blurRad="38100" dist="38100" dir="2700000" algn="tl">
                  <a:srgbClr val="000000">
                    <a:alpha val="43137"/>
                  </a:srgbClr>
                </a:outerShdw>
              </a:effectLst>
              <a:latin typeface="Arial" pitchFamily="34" charset="0"/>
            </a:endParaRPr>
          </a:p>
        </p:txBody>
      </p:sp>
      <p:grpSp>
        <p:nvGrpSpPr>
          <p:cNvPr id="2" name="17 Grupo"/>
          <p:cNvGrpSpPr>
            <a:grpSpLocks/>
          </p:cNvGrpSpPr>
          <p:nvPr/>
        </p:nvGrpSpPr>
        <p:grpSpPr bwMode="auto">
          <a:xfrm>
            <a:off x="1304925" y="1500174"/>
            <a:ext cx="6203950" cy="3122632"/>
            <a:chOff x="1304204" y="1689100"/>
            <a:chExt cx="6204530" cy="3122654"/>
          </a:xfrm>
        </p:grpSpPr>
        <p:grpSp>
          <p:nvGrpSpPr>
            <p:cNvPr id="3" name="12 Grupo"/>
            <p:cNvGrpSpPr>
              <a:grpSpLocks/>
            </p:cNvGrpSpPr>
            <p:nvPr/>
          </p:nvGrpSpPr>
          <p:grpSpPr bwMode="auto">
            <a:xfrm>
              <a:off x="1428041" y="1689100"/>
              <a:ext cx="6080693" cy="3097235"/>
              <a:chOff x="1285143" y="1428736"/>
              <a:chExt cx="6081216" cy="3097269"/>
            </a:xfrm>
          </p:grpSpPr>
          <p:sp>
            <p:nvSpPr>
              <p:cNvPr id="29704" name="Line 6"/>
              <p:cNvSpPr>
                <a:spLocks noChangeShapeType="1"/>
              </p:cNvSpPr>
              <p:nvPr/>
            </p:nvSpPr>
            <p:spPr bwMode="auto">
              <a:xfrm flipV="1">
                <a:off x="3715023" y="3311533"/>
                <a:ext cx="1071570" cy="612774"/>
              </a:xfrm>
              <a:prstGeom prst="line">
                <a:avLst/>
              </a:prstGeom>
              <a:noFill/>
              <a:ln w="57150" cmpd="tri">
                <a:solidFill>
                  <a:srgbClr val="FF0000"/>
                </a:solidFill>
                <a:round/>
                <a:headEnd type="stealth" w="med" len="med"/>
                <a:tailEnd type="stealth" w="med" len="med"/>
              </a:ln>
            </p:spPr>
            <p:txBody>
              <a:bodyPr wrap="none" anchor="ctr"/>
              <a:lstStyle/>
              <a:p>
                <a:endParaRPr lang="es-AR"/>
              </a:p>
            </p:txBody>
          </p:sp>
          <p:sp>
            <p:nvSpPr>
              <p:cNvPr id="29705" name="Line 7"/>
              <p:cNvSpPr>
                <a:spLocks noChangeShapeType="1"/>
              </p:cNvSpPr>
              <p:nvPr/>
            </p:nvSpPr>
            <p:spPr bwMode="auto">
              <a:xfrm flipV="1">
                <a:off x="2357422" y="2359026"/>
                <a:ext cx="0" cy="1141412"/>
              </a:xfrm>
              <a:prstGeom prst="line">
                <a:avLst/>
              </a:prstGeom>
              <a:noFill/>
              <a:ln w="57150" cmpd="tri">
                <a:solidFill>
                  <a:srgbClr val="FFFF66"/>
                </a:solidFill>
                <a:round/>
                <a:headEnd type="stealth" w="med" len="med"/>
                <a:tailEnd type="stealth" w="med" len="med"/>
              </a:ln>
            </p:spPr>
            <p:txBody>
              <a:bodyPr wrap="none" anchor="ctr"/>
              <a:lstStyle/>
              <a:p>
                <a:endParaRPr lang="es-AR"/>
              </a:p>
            </p:txBody>
          </p:sp>
          <p:sp>
            <p:nvSpPr>
              <p:cNvPr id="29706" name="Line 8"/>
              <p:cNvSpPr>
                <a:spLocks noChangeShapeType="1"/>
              </p:cNvSpPr>
              <p:nvPr/>
            </p:nvSpPr>
            <p:spPr bwMode="auto">
              <a:xfrm>
                <a:off x="4287843" y="2038344"/>
                <a:ext cx="712785" cy="533400"/>
              </a:xfrm>
              <a:prstGeom prst="line">
                <a:avLst/>
              </a:prstGeom>
              <a:noFill/>
              <a:ln w="57150" cmpd="tri">
                <a:solidFill>
                  <a:srgbClr val="FFC000"/>
                </a:solidFill>
                <a:round/>
                <a:headEnd type="stealth" w="med" len="med"/>
                <a:tailEnd type="stealth" w="med" len="med"/>
              </a:ln>
            </p:spPr>
            <p:txBody>
              <a:bodyPr wrap="none" anchor="ctr"/>
              <a:lstStyle/>
              <a:p>
                <a:endParaRPr lang="es-AR"/>
              </a:p>
            </p:txBody>
          </p:sp>
          <p:sp>
            <p:nvSpPr>
              <p:cNvPr id="9" name="WordArt 13"/>
              <p:cNvSpPr>
                <a:spLocks noChangeArrowheads="1" noChangeShapeType="1" noTextEdit="1"/>
              </p:cNvSpPr>
              <p:nvPr/>
            </p:nvSpPr>
            <p:spPr bwMode="auto">
              <a:xfrm>
                <a:off x="1499494" y="3571900"/>
                <a:ext cx="2240364" cy="954105"/>
              </a:xfrm>
              <a:prstGeom prst="rect">
                <a:avLst/>
              </a:prstGeom>
              <a:noFill/>
            </p:spPr>
            <p:txBody>
              <a:bodyPr wrap="none">
                <a:spAutoFit/>
              </a:bodyPr>
              <a:lstStyle/>
              <a:p>
                <a:pPr algn="ctr">
                  <a:defRPr/>
                </a:pPr>
                <a:r>
                  <a:rPr lang="es-AR" sz="2800" b="1" dirty="0">
                    <a:solidFill>
                      <a:schemeClr val="bg1"/>
                    </a:solidFill>
                    <a:effectLst>
                      <a:outerShdw blurRad="38100" dist="38100" dir="2700000" algn="tl">
                        <a:srgbClr val="000000">
                          <a:alpha val="43137"/>
                        </a:srgbClr>
                      </a:outerShdw>
                    </a:effectLst>
                    <a:latin typeface="+mn-lt"/>
                  </a:rPr>
                  <a:t>         </a:t>
                </a:r>
              </a:p>
              <a:p>
                <a:pPr algn="ctr">
                  <a:defRPr/>
                </a:pPr>
                <a:r>
                  <a:rPr lang="es-AR" sz="2800" b="1" dirty="0">
                    <a:solidFill>
                      <a:schemeClr val="bg1"/>
                    </a:solidFill>
                    <a:effectLst>
                      <a:outerShdw blurRad="38100" dist="38100" dir="2700000" algn="tl">
                        <a:srgbClr val="000000">
                          <a:alpha val="43137"/>
                        </a:srgbClr>
                      </a:outerShdw>
                    </a:effectLst>
                    <a:latin typeface="+mn-lt"/>
                  </a:rPr>
                  <a:t>      </a:t>
                </a:r>
              </a:p>
            </p:txBody>
          </p:sp>
          <p:sp>
            <p:nvSpPr>
              <p:cNvPr id="11" name="10 CuadroTexto"/>
              <p:cNvSpPr txBox="1"/>
              <p:nvPr/>
            </p:nvSpPr>
            <p:spPr>
              <a:xfrm>
                <a:off x="1285143" y="1428736"/>
                <a:ext cx="3243073" cy="954124"/>
              </a:xfrm>
              <a:prstGeom prst="rect">
                <a:avLst/>
              </a:prstGeom>
              <a:noFill/>
            </p:spPr>
            <p:txBody>
              <a:bodyPr wrap="none">
                <a:spAutoFit/>
              </a:bodyPr>
              <a:lstStyle/>
              <a:p>
                <a:pPr algn="ctr">
                  <a:defRPr/>
                </a:pPr>
                <a:r>
                  <a:rPr lang="es-AR" sz="2800" b="1" dirty="0">
                    <a:effectLst>
                      <a:outerShdw blurRad="38100" dist="38100" dir="2700000" algn="tl">
                        <a:srgbClr val="000000">
                          <a:alpha val="43137"/>
                        </a:srgbClr>
                      </a:outerShdw>
                    </a:effectLst>
                    <a:latin typeface="+mn-lt"/>
                  </a:rPr>
                  <a:t>COMPORTAMIENTO </a:t>
                </a:r>
              </a:p>
              <a:p>
                <a:pPr algn="ctr">
                  <a:defRPr/>
                </a:pPr>
                <a:r>
                  <a:rPr lang="es-AR" sz="2800" b="1" dirty="0">
                    <a:effectLst>
                      <a:outerShdw blurRad="38100" dist="38100" dir="2700000" algn="tl">
                        <a:srgbClr val="000000">
                          <a:alpha val="43137"/>
                        </a:srgbClr>
                      </a:outerShdw>
                    </a:effectLst>
                    <a:latin typeface="+mn-lt"/>
                  </a:rPr>
                  <a:t>NATURAL </a:t>
                </a:r>
              </a:p>
            </p:txBody>
          </p:sp>
          <p:sp>
            <p:nvSpPr>
              <p:cNvPr id="12" name="WordArt 13"/>
              <p:cNvSpPr>
                <a:spLocks noChangeArrowheads="1" noChangeShapeType="1" noTextEdit="1"/>
              </p:cNvSpPr>
              <p:nvPr/>
            </p:nvSpPr>
            <p:spPr bwMode="auto">
              <a:xfrm>
                <a:off x="4714758" y="2571757"/>
                <a:ext cx="2651601" cy="954105"/>
              </a:xfrm>
              <a:prstGeom prst="rect">
                <a:avLst/>
              </a:prstGeom>
              <a:noFill/>
            </p:spPr>
            <p:txBody>
              <a:bodyPr wrap="none">
                <a:spAutoFit/>
              </a:bodyPr>
              <a:lstStyle/>
              <a:p>
                <a:pPr algn="ctr">
                  <a:defRPr/>
                </a:pPr>
                <a:r>
                  <a:rPr lang="es-AR" sz="2800" b="1" dirty="0">
                    <a:solidFill>
                      <a:schemeClr val="bg1"/>
                    </a:solidFill>
                    <a:effectLst>
                      <a:outerShdw blurRad="38100" dist="38100" dir="2700000" algn="tl">
                        <a:srgbClr val="000000">
                          <a:alpha val="43137"/>
                        </a:srgbClr>
                      </a:outerShdw>
                    </a:effectLst>
                    <a:latin typeface="+mn-lt"/>
                  </a:rPr>
                  <a:t>           </a:t>
                </a:r>
              </a:p>
              <a:p>
                <a:pPr algn="ctr">
                  <a:defRPr/>
                </a:pPr>
                <a:r>
                  <a:rPr lang="es-AR" sz="2800" b="1" dirty="0">
                    <a:solidFill>
                      <a:schemeClr val="bg1"/>
                    </a:solidFill>
                    <a:effectLst>
                      <a:outerShdw blurRad="38100" dist="38100" dir="2700000" algn="tl">
                        <a:srgbClr val="000000">
                          <a:alpha val="43137"/>
                        </a:srgbClr>
                      </a:outerShdw>
                    </a:effectLst>
                    <a:latin typeface="+mn-lt"/>
                  </a:rPr>
                  <a:t>      </a:t>
                </a:r>
              </a:p>
            </p:txBody>
          </p:sp>
        </p:grpSp>
        <p:sp>
          <p:nvSpPr>
            <p:cNvPr id="16" name="15 CuadroTexto"/>
            <p:cNvSpPr txBox="1"/>
            <p:nvPr/>
          </p:nvSpPr>
          <p:spPr bwMode="auto">
            <a:xfrm>
              <a:off x="4928806" y="2974984"/>
              <a:ext cx="2366574" cy="954114"/>
            </a:xfrm>
            <a:prstGeom prst="rect">
              <a:avLst/>
            </a:prstGeom>
            <a:noFill/>
          </p:spPr>
          <p:txBody>
            <a:bodyPr wrap="none">
              <a:spAutoFit/>
            </a:bodyPr>
            <a:lstStyle/>
            <a:p>
              <a:pPr algn="ctr">
                <a:defRPr/>
              </a:pPr>
              <a:r>
                <a:rPr lang="es-AR" sz="2800" b="1" dirty="0">
                  <a:effectLst>
                    <a:outerShdw blurRad="38100" dist="38100" dir="2700000" algn="tl">
                      <a:srgbClr val="000000">
                        <a:alpha val="43137"/>
                      </a:srgbClr>
                    </a:outerShdw>
                  </a:effectLst>
                  <a:latin typeface="+mn-lt"/>
                </a:rPr>
                <a:t>SUFRIMIENTO </a:t>
              </a:r>
            </a:p>
            <a:p>
              <a:pPr algn="ctr">
                <a:defRPr/>
              </a:pPr>
              <a:r>
                <a:rPr lang="es-AR" sz="2800" b="1" dirty="0">
                  <a:effectLst>
                    <a:outerShdw blurRad="38100" dist="38100" dir="2700000" algn="tl">
                      <a:srgbClr val="000000">
                        <a:alpha val="43137"/>
                      </a:srgbClr>
                    </a:outerShdw>
                  </a:effectLst>
                  <a:latin typeface="+mn-lt"/>
                </a:rPr>
                <a:t>MENTAL </a:t>
              </a:r>
            </a:p>
          </p:txBody>
        </p:sp>
        <p:sp>
          <p:nvSpPr>
            <p:cNvPr id="17" name="16 CuadroTexto"/>
            <p:cNvSpPr txBox="1"/>
            <p:nvPr/>
          </p:nvSpPr>
          <p:spPr bwMode="auto">
            <a:xfrm>
              <a:off x="1304204" y="3857640"/>
              <a:ext cx="2022473" cy="954114"/>
            </a:xfrm>
            <a:prstGeom prst="rect">
              <a:avLst/>
            </a:prstGeom>
            <a:noFill/>
          </p:spPr>
          <p:txBody>
            <a:bodyPr wrap="none">
              <a:spAutoFit/>
            </a:bodyPr>
            <a:lstStyle/>
            <a:p>
              <a:pPr algn="ctr">
                <a:defRPr/>
              </a:pPr>
              <a:r>
                <a:rPr lang="es-AR" sz="2800" b="1" dirty="0">
                  <a:effectLst>
                    <a:outerShdw blurRad="38100" dist="38100" dir="2700000" algn="tl">
                      <a:srgbClr val="000000">
                        <a:alpha val="43137"/>
                      </a:srgbClr>
                    </a:outerShdw>
                  </a:effectLst>
                  <a:latin typeface="+mn-lt"/>
                </a:rPr>
                <a:t>CONDICIÓN </a:t>
              </a:r>
            </a:p>
            <a:p>
              <a:pPr algn="ctr">
                <a:defRPr/>
              </a:pPr>
              <a:r>
                <a:rPr lang="es-AR" sz="2800" b="1" dirty="0">
                  <a:effectLst>
                    <a:outerShdw blurRad="38100" dist="38100" dir="2700000" algn="tl">
                      <a:srgbClr val="000000">
                        <a:alpha val="43137"/>
                      </a:srgbClr>
                    </a:outerShdw>
                  </a:effectLst>
                  <a:latin typeface="+mn-lt"/>
                </a:rPr>
                <a:t>FISICA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linds(horizontal)">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Rectángulo"/>
          <p:cNvSpPr>
            <a:spLocks noChangeArrowheads="1"/>
          </p:cNvSpPr>
          <p:nvPr/>
        </p:nvSpPr>
        <p:spPr bwMode="auto">
          <a:xfrm>
            <a:off x="214282" y="357166"/>
            <a:ext cx="8572500" cy="1784350"/>
          </a:xfrm>
          <a:prstGeom prst="rect">
            <a:avLst/>
          </a:prstGeom>
          <a:noFill/>
          <a:ln w="9525">
            <a:noFill/>
            <a:miter lim="800000"/>
            <a:headEnd/>
            <a:tailEnd/>
          </a:ln>
        </p:spPr>
        <p:txBody>
          <a:bodyPr>
            <a:spAutoFit/>
          </a:bodyPr>
          <a:lstStyle/>
          <a:p>
            <a:pPr>
              <a:defRPr/>
            </a:pPr>
            <a:r>
              <a:rPr lang="es-ES" sz="2200" dirty="0">
                <a:latin typeface="Arial" pitchFamily="34" charset="0"/>
              </a:rPr>
              <a:t>El bienestar es un estado en el que el animal está utilizando y conservando en forma apropiada sus recursos corporales y enfrentando y adaptándose en forma efectiva a sus necesidades internas y demandas externas de manera de mantener su homeostasis.</a:t>
            </a:r>
          </a:p>
        </p:txBody>
      </p:sp>
      <p:sp>
        <p:nvSpPr>
          <p:cNvPr id="3"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4"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5"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6"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7" name="6 Rectángulo"/>
          <p:cNvSpPr/>
          <p:nvPr/>
        </p:nvSpPr>
        <p:spPr>
          <a:xfrm>
            <a:off x="500034" y="3111057"/>
            <a:ext cx="8072494" cy="2246769"/>
          </a:xfrm>
          <a:prstGeom prst="rect">
            <a:avLst/>
          </a:prstGeom>
        </p:spPr>
        <p:txBody>
          <a:bodyPr wrap="square">
            <a:spAutoFit/>
          </a:bodyPr>
          <a:lstStyle/>
          <a:p>
            <a:pPr algn="ctr"/>
            <a:r>
              <a:rPr lang="es-MX" sz="2800" b="1" dirty="0" smtClean="0"/>
              <a:t>Para asegurar el bienestar animal se debe tomar  en cuenta su confort, su alojamiento, trato, cuidado, nutrición, prevención de enfermedades, cuidado responsable, manejo y eutanasia humanitaria cuando corresponda </a:t>
            </a:r>
            <a:endParaRPr lang="es-ES" sz="2800" b="1" dirty="0"/>
          </a:p>
        </p:txBody>
      </p:sp>
      <p:sp>
        <p:nvSpPr>
          <p:cNvPr id="8" name="7 Flecha abajo"/>
          <p:cNvSpPr/>
          <p:nvPr/>
        </p:nvSpPr>
        <p:spPr>
          <a:xfrm>
            <a:off x="4071934" y="2143116"/>
            <a:ext cx="571504" cy="714380"/>
          </a:xfrm>
          <a:prstGeom prst="downArrow">
            <a:avLst/>
          </a:pr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0" name="Text Box 5"/>
          <p:cNvSpPr txBox="1">
            <a:spLocks noChangeArrowheads="1"/>
          </p:cNvSpPr>
          <p:nvPr/>
        </p:nvSpPr>
        <p:spPr bwMode="auto">
          <a:xfrm>
            <a:off x="214282" y="6376594"/>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1" name="Picture 8" descr="logowebintaexpo"/>
          <p:cNvPicPr>
            <a:picLocks noChangeAspect="1" noChangeArrowheads="1"/>
          </p:cNvPicPr>
          <p:nvPr/>
        </p:nvPicPr>
        <p:blipFill>
          <a:blip r:embed="rId2"/>
          <a:srcRect/>
          <a:stretch>
            <a:fillRect/>
          </a:stretch>
        </p:blipFill>
        <p:spPr bwMode="auto">
          <a:xfrm>
            <a:off x="8424894" y="6353199"/>
            <a:ext cx="433386" cy="433387"/>
          </a:xfrm>
          <a:prstGeom prst="rect">
            <a:avLst/>
          </a:prstGeom>
          <a:noFill/>
        </p:spPr>
      </p:pic>
      <p:pic>
        <p:nvPicPr>
          <p:cNvPr id="12" name="Picture 11"/>
          <p:cNvPicPr>
            <a:picLocks noChangeAspect="1" noChangeArrowheads="1"/>
          </p:cNvPicPr>
          <p:nvPr/>
        </p:nvPicPr>
        <p:blipFill>
          <a:blip r:embed="rId3" cstate="print"/>
          <a:srcRect/>
          <a:stretch>
            <a:fillRect/>
          </a:stretch>
        </p:blipFill>
        <p:spPr bwMode="auto">
          <a:xfrm>
            <a:off x="7643834" y="6357958"/>
            <a:ext cx="571504" cy="373999"/>
          </a:xfrm>
          <a:prstGeom prst="rect">
            <a:avLst/>
          </a:prstGeom>
          <a:noFill/>
        </p:spPr>
      </p:pic>
      <p:sp>
        <p:nvSpPr>
          <p:cNvPr id="13" name="7 Rectángulo"/>
          <p:cNvSpPr>
            <a:spLocks noChangeArrowheads="1"/>
          </p:cNvSpPr>
          <p:nvPr/>
        </p:nvSpPr>
        <p:spPr bwMode="auto">
          <a:xfrm>
            <a:off x="3000364" y="714356"/>
            <a:ext cx="3786214" cy="523220"/>
          </a:xfrm>
          <a:prstGeom prst="rect">
            <a:avLst/>
          </a:prstGeom>
          <a:noFill/>
          <a:ln w="9525">
            <a:noFill/>
            <a:miter lim="800000"/>
            <a:headEnd/>
            <a:tailEnd/>
          </a:ln>
        </p:spPr>
        <p:txBody>
          <a:bodyPr wrap="square">
            <a:spAutoFit/>
          </a:bodyPr>
          <a:lstStyle/>
          <a:p>
            <a:r>
              <a:rPr lang="es-ES" sz="2800" b="1" dirty="0" smtClean="0">
                <a:solidFill>
                  <a:srgbClr val="FFFF99"/>
                </a:solidFill>
                <a:effectLst>
                  <a:outerShdw blurRad="38100" dist="38100" dir="2700000" algn="tl">
                    <a:srgbClr val="000000">
                      <a:alpha val="43137"/>
                    </a:srgbClr>
                  </a:outerShdw>
                </a:effectLst>
                <a:latin typeface="Arial" pitchFamily="34" charset="0"/>
                <a:cs typeface="Arial" pitchFamily="34" charset="0"/>
              </a:rPr>
              <a:t>Las 5 libertades</a:t>
            </a:r>
          </a:p>
        </p:txBody>
      </p:sp>
      <p:sp>
        <p:nvSpPr>
          <p:cNvPr id="14" name="7 Rectángulo"/>
          <p:cNvSpPr>
            <a:spLocks noChangeArrowheads="1"/>
          </p:cNvSpPr>
          <p:nvPr/>
        </p:nvSpPr>
        <p:spPr bwMode="auto">
          <a:xfrm>
            <a:off x="214282" y="71414"/>
            <a:ext cx="8572560" cy="707886"/>
          </a:xfrm>
          <a:prstGeom prst="rect">
            <a:avLst/>
          </a:prstGeom>
          <a:noFill/>
          <a:ln w="9525">
            <a:noFill/>
            <a:miter lim="800000"/>
            <a:headEnd/>
            <a:tailEnd/>
          </a:ln>
        </p:spPr>
        <p:txBody>
          <a:bodyPr wrap="square">
            <a:spAutoFit/>
          </a:bodyPr>
          <a:lstStyle/>
          <a:p>
            <a:r>
              <a:rPr lang="es-ES" sz="2000" b="1" dirty="0" smtClean="0">
                <a:latin typeface="Arial" pitchFamily="34" charset="0"/>
                <a:cs typeface="Arial" pitchFamily="34" charset="0"/>
              </a:rPr>
              <a:t>El FAWC asumió que las necesidades de los animales quedarían cubiertas si se cumplen: </a:t>
            </a:r>
          </a:p>
        </p:txBody>
      </p:sp>
      <p:sp>
        <p:nvSpPr>
          <p:cNvPr id="15" name="7 Rectángulo"/>
          <p:cNvSpPr>
            <a:spLocks noChangeArrowheads="1"/>
          </p:cNvSpPr>
          <p:nvPr/>
        </p:nvSpPr>
        <p:spPr bwMode="auto">
          <a:xfrm>
            <a:off x="285720" y="4214818"/>
            <a:ext cx="8643998" cy="1107996"/>
          </a:xfrm>
          <a:prstGeom prst="rect">
            <a:avLst/>
          </a:prstGeom>
          <a:noFill/>
          <a:ln w="9525">
            <a:noFill/>
            <a:miter lim="800000"/>
            <a:headEnd/>
            <a:tailEnd/>
          </a:ln>
        </p:spPr>
        <p:txBody>
          <a:bodyPr wrap="square">
            <a:spAutoFit/>
          </a:bodyPr>
          <a:lstStyle/>
          <a:p>
            <a:pPr>
              <a:buFont typeface="Wingdings" pitchFamily="2" charset="2"/>
              <a:buChar char="ü"/>
            </a:pPr>
            <a:r>
              <a:rPr lang="es-ES" sz="2200" b="1" dirty="0" smtClean="0">
                <a:latin typeface="Arial" pitchFamily="34" charset="0"/>
                <a:cs typeface="Arial" pitchFamily="34" charset="0"/>
              </a:rPr>
              <a:t>Que sean libres para expresar su comportamiento normal, dándoles suficiente espacio, instalaciones adecuadas y compañía de otros animales de la misma especie;</a:t>
            </a:r>
          </a:p>
        </p:txBody>
      </p:sp>
      <p:sp>
        <p:nvSpPr>
          <p:cNvPr id="16" name="15 Rectángulo"/>
          <p:cNvSpPr/>
          <p:nvPr/>
        </p:nvSpPr>
        <p:spPr>
          <a:xfrm>
            <a:off x="285720" y="1214422"/>
            <a:ext cx="8001056" cy="1107996"/>
          </a:xfrm>
          <a:prstGeom prst="rect">
            <a:avLst/>
          </a:prstGeom>
        </p:spPr>
        <p:txBody>
          <a:bodyPr wrap="square">
            <a:spAutoFit/>
          </a:bodyPr>
          <a:lstStyle/>
          <a:p>
            <a:pPr lvl="0">
              <a:buFont typeface="Wingdings" pitchFamily="2" charset="2"/>
              <a:buChar char="ü"/>
            </a:pPr>
            <a:r>
              <a:rPr lang="es-ES" sz="2200" b="1" dirty="0" smtClean="0">
                <a:solidFill>
                  <a:prstClr val="white"/>
                </a:solidFill>
                <a:latin typeface="Arial" pitchFamily="34" charset="0"/>
                <a:cs typeface="Arial" pitchFamily="34" charset="0"/>
              </a:rPr>
              <a:t>Que estén libres de sed, hambre y malnutrición con acceso a agua fresca y una dieta que los mantenga sanos y vigorosos; </a:t>
            </a:r>
          </a:p>
        </p:txBody>
      </p:sp>
      <p:sp>
        <p:nvSpPr>
          <p:cNvPr id="17" name="16 Rectángulo"/>
          <p:cNvSpPr/>
          <p:nvPr/>
        </p:nvSpPr>
        <p:spPr>
          <a:xfrm>
            <a:off x="285720" y="2285992"/>
            <a:ext cx="7429552" cy="1107996"/>
          </a:xfrm>
          <a:prstGeom prst="rect">
            <a:avLst/>
          </a:prstGeom>
        </p:spPr>
        <p:txBody>
          <a:bodyPr wrap="square">
            <a:spAutoFit/>
          </a:bodyPr>
          <a:lstStyle/>
          <a:p>
            <a:pPr lvl="0">
              <a:buFont typeface="Wingdings" pitchFamily="2" charset="2"/>
              <a:buChar char="ü"/>
            </a:pPr>
            <a:r>
              <a:rPr lang="es-ES" sz="2200" b="1" dirty="0" smtClean="0">
                <a:solidFill>
                  <a:prstClr val="white"/>
                </a:solidFill>
                <a:latin typeface="Arial" pitchFamily="34" charset="0"/>
                <a:cs typeface="Arial" pitchFamily="34" charset="0"/>
              </a:rPr>
              <a:t>Que estén libres de incomodidad proveyéndoles un ambiente compatible, incluido un refugio y una zona para descansar ;</a:t>
            </a:r>
          </a:p>
        </p:txBody>
      </p:sp>
      <p:sp>
        <p:nvSpPr>
          <p:cNvPr id="18" name="17 Rectángulo"/>
          <p:cNvSpPr/>
          <p:nvPr/>
        </p:nvSpPr>
        <p:spPr>
          <a:xfrm>
            <a:off x="278492" y="3429000"/>
            <a:ext cx="8365474" cy="769441"/>
          </a:xfrm>
          <a:prstGeom prst="rect">
            <a:avLst/>
          </a:prstGeom>
        </p:spPr>
        <p:txBody>
          <a:bodyPr wrap="square">
            <a:spAutoFit/>
          </a:bodyPr>
          <a:lstStyle/>
          <a:p>
            <a:pPr lvl="0">
              <a:buFont typeface="Wingdings" pitchFamily="2" charset="2"/>
              <a:buChar char="ü"/>
            </a:pPr>
            <a:r>
              <a:rPr lang="es-ES" sz="2200" b="1" dirty="0" smtClean="0">
                <a:solidFill>
                  <a:prstClr val="white"/>
                </a:solidFill>
                <a:latin typeface="Arial" pitchFamily="34" charset="0"/>
                <a:cs typeface="Arial" pitchFamily="34" charset="0"/>
              </a:rPr>
              <a:t>Que estén libres de dolor, heridas y enfermedad a través de la prevención o el rápido diagnóstico y tratamiento;</a:t>
            </a:r>
          </a:p>
        </p:txBody>
      </p:sp>
      <p:sp>
        <p:nvSpPr>
          <p:cNvPr id="19" name="7 Rectángulo"/>
          <p:cNvSpPr>
            <a:spLocks noChangeArrowheads="1"/>
          </p:cNvSpPr>
          <p:nvPr/>
        </p:nvSpPr>
        <p:spPr bwMode="auto">
          <a:xfrm>
            <a:off x="285720" y="5429264"/>
            <a:ext cx="8643998" cy="769441"/>
          </a:xfrm>
          <a:prstGeom prst="rect">
            <a:avLst/>
          </a:prstGeom>
          <a:noFill/>
          <a:ln w="9525">
            <a:noFill/>
            <a:miter lim="800000"/>
            <a:headEnd/>
            <a:tailEnd/>
          </a:ln>
        </p:spPr>
        <p:txBody>
          <a:bodyPr wrap="square">
            <a:spAutoFit/>
          </a:bodyPr>
          <a:lstStyle/>
          <a:p>
            <a:pPr>
              <a:buFont typeface="Wingdings" pitchFamily="2" charset="2"/>
              <a:buChar char="ü"/>
            </a:pPr>
            <a:r>
              <a:rPr lang="es-ES" sz="2200" b="1" dirty="0" smtClean="0">
                <a:latin typeface="Arial" pitchFamily="34" charset="0"/>
                <a:cs typeface="Arial" pitchFamily="34" charset="0"/>
              </a:rPr>
              <a:t>Que no sufran miedo ni angustia, asegurando las condiciones que eviten el sufrimiento mental .</a:t>
            </a:r>
          </a:p>
        </p:txBody>
      </p:sp>
      <p:sp>
        <p:nvSpPr>
          <p:cNvPr id="20" name="19 Abrir llave"/>
          <p:cNvSpPr/>
          <p:nvPr/>
        </p:nvSpPr>
        <p:spPr>
          <a:xfrm>
            <a:off x="71438" y="1214422"/>
            <a:ext cx="214282" cy="2928958"/>
          </a:xfrm>
          <a:prstGeom prst="leftBrace">
            <a:avLst>
              <a:gd name="adj1" fmla="val 8333"/>
              <a:gd name="adj2" fmla="val 50452"/>
            </a:avLst>
          </a:prstGeom>
          <a:ln w="38100">
            <a:solidFill>
              <a:srgbClr val="FFFF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a:p>
        </p:txBody>
      </p:sp>
      <p:sp>
        <p:nvSpPr>
          <p:cNvPr id="21" name="20 Abrir llave"/>
          <p:cNvSpPr/>
          <p:nvPr/>
        </p:nvSpPr>
        <p:spPr>
          <a:xfrm>
            <a:off x="142844" y="4286256"/>
            <a:ext cx="180684" cy="1018372"/>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dirty="0">
              <a:solidFill>
                <a:srgbClr val="66FF33"/>
              </a:solidFill>
            </a:endParaRPr>
          </a:p>
        </p:txBody>
      </p:sp>
      <p:sp>
        <p:nvSpPr>
          <p:cNvPr id="22" name="21 Abrir llave"/>
          <p:cNvSpPr/>
          <p:nvPr/>
        </p:nvSpPr>
        <p:spPr>
          <a:xfrm>
            <a:off x="179512" y="5448644"/>
            <a:ext cx="144016" cy="720080"/>
          </a:xfrm>
          <a:prstGeom prst="leftBrace">
            <a:avLst/>
          </a:prstGeom>
          <a:ln w="3810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dirty="0">
              <a:solidFill>
                <a:srgbClr val="66FF33"/>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box(in)">
                                      <p:cBhvr>
                                        <p:cTn id="27" dur="500"/>
                                        <p:tgtEl>
                                          <p:spTgt spid="1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9">
                                            <p:txEl>
                                              <p:pRg st="0" end="0"/>
                                            </p:txEl>
                                          </p:spTgt>
                                        </p:tgtEl>
                                        <p:attrNameLst>
                                          <p:attrName>style.visibility</p:attrName>
                                        </p:attrNameLst>
                                      </p:cBhvr>
                                      <p:to>
                                        <p:strVal val="visible"/>
                                      </p:to>
                                    </p:set>
                                    <p:animEffect transition="in" filter="box(in)">
                                      <p:cBhvr>
                                        <p:cTn id="32" dur="500"/>
                                        <p:tgtEl>
                                          <p:spTgt spid="1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linds(horizontal)">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build="allAtOnce"/>
      <p:bldP spid="16" grpId="0"/>
      <p:bldP spid="17" grpId="0"/>
      <p:bldP spid="18" grpId="0"/>
      <p:bldP spid="19" grpId="0" build="allAtOnce"/>
      <p:bldP spid="20" grpId="0" animBg="1"/>
      <p:bldP spid="21" grpId="0" animBg="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Rot="1" noChangeArrowheads="1"/>
          </p:cNvSpPr>
          <p:nvPr/>
        </p:nvSpPr>
        <p:spPr bwMode="auto">
          <a:xfrm>
            <a:off x="1000100" y="-24"/>
            <a:ext cx="6748480" cy="765175"/>
          </a:xfrm>
          <a:prstGeom prst="rect">
            <a:avLst/>
          </a:prstGeom>
          <a:noFill/>
          <a:ln w="9525" algn="ctr">
            <a:noFill/>
            <a:miter lim="800000"/>
            <a:headEnd/>
            <a:tailEnd/>
          </a:ln>
          <a:effectLst/>
        </p:spPr>
        <p:txBody>
          <a:bodyPr anchor="ctr"/>
          <a:lstStyle/>
          <a:p>
            <a:pPr algn="ctr"/>
            <a:r>
              <a:rPr lang="es-AR" sz="4400" b="1" dirty="0">
                <a:ln w="635">
                  <a:noFill/>
                </a:ln>
                <a:solidFill>
                  <a:srgbClr val="FFFF66"/>
                </a:solidFill>
                <a:effectLst>
                  <a:outerShdw blurRad="38100" dist="25400" dir="5400000" algn="tl" rotWithShape="0">
                    <a:srgbClr val="000000">
                      <a:alpha val="43000"/>
                    </a:srgbClr>
                  </a:outerShdw>
                </a:effectLst>
                <a:latin typeface="+mj-lt"/>
                <a:ea typeface="+mj-ea"/>
                <a:cs typeface="+mj-cs"/>
              </a:rPr>
              <a:t>Experimentación animal</a:t>
            </a:r>
            <a:endParaRPr lang="es-ES" sz="4400" b="1" dirty="0">
              <a:ln w="635">
                <a:noFill/>
              </a:ln>
              <a:solidFill>
                <a:srgbClr val="FFFF66"/>
              </a:solidFill>
              <a:effectLst>
                <a:outerShdw blurRad="38100" dist="25400" dir="5400000" algn="tl" rotWithShape="0">
                  <a:srgbClr val="000000">
                    <a:alpha val="43000"/>
                  </a:srgbClr>
                </a:outerShdw>
              </a:effectLst>
              <a:latin typeface="+mj-lt"/>
              <a:ea typeface="+mj-ea"/>
              <a:cs typeface="+mj-cs"/>
            </a:endParaRPr>
          </a:p>
        </p:txBody>
      </p:sp>
      <p:sp>
        <p:nvSpPr>
          <p:cNvPr id="3" name="Rectangle 3"/>
          <p:cNvSpPr>
            <a:spLocks noRot="1" noChangeArrowheads="1"/>
          </p:cNvSpPr>
          <p:nvPr/>
        </p:nvSpPr>
        <p:spPr bwMode="auto">
          <a:xfrm>
            <a:off x="1571604" y="642918"/>
            <a:ext cx="7572396" cy="2643206"/>
          </a:xfrm>
          <a:prstGeom prst="rect">
            <a:avLst/>
          </a:prstGeom>
          <a:noFill/>
          <a:ln w="9525">
            <a:noFill/>
            <a:miter lim="800000"/>
            <a:headEnd/>
            <a:tailEnd/>
          </a:ln>
          <a:effectLst/>
        </p:spPr>
        <p:txBody>
          <a:bodyPr/>
          <a:lstStyle/>
          <a:p>
            <a:pPr marL="342900" indent="-342900" algn="just">
              <a:spcBef>
                <a:spcPct val="20000"/>
              </a:spcBef>
              <a:buClr>
                <a:srgbClr val="FFFFCC"/>
              </a:buClr>
              <a:buSzPct val="80000"/>
            </a:pPr>
            <a:r>
              <a:rPr lang="es-AR" sz="2600" b="1" dirty="0">
                <a:effectLst>
                  <a:outerShdw blurRad="38100" dist="38100" dir="2700000" algn="tl">
                    <a:srgbClr val="000000"/>
                  </a:outerShdw>
                </a:effectLst>
                <a:cs typeface="Arial" pitchFamily="34" charset="0"/>
              </a:rPr>
              <a:t>Es todo acto experimental o científico </a:t>
            </a:r>
            <a:r>
              <a:rPr lang="es-AR" sz="2600" b="1" dirty="0" smtClean="0">
                <a:effectLst>
                  <a:outerShdw blurRad="38100" dist="38100" dir="2700000" algn="tl">
                    <a:srgbClr val="000000"/>
                  </a:outerShdw>
                </a:effectLst>
                <a:cs typeface="Arial" pitchFamily="34" charset="0"/>
              </a:rPr>
              <a:t>que </a:t>
            </a:r>
          </a:p>
          <a:p>
            <a:pPr marL="342900" indent="-342900" algn="just">
              <a:spcBef>
                <a:spcPct val="20000"/>
              </a:spcBef>
              <a:buClr>
                <a:srgbClr val="FFFFCC"/>
              </a:buClr>
              <a:buSzPct val="80000"/>
            </a:pPr>
            <a:r>
              <a:rPr lang="es-AR" sz="2600" b="1" dirty="0" smtClean="0">
                <a:effectLst>
                  <a:outerShdw blurRad="38100" dist="38100" dir="2700000" algn="tl">
                    <a:srgbClr val="000000"/>
                  </a:outerShdw>
                </a:effectLst>
                <a:cs typeface="Arial" pitchFamily="34" charset="0"/>
              </a:rPr>
              <a:t>signifique</a:t>
            </a:r>
            <a:r>
              <a:rPr lang="es-AR" sz="2600" b="1" dirty="0" smtClean="0">
                <a:solidFill>
                  <a:schemeClr val="accent2"/>
                </a:solidFill>
                <a:effectLst>
                  <a:outerShdw blurRad="38100" dist="38100" dir="2700000" algn="tl">
                    <a:srgbClr val="000000"/>
                  </a:outerShdw>
                </a:effectLst>
                <a:cs typeface="Arial" pitchFamily="34" charset="0"/>
              </a:rPr>
              <a:t> </a:t>
            </a:r>
            <a:r>
              <a:rPr lang="es-AR" sz="2600" b="1" dirty="0">
                <a:effectLst>
                  <a:outerShdw blurRad="38100" dist="38100" dir="2700000" algn="tl">
                    <a:srgbClr val="000000"/>
                  </a:outerShdw>
                </a:effectLst>
                <a:cs typeface="Arial" pitchFamily="34" charset="0"/>
              </a:rPr>
              <a:t>un cambio del estado de bienestar </a:t>
            </a:r>
            <a:r>
              <a:rPr lang="es-AR" sz="2600" b="1" dirty="0" smtClean="0">
                <a:effectLst>
                  <a:outerShdw blurRad="38100" dist="38100" dir="2700000" algn="tl">
                    <a:srgbClr val="000000"/>
                  </a:outerShdw>
                </a:effectLst>
                <a:cs typeface="Arial" pitchFamily="34" charset="0"/>
              </a:rPr>
              <a:t>del </a:t>
            </a:r>
          </a:p>
          <a:p>
            <a:pPr marL="342900" indent="-342900" algn="just">
              <a:spcBef>
                <a:spcPct val="20000"/>
              </a:spcBef>
              <a:buClr>
                <a:srgbClr val="FFFFCC"/>
              </a:buClr>
              <a:buSzPct val="80000"/>
            </a:pPr>
            <a:r>
              <a:rPr lang="es-AR" sz="2600" b="1" dirty="0" smtClean="0">
                <a:effectLst>
                  <a:outerShdw blurRad="38100" dist="38100" dir="2700000" algn="tl">
                    <a:srgbClr val="000000"/>
                  </a:outerShdw>
                </a:effectLst>
                <a:cs typeface="Arial" pitchFamily="34" charset="0"/>
              </a:rPr>
              <a:t>animal</a:t>
            </a:r>
            <a:r>
              <a:rPr lang="es-AR" sz="2600" b="1" dirty="0">
                <a:effectLst>
                  <a:outerShdw blurRad="38100" dist="38100" dir="2700000" algn="tl">
                    <a:srgbClr val="000000"/>
                  </a:outerShdw>
                </a:effectLst>
                <a:cs typeface="Arial" pitchFamily="34" charset="0"/>
              </a:rPr>
              <a:t>, susceptible de causarle </a:t>
            </a:r>
            <a:r>
              <a:rPr lang="es-AR" sz="2600" b="1" dirty="0" smtClean="0">
                <a:effectLst>
                  <a:outerShdw blurRad="38100" dist="38100" dir="2700000" algn="tl">
                    <a:srgbClr val="000000"/>
                  </a:outerShdw>
                </a:effectLst>
                <a:cs typeface="Arial" pitchFamily="34" charset="0"/>
              </a:rPr>
              <a:t>dolor, </a:t>
            </a:r>
          </a:p>
          <a:p>
            <a:pPr marL="342900" indent="-342900" algn="just">
              <a:spcBef>
                <a:spcPct val="20000"/>
              </a:spcBef>
              <a:buClr>
                <a:srgbClr val="FFFFCC"/>
              </a:buClr>
              <a:buSzPct val="80000"/>
            </a:pPr>
            <a:r>
              <a:rPr lang="es-AR" sz="2600" b="1" dirty="0" smtClean="0">
                <a:effectLst>
                  <a:outerShdw blurRad="38100" dist="38100" dir="2700000" algn="tl">
                    <a:srgbClr val="000000"/>
                  </a:outerShdw>
                </a:effectLst>
                <a:cs typeface="Arial" pitchFamily="34" charset="0"/>
              </a:rPr>
              <a:t>sufrimiento</a:t>
            </a:r>
            <a:r>
              <a:rPr lang="es-AR" sz="2600" b="1" dirty="0">
                <a:effectLst>
                  <a:outerShdw blurRad="38100" dist="38100" dir="2700000" algn="tl">
                    <a:srgbClr val="000000"/>
                  </a:outerShdw>
                </a:effectLst>
                <a:cs typeface="Arial" pitchFamily="34" charset="0"/>
              </a:rPr>
              <a:t>, angustia o estrés. Tiene </a:t>
            </a:r>
            <a:r>
              <a:rPr lang="es-AR" sz="2600" b="1" dirty="0" smtClean="0">
                <a:effectLst>
                  <a:outerShdw blurRad="38100" dist="38100" dir="2700000" algn="tl">
                    <a:srgbClr val="000000"/>
                  </a:outerShdw>
                </a:effectLst>
                <a:cs typeface="Arial" pitchFamily="34" charset="0"/>
              </a:rPr>
              <a:t>como </a:t>
            </a:r>
          </a:p>
          <a:p>
            <a:pPr marL="342900" indent="-342900" algn="just">
              <a:spcBef>
                <a:spcPct val="20000"/>
              </a:spcBef>
              <a:buClr>
                <a:srgbClr val="FFFFCC"/>
              </a:buClr>
              <a:buSzPct val="80000"/>
            </a:pPr>
            <a:r>
              <a:rPr lang="es-AR" sz="2600" b="1" dirty="0" smtClean="0">
                <a:effectLst>
                  <a:outerShdw blurRad="38100" dist="38100" dir="2700000" algn="tl">
                    <a:srgbClr val="000000"/>
                  </a:outerShdw>
                </a:effectLst>
                <a:cs typeface="Arial" pitchFamily="34" charset="0"/>
              </a:rPr>
              <a:t>misión </a:t>
            </a:r>
            <a:r>
              <a:rPr lang="es-AR" sz="2600" b="1" dirty="0">
                <a:effectLst>
                  <a:outerShdw blurRad="38100" dist="38100" dir="2700000" algn="tl">
                    <a:srgbClr val="000000"/>
                  </a:outerShdw>
                </a:effectLst>
                <a:cs typeface="Arial" pitchFamily="34" charset="0"/>
              </a:rPr>
              <a:t>evidenciar o aclarar </a:t>
            </a:r>
            <a:r>
              <a:rPr lang="es-AR" sz="2600" b="1" dirty="0" smtClean="0">
                <a:effectLst>
                  <a:outerShdw blurRad="38100" dist="38100" dir="2700000" algn="tl">
                    <a:srgbClr val="000000"/>
                  </a:outerShdw>
                </a:effectLst>
                <a:cs typeface="Arial" pitchFamily="34" charset="0"/>
              </a:rPr>
              <a:t>fenómenos </a:t>
            </a:r>
          </a:p>
          <a:p>
            <a:pPr marL="342900" indent="-342900" algn="just">
              <a:spcBef>
                <a:spcPct val="20000"/>
              </a:spcBef>
              <a:buClr>
                <a:srgbClr val="FFFFCC"/>
              </a:buClr>
              <a:buSzPct val="80000"/>
            </a:pPr>
            <a:r>
              <a:rPr lang="es-AR" sz="2600" b="1" dirty="0" smtClean="0">
                <a:effectLst>
                  <a:outerShdw blurRad="38100" dist="38100" dir="2700000" algn="tl">
                    <a:srgbClr val="000000"/>
                  </a:outerShdw>
                </a:effectLst>
                <a:cs typeface="Arial" pitchFamily="34" charset="0"/>
              </a:rPr>
              <a:t>biológicos </a:t>
            </a:r>
            <a:r>
              <a:rPr lang="es-AR" sz="2600" b="1" dirty="0">
                <a:effectLst>
                  <a:outerShdw blurRad="38100" dist="38100" dir="2700000" algn="tl">
                    <a:srgbClr val="000000"/>
                  </a:outerShdw>
                </a:effectLst>
                <a:cs typeface="Arial" pitchFamily="34" charset="0"/>
              </a:rPr>
              <a:t>sobre especies </a:t>
            </a:r>
            <a:r>
              <a:rPr lang="es-AR" sz="2600" b="1" dirty="0" smtClean="0">
                <a:effectLst>
                  <a:outerShdw blurRad="38100" dist="38100" dir="2700000" algn="tl">
                    <a:srgbClr val="000000"/>
                  </a:outerShdw>
                </a:effectLst>
                <a:cs typeface="Arial" pitchFamily="34" charset="0"/>
              </a:rPr>
              <a:t>animales </a:t>
            </a:r>
          </a:p>
          <a:p>
            <a:pPr marL="342900" indent="-342900" algn="just">
              <a:spcBef>
                <a:spcPct val="20000"/>
              </a:spcBef>
              <a:buClr>
                <a:srgbClr val="FFFFCC"/>
              </a:buClr>
              <a:buSzPct val="80000"/>
            </a:pPr>
            <a:r>
              <a:rPr lang="es-AR" sz="2600" b="1" dirty="0" smtClean="0">
                <a:effectLst>
                  <a:outerShdw blurRad="38100" dist="38100" dir="2700000" algn="tl">
                    <a:srgbClr val="000000"/>
                  </a:outerShdw>
                </a:effectLst>
                <a:cs typeface="Arial" pitchFamily="34" charset="0"/>
              </a:rPr>
              <a:t>determinadas </a:t>
            </a:r>
            <a:r>
              <a:rPr lang="es-AR" sz="2600" b="1" dirty="0">
                <a:effectLst>
                  <a:outerShdw blurRad="38100" dist="38100" dir="2700000" algn="tl">
                    <a:srgbClr val="000000"/>
                  </a:outerShdw>
                </a:effectLst>
                <a:cs typeface="Arial" pitchFamily="34" charset="0"/>
              </a:rPr>
              <a:t>que se comportan como </a:t>
            </a:r>
            <a:r>
              <a:rPr lang="es-AR" sz="2600" b="1" dirty="0" smtClean="0">
                <a:effectLst>
                  <a:outerShdw blurRad="38100" dist="38100" dir="2700000" algn="tl">
                    <a:srgbClr val="000000"/>
                  </a:outerShdw>
                </a:effectLst>
                <a:cs typeface="Arial" pitchFamily="34" charset="0"/>
              </a:rPr>
              <a:t>modelos </a:t>
            </a:r>
          </a:p>
          <a:p>
            <a:pPr marL="342900" indent="-342900" algn="just">
              <a:spcBef>
                <a:spcPct val="20000"/>
              </a:spcBef>
              <a:buClr>
                <a:srgbClr val="FFFFCC"/>
              </a:buClr>
              <a:buSzPct val="80000"/>
            </a:pPr>
            <a:r>
              <a:rPr lang="es-AR" sz="2600" b="1" dirty="0" smtClean="0">
                <a:effectLst>
                  <a:outerShdw blurRad="38100" dist="38100" dir="2700000" algn="tl">
                    <a:srgbClr val="000000"/>
                  </a:outerShdw>
                </a:effectLst>
                <a:cs typeface="Arial" pitchFamily="34" charset="0"/>
              </a:rPr>
              <a:t>animales</a:t>
            </a:r>
            <a:r>
              <a:rPr lang="es-AR" sz="2600" b="1" dirty="0">
                <a:effectLst>
                  <a:outerShdw blurRad="38100" dist="38100" dir="2700000" algn="tl">
                    <a:srgbClr val="000000"/>
                  </a:outerShdw>
                </a:effectLst>
                <a:cs typeface="Arial" pitchFamily="34" charset="0"/>
              </a:rPr>
              <a:t>.</a:t>
            </a:r>
            <a:endParaRPr lang="es-ES" sz="2600" b="1" dirty="0">
              <a:effectLst>
                <a:outerShdw blurRad="38100" dist="38100" dir="2700000" algn="tl">
                  <a:srgbClr val="000000"/>
                </a:outerShdw>
              </a:effectLst>
              <a:cs typeface="Arial" pitchFamily="34" charset="0"/>
            </a:endParaRPr>
          </a:p>
        </p:txBody>
      </p:sp>
      <p:sp>
        <p:nvSpPr>
          <p:cNvPr id="4" name="Rectangle 4"/>
          <p:cNvSpPr>
            <a:spLocks noGrp="1" noChangeArrowheads="1"/>
          </p:cNvSpPr>
          <p:nvPr>
            <p:ph type="title"/>
          </p:nvPr>
        </p:nvSpPr>
        <p:spPr>
          <a:xfrm>
            <a:off x="428596" y="4572008"/>
            <a:ext cx="5500726" cy="571504"/>
          </a:xfrm>
          <a:noFill/>
          <a:ln/>
        </p:spPr>
        <p:txBody>
          <a:bodyPr anchorCtr="0">
            <a:noAutofit/>
          </a:bodyPr>
          <a:lstStyle/>
          <a:p>
            <a:r>
              <a:rPr lang="es-ES" cap="none" dirty="0" smtClean="0">
                <a:solidFill>
                  <a:srgbClr val="FFFF66"/>
                </a:solidFill>
              </a:rPr>
              <a:t>Modelos animales </a:t>
            </a:r>
            <a:endParaRPr lang="es-ES" b="1" cap="none" dirty="0">
              <a:solidFill>
                <a:srgbClr val="FFFF66"/>
              </a:solidFill>
            </a:endParaRPr>
          </a:p>
        </p:txBody>
      </p:sp>
      <p:sp>
        <p:nvSpPr>
          <p:cNvPr id="5" name="Rectangle 5"/>
          <p:cNvSpPr>
            <a:spLocks noGrp="1" noChangeArrowheads="1"/>
          </p:cNvSpPr>
          <p:nvPr>
            <p:ph type="body" idx="1"/>
          </p:nvPr>
        </p:nvSpPr>
        <p:spPr>
          <a:xfrm>
            <a:off x="214282" y="5214950"/>
            <a:ext cx="8715436" cy="1079500"/>
          </a:xfrm>
          <a:noFill/>
          <a:ln/>
        </p:spPr>
        <p:txBody>
          <a:bodyPr>
            <a:noAutofit/>
          </a:bodyPr>
          <a:lstStyle/>
          <a:p>
            <a:pPr algn="just">
              <a:buClr>
                <a:srgbClr val="FFFFCC"/>
              </a:buClr>
            </a:pPr>
            <a:r>
              <a:rPr lang="es-ES" sz="2400" b="1" dirty="0">
                <a:solidFill>
                  <a:schemeClr val="tx1"/>
                </a:solidFill>
                <a:effectLst>
                  <a:outerShdw blurRad="38100" dist="38100" dir="2700000" algn="tl">
                    <a:srgbClr val="000000">
                      <a:alpha val="43137"/>
                    </a:srgbClr>
                  </a:outerShdw>
                </a:effectLst>
                <a:cs typeface="Arial" pitchFamily="34" charset="0"/>
              </a:rPr>
              <a:t>Son aquellos que pueden reproducir alguna o varias características de interés las cuales se puedan </a:t>
            </a:r>
            <a:r>
              <a:rPr lang="es-ES" sz="2400" b="1" dirty="0" err="1">
                <a:solidFill>
                  <a:schemeClr val="tx1"/>
                </a:solidFill>
                <a:effectLst>
                  <a:outerShdw blurRad="38100" dist="38100" dir="2700000" algn="tl">
                    <a:srgbClr val="000000">
                      <a:alpha val="43137"/>
                    </a:srgbClr>
                  </a:outerShdw>
                </a:effectLst>
                <a:cs typeface="Arial" pitchFamily="34" charset="0"/>
              </a:rPr>
              <a:t>traspolar</a:t>
            </a:r>
            <a:r>
              <a:rPr lang="es-ES" sz="2400" b="1" dirty="0">
                <a:solidFill>
                  <a:schemeClr val="tx1"/>
                </a:solidFill>
                <a:effectLst>
                  <a:outerShdw blurRad="38100" dist="38100" dir="2700000" algn="tl">
                    <a:srgbClr val="000000">
                      <a:alpha val="43137"/>
                    </a:srgbClr>
                  </a:outerShdw>
                </a:effectLst>
                <a:cs typeface="Arial" pitchFamily="34" charset="0"/>
              </a:rPr>
              <a:t> al humano o a otras especies </a:t>
            </a:r>
            <a:r>
              <a:rPr lang="es-ES" sz="2400" b="1" dirty="0" smtClean="0">
                <a:solidFill>
                  <a:schemeClr val="tx1"/>
                </a:solidFill>
                <a:effectLst>
                  <a:outerShdw blurRad="38100" dist="38100" dir="2700000" algn="tl">
                    <a:srgbClr val="000000">
                      <a:alpha val="43137"/>
                    </a:srgbClr>
                  </a:outerShdw>
                </a:effectLst>
                <a:cs typeface="Arial" pitchFamily="34" charset="0"/>
              </a:rPr>
              <a:t>animales</a:t>
            </a:r>
            <a:endParaRPr lang="es-ES" sz="2400" b="1" dirty="0">
              <a:solidFill>
                <a:schemeClr val="tx1"/>
              </a:solidFill>
              <a:effectLst>
                <a:outerShdw blurRad="38100" dist="38100" dir="2700000" algn="tl">
                  <a:srgbClr val="000000">
                    <a:alpha val="43137"/>
                  </a:srgbClr>
                </a:outerShdw>
              </a:effectLst>
              <a:cs typeface="Arial" pitchFamily="34" charset="0"/>
            </a:endParaRPr>
          </a:p>
        </p:txBody>
      </p:sp>
      <p:pic>
        <p:nvPicPr>
          <p:cNvPr id="6" name="Picture 3" descr="nu"/>
          <p:cNvPicPr>
            <a:picLocks noChangeAspect="1" noChangeArrowheads="1"/>
          </p:cNvPicPr>
          <p:nvPr/>
        </p:nvPicPr>
        <p:blipFill>
          <a:blip r:embed="rId2" cstate="print"/>
          <a:srcRect/>
          <a:stretch>
            <a:fillRect/>
          </a:stretch>
        </p:blipFill>
        <p:spPr bwMode="auto">
          <a:xfrm>
            <a:off x="5572132" y="4000504"/>
            <a:ext cx="2232025" cy="1255712"/>
          </a:xfrm>
          <a:prstGeom prst="rect">
            <a:avLst/>
          </a:prstGeom>
          <a:noFill/>
        </p:spPr>
      </p:pic>
      <p:pic>
        <p:nvPicPr>
          <p:cNvPr id="7" name="Picture 13"/>
          <p:cNvPicPr>
            <a:picLocks noChangeAspect="1" noChangeArrowheads="1"/>
          </p:cNvPicPr>
          <p:nvPr/>
        </p:nvPicPr>
        <p:blipFill>
          <a:blip r:embed="rId3" cstate="print"/>
          <a:srcRect/>
          <a:stretch>
            <a:fillRect/>
          </a:stretch>
        </p:blipFill>
        <p:spPr bwMode="auto">
          <a:xfrm>
            <a:off x="142844" y="1071546"/>
            <a:ext cx="1328738" cy="1944687"/>
          </a:xfrm>
          <a:prstGeom prst="rect">
            <a:avLst/>
          </a:prstGeom>
          <a:noFill/>
          <a:ln w="9525">
            <a:noFill/>
            <a:miter lim="800000"/>
            <a:headEnd/>
            <a:tailEnd/>
          </a:ln>
          <a:effectLst/>
        </p:spPr>
      </p:pic>
      <p:sp>
        <p:nvSpPr>
          <p:cNvPr id="12"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3"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4" name="Picture 8" descr="logowebintaexpo"/>
          <p:cNvPicPr>
            <a:picLocks noChangeAspect="1" noChangeArrowheads="1"/>
          </p:cNvPicPr>
          <p:nvPr/>
        </p:nvPicPr>
        <p:blipFill>
          <a:blip r:embed="rId4"/>
          <a:srcRect/>
          <a:stretch>
            <a:fillRect/>
          </a:stretch>
        </p:blipFill>
        <p:spPr bwMode="auto">
          <a:xfrm>
            <a:off x="8424894" y="6353199"/>
            <a:ext cx="433386" cy="433387"/>
          </a:xfrm>
          <a:prstGeom prst="rect">
            <a:avLst/>
          </a:prstGeom>
          <a:noFill/>
        </p:spPr>
      </p:pic>
      <p:pic>
        <p:nvPicPr>
          <p:cNvPr id="15" name="Picture 11"/>
          <p:cNvPicPr>
            <a:picLocks noChangeAspect="1" noChangeArrowheads="1"/>
          </p:cNvPicPr>
          <p:nvPr/>
        </p:nvPicPr>
        <p:blipFill>
          <a:blip r:embed="rId5" cstate="print"/>
          <a:srcRect/>
          <a:stretch>
            <a:fillRect/>
          </a:stretch>
        </p:blipFill>
        <p:spPr bwMode="auto">
          <a:xfrm>
            <a:off x="7643834" y="6357958"/>
            <a:ext cx="571504" cy="3739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12"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trips(downLeft)">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grpId="0" nodeType="clickEffect">
                                  <p:stCondLst>
                                    <p:cond delay="0"/>
                                  </p:stCondLst>
                                  <p:childTnLst>
                                    <p:set>
                                      <p:cBhvr>
                                        <p:cTn id="24" dur="1" fill="hold">
                                          <p:stCondLst>
                                            <p:cond delay="0"/>
                                          </p:stCondLst>
                                        </p:cTn>
                                        <p:tgtEl>
                                          <p:spTgt spid="5">
                                            <p:bg/>
                                          </p:spTgt>
                                        </p:tgtEl>
                                        <p:attrNameLst>
                                          <p:attrName>style.visibility</p:attrName>
                                        </p:attrNameLst>
                                      </p:cBhvr>
                                      <p:to>
                                        <p:strVal val="visible"/>
                                      </p:to>
                                    </p:set>
                                    <p:animEffect transition="in" filter="strips(downLeft)">
                                      <p:cBhvr>
                                        <p:cTn id="25" dur="500"/>
                                        <p:tgtEl>
                                          <p:spTgt spid="5">
                                            <p:bg/>
                                          </p:spTgt>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grpId="0" nodeType="click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Effect transition="in" filter="strips(downLeft)">
                                      <p:cBhvr>
                                        <p:cTn id="30" dur="500"/>
                                        <p:tgtEl>
                                          <p:spTgt spid="5">
                                            <p:txEl>
                                              <p:pRg st="0" end="0"/>
                                            </p:txEl>
                                          </p:spTgt>
                                        </p:tgtEl>
                                      </p:cBhvr>
                                    </p:animEffect>
                                  </p:childTnLst>
                                </p:cTn>
                              </p:par>
                              <p:par>
                                <p:cTn id="31" presetID="18" presetClass="entr" presetSubtype="12"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strips(downLeft)">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user\Documents\fotos\vacas\DSC04783.JPG"/>
          <p:cNvPicPr>
            <a:picLocks noChangeAspect="1" noChangeArrowheads="1"/>
          </p:cNvPicPr>
          <p:nvPr/>
        </p:nvPicPr>
        <p:blipFill>
          <a:blip r:embed="rId2" cstate="print"/>
          <a:srcRect/>
          <a:stretch>
            <a:fillRect/>
          </a:stretch>
        </p:blipFill>
        <p:spPr bwMode="auto">
          <a:xfrm>
            <a:off x="2357422" y="2571744"/>
            <a:ext cx="2886741" cy="2165056"/>
          </a:xfrm>
          <a:prstGeom prst="rect">
            <a:avLst/>
          </a:prstGeom>
          <a:noFill/>
          <a:ln>
            <a:solidFill>
              <a:schemeClr val="tx1"/>
            </a:solidFill>
          </a:ln>
        </p:spPr>
      </p:pic>
      <p:sp>
        <p:nvSpPr>
          <p:cNvPr id="2" name="Rectangle 2"/>
          <p:cNvSpPr>
            <a:spLocks noRot="1" noChangeArrowheads="1"/>
          </p:cNvSpPr>
          <p:nvPr/>
        </p:nvSpPr>
        <p:spPr bwMode="auto">
          <a:xfrm>
            <a:off x="142844" y="-71462"/>
            <a:ext cx="8893175" cy="1152525"/>
          </a:xfrm>
          <a:prstGeom prst="rect">
            <a:avLst/>
          </a:prstGeom>
          <a:noFill/>
          <a:ln w="9525" algn="ctr">
            <a:noFill/>
            <a:miter lim="800000"/>
            <a:headEnd/>
            <a:tailEnd/>
          </a:ln>
          <a:effectLst/>
        </p:spPr>
        <p:txBody>
          <a:bodyPr anchor="ctr"/>
          <a:lstStyle/>
          <a:p>
            <a:pPr algn="ctr"/>
            <a:r>
              <a:rPr lang="es-ES_tradnl" sz="4000" b="1" dirty="0">
                <a:solidFill>
                  <a:srgbClr val="FFFF66"/>
                </a:solidFill>
                <a:effectLst>
                  <a:outerShdw blurRad="38100" dist="38100" dir="2700000" algn="tl">
                    <a:srgbClr val="000000"/>
                  </a:outerShdw>
                </a:effectLst>
              </a:rPr>
              <a:t>¿Qué es un Animal de Experimentación?</a:t>
            </a:r>
            <a:endParaRPr lang="es-ES" sz="4000" b="1" dirty="0">
              <a:solidFill>
                <a:srgbClr val="FFFF66"/>
              </a:solidFill>
              <a:effectLst>
                <a:outerShdw blurRad="38100" dist="38100" dir="2700000" algn="tl">
                  <a:srgbClr val="000000"/>
                </a:outerShdw>
              </a:effectLst>
            </a:endParaRPr>
          </a:p>
        </p:txBody>
      </p:sp>
      <p:sp>
        <p:nvSpPr>
          <p:cNvPr id="3" name="Rectangle 3"/>
          <p:cNvSpPr>
            <a:spLocks noRot="1" noChangeArrowheads="1"/>
          </p:cNvSpPr>
          <p:nvPr/>
        </p:nvSpPr>
        <p:spPr bwMode="auto">
          <a:xfrm>
            <a:off x="857224" y="785794"/>
            <a:ext cx="7272337" cy="1584325"/>
          </a:xfrm>
          <a:prstGeom prst="rect">
            <a:avLst/>
          </a:prstGeom>
          <a:noFill/>
          <a:ln w="9525">
            <a:noFill/>
            <a:miter lim="800000"/>
            <a:headEnd/>
            <a:tailEnd/>
          </a:ln>
          <a:effectLst/>
        </p:spPr>
        <p:txBody>
          <a:bodyPr/>
          <a:lstStyle/>
          <a:p>
            <a:pPr algn="ctr">
              <a:lnSpc>
                <a:spcPct val="80000"/>
              </a:lnSpc>
              <a:spcBef>
                <a:spcPct val="20000"/>
              </a:spcBef>
              <a:buClr>
                <a:schemeClr val="hlink"/>
              </a:buClr>
              <a:buSzPct val="80000"/>
              <a:buFont typeface="Wingdings" pitchFamily="2" charset="2"/>
              <a:buNone/>
            </a:pPr>
            <a:r>
              <a:rPr lang="es-ES_tradnl" sz="3600" b="1" dirty="0">
                <a:effectLst>
                  <a:outerShdw blurRad="38100" dist="38100" dir="2700000" algn="tl">
                    <a:srgbClr val="000000"/>
                  </a:outerShdw>
                </a:effectLst>
                <a:cs typeface="Arial" pitchFamily="34" charset="0"/>
              </a:rPr>
              <a:t>Es cualquier especie animal que se mantiene bajo condiciones determinadas y se utiliza con fines </a:t>
            </a:r>
            <a:r>
              <a:rPr lang="es-ES_tradnl" sz="3600" b="1" dirty="0" smtClean="0">
                <a:effectLst>
                  <a:outerShdw blurRad="38100" dist="38100" dir="2700000" algn="tl">
                    <a:srgbClr val="000000"/>
                  </a:outerShdw>
                </a:effectLst>
                <a:cs typeface="Arial" pitchFamily="34" charset="0"/>
              </a:rPr>
              <a:t>científicos</a:t>
            </a:r>
            <a:endParaRPr lang="es-ES" sz="3600" b="1" dirty="0">
              <a:effectLst>
                <a:outerShdw blurRad="38100" dist="38100" dir="2700000" algn="tl">
                  <a:srgbClr val="000000"/>
                </a:outerShdw>
              </a:effectLst>
              <a:cs typeface="Arial"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214282" y="2714621"/>
            <a:ext cx="2088631" cy="1785950"/>
          </a:xfrm>
          <a:prstGeom prst="rect">
            <a:avLst/>
          </a:prstGeom>
          <a:noFill/>
          <a:ln w="9525">
            <a:noFill/>
            <a:miter lim="800000"/>
            <a:headEnd/>
            <a:tailEnd/>
          </a:ln>
          <a:effectLst/>
        </p:spPr>
      </p:pic>
      <p:sp>
        <p:nvSpPr>
          <p:cNvPr id="9" name="Rectangle 3"/>
          <p:cNvSpPr>
            <a:spLocks noChangeArrowheads="1"/>
          </p:cNvSpPr>
          <p:nvPr/>
        </p:nvSpPr>
        <p:spPr bwMode="auto">
          <a:xfrm>
            <a:off x="0" y="6215082"/>
            <a:ext cx="9144000" cy="76200"/>
          </a:xfrm>
          <a:prstGeom prst="rect">
            <a:avLst/>
          </a:prstGeom>
          <a:solidFill>
            <a:schemeClr val="accent1">
              <a:lumMod val="60000"/>
              <a:lumOff val="40000"/>
            </a:schemeClr>
          </a:solidFill>
          <a:ln w="9525">
            <a:noFill/>
            <a:miter lim="800000"/>
            <a:headEnd/>
            <a:tailEnd/>
          </a:ln>
          <a:effectLst/>
        </p:spPr>
        <p:txBody>
          <a:bodyPr wrap="none" anchor="ctr"/>
          <a:lstStyle/>
          <a:p>
            <a:endParaRPr lang="es-AR"/>
          </a:p>
        </p:txBody>
      </p:sp>
      <p:sp>
        <p:nvSpPr>
          <p:cNvPr id="10" name="Text Box 5"/>
          <p:cNvSpPr txBox="1">
            <a:spLocks noChangeArrowheads="1"/>
          </p:cNvSpPr>
          <p:nvPr/>
        </p:nvSpPr>
        <p:spPr bwMode="auto">
          <a:xfrm>
            <a:off x="214282" y="6345816"/>
            <a:ext cx="6335712" cy="338554"/>
          </a:xfrm>
          <a:prstGeom prst="rect">
            <a:avLst/>
          </a:prstGeom>
          <a:noFill/>
          <a:ln w="9525">
            <a:noFill/>
            <a:miter lim="800000"/>
            <a:headEnd/>
            <a:tailEnd/>
          </a:ln>
          <a:effectLst/>
        </p:spPr>
        <p:txBody>
          <a:bodyPr>
            <a:spAutoFit/>
          </a:bodyPr>
          <a:lstStyle/>
          <a:p>
            <a:r>
              <a:rPr lang="es-ES" sz="1600" dirty="0" err="1"/>
              <a:t>CICVyA</a:t>
            </a:r>
            <a:r>
              <a:rPr lang="es-ES" sz="1600" dirty="0"/>
              <a:t> – </a:t>
            </a:r>
            <a:r>
              <a:rPr lang="es-ES" sz="1600" dirty="0" smtClean="0"/>
              <a:t>INTA Castelar</a:t>
            </a:r>
            <a:endParaRPr lang="es-ES" sz="1600" dirty="0"/>
          </a:p>
        </p:txBody>
      </p:sp>
      <p:pic>
        <p:nvPicPr>
          <p:cNvPr id="11" name="Picture 8" descr="logowebintaexpo"/>
          <p:cNvPicPr>
            <a:picLocks noChangeAspect="1" noChangeArrowheads="1"/>
          </p:cNvPicPr>
          <p:nvPr/>
        </p:nvPicPr>
        <p:blipFill>
          <a:blip r:embed="rId4"/>
          <a:srcRect/>
          <a:stretch>
            <a:fillRect/>
          </a:stretch>
        </p:blipFill>
        <p:spPr bwMode="auto">
          <a:xfrm>
            <a:off x="8424894" y="6353199"/>
            <a:ext cx="433386" cy="433387"/>
          </a:xfrm>
          <a:prstGeom prst="rect">
            <a:avLst/>
          </a:prstGeom>
          <a:noFill/>
        </p:spPr>
      </p:pic>
      <p:pic>
        <p:nvPicPr>
          <p:cNvPr id="12" name="Picture 11"/>
          <p:cNvPicPr>
            <a:picLocks noChangeAspect="1" noChangeArrowheads="1"/>
          </p:cNvPicPr>
          <p:nvPr/>
        </p:nvPicPr>
        <p:blipFill>
          <a:blip r:embed="rId5" cstate="print"/>
          <a:srcRect/>
          <a:stretch>
            <a:fillRect/>
          </a:stretch>
        </p:blipFill>
        <p:spPr bwMode="auto">
          <a:xfrm>
            <a:off x="7643834" y="6357958"/>
            <a:ext cx="571504" cy="373999"/>
          </a:xfrm>
          <a:prstGeom prst="rect">
            <a:avLst/>
          </a:prstGeom>
          <a:noFill/>
        </p:spPr>
      </p:pic>
      <p:pic>
        <p:nvPicPr>
          <p:cNvPr id="13" name="Picture 11"/>
          <p:cNvPicPr>
            <a:picLocks noChangeAspect="1" noChangeArrowheads="1"/>
          </p:cNvPicPr>
          <p:nvPr/>
        </p:nvPicPr>
        <p:blipFill>
          <a:blip r:embed="rId6"/>
          <a:srcRect/>
          <a:stretch>
            <a:fillRect/>
          </a:stretch>
        </p:blipFill>
        <p:spPr bwMode="auto">
          <a:xfrm>
            <a:off x="857224" y="4429132"/>
            <a:ext cx="2079284" cy="1554879"/>
          </a:xfrm>
          <a:prstGeom prst="rect">
            <a:avLst/>
          </a:prstGeom>
          <a:noFill/>
          <a:ln w="9525">
            <a:solidFill>
              <a:srgbClr val="FFFF00"/>
            </a:solidFill>
            <a:miter lim="800000"/>
            <a:headEnd/>
            <a:tailEnd/>
          </a:ln>
        </p:spPr>
      </p:pic>
      <p:sp>
        <p:nvSpPr>
          <p:cNvPr id="17" name="Text Box 24"/>
          <p:cNvSpPr txBox="1">
            <a:spLocks noChangeArrowheads="1"/>
          </p:cNvSpPr>
          <p:nvPr/>
        </p:nvSpPr>
        <p:spPr bwMode="auto">
          <a:xfrm>
            <a:off x="3328988" y="3797904"/>
            <a:ext cx="2466975" cy="276999"/>
          </a:xfrm>
          <a:prstGeom prst="rect">
            <a:avLst/>
          </a:prstGeom>
          <a:noFill/>
          <a:ln w="9525" algn="ctr">
            <a:noFill/>
            <a:miter lim="800000"/>
            <a:headEnd/>
            <a:tailEnd/>
          </a:ln>
        </p:spPr>
        <p:txBody>
          <a:bodyPr>
            <a:spAutoFit/>
          </a:bodyPr>
          <a:lstStyle/>
          <a:p>
            <a:pPr algn="ctr"/>
            <a:endParaRPr lang="es-MX" sz="1200" b="1" dirty="0"/>
          </a:p>
        </p:txBody>
      </p:sp>
      <p:pic>
        <p:nvPicPr>
          <p:cNvPr id="23554" name="Picture 2" descr="http://t3.gstatic.com/images?q=tbn:ANd9GcTHAb9-X0_QpLjGK1SF4fV_lSEpuJRkhycWTIkhyE5FPTrMSMIg"/>
          <p:cNvPicPr>
            <a:picLocks noChangeAspect="1" noChangeArrowheads="1"/>
          </p:cNvPicPr>
          <p:nvPr/>
        </p:nvPicPr>
        <p:blipFill>
          <a:blip r:embed="rId7"/>
          <a:srcRect/>
          <a:stretch>
            <a:fillRect/>
          </a:stretch>
        </p:blipFill>
        <p:spPr bwMode="auto">
          <a:xfrm>
            <a:off x="5214942" y="2643182"/>
            <a:ext cx="1704975" cy="1457326"/>
          </a:xfrm>
          <a:prstGeom prst="rect">
            <a:avLst/>
          </a:prstGeom>
          <a:noFill/>
        </p:spPr>
      </p:pic>
      <p:pic>
        <p:nvPicPr>
          <p:cNvPr id="19" name="Picture 15" descr="Rabbits in stocks (NAVS)"/>
          <p:cNvPicPr>
            <a:picLocks noChangeAspect="1" noChangeArrowheads="1"/>
          </p:cNvPicPr>
          <p:nvPr/>
        </p:nvPicPr>
        <p:blipFill>
          <a:blip r:embed="rId8" cstate="print"/>
          <a:srcRect/>
          <a:stretch>
            <a:fillRect/>
          </a:stretch>
        </p:blipFill>
        <p:spPr bwMode="auto">
          <a:xfrm>
            <a:off x="6215074" y="4500570"/>
            <a:ext cx="2432924" cy="1602019"/>
          </a:xfrm>
          <a:prstGeom prst="rect">
            <a:avLst/>
          </a:prstGeom>
          <a:noFill/>
          <a:ln w="9525">
            <a:noFill/>
            <a:miter lim="800000"/>
            <a:headEnd/>
            <a:tailEnd/>
          </a:ln>
        </p:spPr>
      </p:pic>
      <p:pic>
        <p:nvPicPr>
          <p:cNvPr id="23557" name="Picture 5"/>
          <p:cNvPicPr>
            <a:picLocks noChangeAspect="1" noChangeArrowheads="1"/>
          </p:cNvPicPr>
          <p:nvPr/>
        </p:nvPicPr>
        <p:blipFill>
          <a:blip r:embed="rId9"/>
          <a:srcRect/>
          <a:stretch>
            <a:fillRect/>
          </a:stretch>
        </p:blipFill>
        <p:spPr bwMode="auto">
          <a:xfrm>
            <a:off x="6677567" y="2928934"/>
            <a:ext cx="2359197" cy="1571636"/>
          </a:xfrm>
          <a:prstGeom prst="rect">
            <a:avLst/>
          </a:prstGeom>
          <a:noFill/>
          <a:ln w="9525">
            <a:noFill/>
            <a:miter lim="800000"/>
            <a:headEnd/>
            <a:tailEnd/>
          </a:ln>
          <a:effectLst/>
        </p:spPr>
      </p:pic>
      <p:pic>
        <p:nvPicPr>
          <p:cNvPr id="23559" name="Picture 7"/>
          <p:cNvPicPr>
            <a:picLocks noChangeAspect="1" noChangeArrowheads="1"/>
          </p:cNvPicPr>
          <p:nvPr/>
        </p:nvPicPr>
        <p:blipFill>
          <a:blip r:embed="rId10"/>
          <a:srcRect/>
          <a:stretch>
            <a:fillRect/>
          </a:stretch>
        </p:blipFill>
        <p:spPr bwMode="auto">
          <a:xfrm>
            <a:off x="3214678" y="4071942"/>
            <a:ext cx="2735263" cy="204946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blinds(horizontal)">
                                      <p:cBhvr>
                                        <p:cTn id="17" dur="500"/>
                                        <p:tgtEl>
                                          <p:spTgt spid="4098"/>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3559"/>
                                        </p:tgtEl>
                                        <p:attrNameLst>
                                          <p:attrName>style.visibility</p:attrName>
                                        </p:attrNameLst>
                                      </p:cBhvr>
                                      <p:to>
                                        <p:strVal val="visible"/>
                                      </p:to>
                                    </p:set>
                                    <p:anim calcmode="lin" valueType="num">
                                      <p:cBhvr additive="base">
                                        <p:cTn id="22" dur="500" fill="hold"/>
                                        <p:tgtEl>
                                          <p:spTgt spid="23559"/>
                                        </p:tgtEl>
                                        <p:attrNameLst>
                                          <p:attrName>ppt_x</p:attrName>
                                        </p:attrNameLst>
                                      </p:cBhvr>
                                      <p:tavLst>
                                        <p:tav tm="0">
                                          <p:val>
                                            <p:strVal val="#ppt_x"/>
                                          </p:val>
                                        </p:tav>
                                        <p:tav tm="100000">
                                          <p:val>
                                            <p:strVal val="#ppt_x"/>
                                          </p:val>
                                        </p:tav>
                                      </p:tavLst>
                                    </p:anim>
                                    <p:anim calcmode="lin" valueType="num">
                                      <p:cBhvr additive="base">
                                        <p:cTn id="23" dur="500" fill="hold"/>
                                        <p:tgtEl>
                                          <p:spTgt spid="2355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23554"/>
                                        </p:tgtEl>
                                        <p:attrNameLst>
                                          <p:attrName>style.visibility</p:attrName>
                                        </p:attrNameLst>
                                      </p:cBhvr>
                                      <p:to>
                                        <p:strVal val="visible"/>
                                      </p:to>
                                    </p:set>
                                    <p:animEffect transition="in" filter="blinds(horizontal)">
                                      <p:cBhvr>
                                        <p:cTn id="28" dur="500"/>
                                        <p:tgtEl>
                                          <p:spTgt spid="23554"/>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blinds(horizontal)">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23557"/>
                                        </p:tgtEl>
                                        <p:attrNameLst>
                                          <p:attrName>style.visibility</p:attrName>
                                        </p:attrNameLst>
                                      </p:cBhvr>
                                      <p:to>
                                        <p:strVal val="visible"/>
                                      </p:to>
                                    </p:set>
                                    <p:animEffect transition="in" filter="blinds(horizontal)">
                                      <p:cBhvr>
                                        <p:cTn id="38" dur="5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2061</TotalTime>
  <Words>2451</Words>
  <Application>Microsoft Office PowerPoint</Application>
  <PresentationFormat>Presentación en pantalla (4:3)</PresentationFormat>
  <Paragraphs>338</Paragraphs>
  <Slides>37</Slides>
  <Notes>2</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Tema de Office</vt:lpstr>
      <vt:lpstr>Presentación de PowerPoint</vt:lpstr>
      <vt:lpstr>Presentación de PowerPoint</vt:lpstr>
      <vt:lpstr>Presentación de PowerPoint</vt:lpstr>
      <vt:lpstr>Presentación de PowerPoint</vt:lpstr>
      <vt:lpstr>Relación entre las tres definiciones</vt:lpstr>
      <vt:lpstr>Presentación de PowerPoint</vt:lpstr>
      <vt:lpstr>Presentación de PowerPoint</vt:lpstr>
      <vt:lpstr>Modelos animales </vt:lpstr>
      <vt:lpstr>Presentación de PowerPoint</vt:lpstr>
      <vt:lpstr>Presentación de PowerPoint</vt:lpstr>
      <vt:lpstr>Uso de los animales de experimentación</vt:lpstr>
      <vt:lpstr>Uso de los animales de experimentación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Factores que modifican la respuesta biológica</vt:lpstr>
      <vt:lpstr>Pilares fundamentales</vt:lpstr>
      <vt:lpstr>Presentación de PowerPoint</vt:lpstr>
      <vt:lpstr>Presentación de PowerPoint</vt:lpstr>
      <vt:lpstr>Presentación de PowerPoint</vt:lpstr>
      <vt:lpstr>Presentación de PowerPoint</vt:lpstr>
      <vt:lpstr>Comités de Ética en la investigación con animales CICUAL/CICUAE</vt:lpstr>
      <vt:lpstr>Presentación de PowerPoint</vt:lpstr>
      <vt:lpstr>Presentación de PowerPoint</vt:lpstr>
      <vt:lpstr>Presentación de PowerPoint</vt:lpstr>
      <vt:lpstr>Presentación de PowerPoint</vt:lpstr>
      <vt:lpstr>Presentación de PowerPoint</vt:lpstr>
      <vt:lpstr>Presentación de PowerPoint</vt:lpstr>
      <vt:lpstr>ETICA Y LEGISLACIÓN  COMPARADA EN EL USO DE ANIMALES DE LABORATORIO  </vt:lpstr>
      <vt:lpstr>Legislación Argentina</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tech</dc:creator>
  <cp:lastModifiedBy>NET-IPCVA</cp:lastModifiedBy>
  <cp:revision>142</cp:revision>
  <dcterms:created xsi:type="dcterms:W3CDTF">2012-08-01T13:38:03Z</dcterms:created>
  <dcterms:modified xsi:type="dcterms:W3CDTF">2012-08-15T12:11:59Z</dcterms:modified>
</cp:coreProperties>
</file>