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doc" ContentType="application/msword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58"/>
  </p:notesMasterIdLst>
  <p:sldIdLst>
    <p:sldId id="519" r:id="rId2"/>
    <p:sldId id="520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392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14" r:id="rId30"/>
    <p:sldId id="465" r:id="rId31"/>
    <p:sldId id="547" r:id="rId32"/>
    <p:sldId id="548" r:id="rId33"/>
    <p:sldId id="499" r:id="rId34"/>
    <p:sldId id="515" r:id="rId35"/>
    <p:sldId id="500" r:id="rId36"/>
    <p:sldId id="457" r:id="rId37"/>
    <p:sldId id="518" r:id="rId38"/>
    <p:sldId id="517" r:id="rId39"/>
    <p:sldId id="458" r:id="rId40"/>
    <p:sldId id="506" r:id="rId41"/>
    <p:sldId id="504" r:id="rId42"/>
    <p:sldId id="449" r:id="rId43"/>
    <p:sldId id="507" r:id="rId44"/>
    <p:sldId id="453" r:id="rId45"/>
    <p:sldId id="508" r:id="rId46"/>
    <p:sldId id="538" r:id="rId47"/>
    <p:sldId id="477" r:id="rId48"/>
    <p:sldId id="549" r:id="rId49"/>
    <p:sldId id="550" r:id="rId50"/>
    <p:sldId id="551" r:id="rId51"/>
    <p:sldId id="552" r:id="rId52"/>
    <p:sldId id="553" r:id="rId53"/>
    <p:sldId id="554" r:id="rId54"/>
    <p:sldId id="555" r:id="rId55"/>
    <p:sldId id="556" r:id="rId56"/>
    <p:sldId id="557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66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62" autoAdjust="0"/>
    <p:restoredTop sz="95179" autoAdjust="0"/>
  </p:normalViewPr>
  <p:slideViewPr>
    <p:cSldViewPr>
      <p:cViewPr>
        <p:scale>
          <a:sx n="80" d="100"/>
          <a:sy n="80" d="100"/>
        </p:scale>
        <p:origin x="-24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%20Riveira\Dropbox\CCPP-UCA-MLSA%202014\Precios%20(Copia%20en%20conflicto%20de%20RICARDO%20SIMARI%202014-07-31)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an%20Riveira\Dropbox\CCPP-UCA-MLSA%202014\Precios%20(Copia%20en%20conflicto%20de%20RICARDO%20SIMARI%202014-07-31).xls" TargetMode="External"/><Relationship Id="rId1" Type="http://schemas.openxmlformats.org/officeDocument/2006/relationships/image" Target="../media/image1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CCPP-UCA-MLSA%202014\datos%204%20paises%20con%20graficos%20MODIFICADO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ropbox\CCPP-UCA-MLSA%202014\datos%204%20paises%20con%20graficos%20MODIFICADO.xlsx" TargetMode="External"/><Relationship Id="rId1" Type="http://schemas.openxmlformats.org/officeDocument/2006/relationships/image" Target="../media/image1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CCPP-UCA-MLSA%202014\datos%204%20paises%20con%20graficos%20MODIFICADO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ropbox\CCPP-UCA-MLSA%202014\datos%204%20paises%20con%20graficos%20MODIFICADO.xlsx" TargetMode="External"/><Relationship Id="rId1" Type="http://schemas.openxmlformats.org/officeDocument/2006/relationships/image" Target="../media/image1.jpe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CCPP-UCA-MLSA%202014\datos%204%20paises%20con%20graficos%20MODIFICADO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ropbox\CCPP-UCA-MLSA%202014\datos%204%20paises%20con%20graficos%20MODIFICADO.xlsx" TargetMode="External"/><Relationship Id="rId1" Type="http://schemas.openxmlformats.org/officeDocument/2006/relationships/image" Target="../media/image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%20Riveira\Dropbox\CCPP-UCA-MLSA%202014\datos%204%20paises%20con%20graficos%20MODIFICA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ocuments\integracion%20para%20el%20desarrollo%20ganadero.xls" TargetMode="External"/><Relationship Id="rId1" Type="http://schemas.openxmlformats.org/officeDocument/2006/relationships/image" Target="../media/image54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\Documents\integracion%20para%20el%20desarrollo%20ganadero.xls" TargetMode="External"/><Relationship Id="rId2" Type="http://schemas.openxmlformats.org/officeDocument/2006/relationships/image" Target="../media/image54.jpeg"/><Relationship Id="rId1" Type="http://schemas.openxmlformats.org/officeDocument/2006/relationships/image" Target="../media/image1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an%20Riveira\Dropbox\CCPP-UCA-MLSA%202014\Precios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an%20Riveira\Dropbox\CCPP-UCA-MLSA%202014\Precios.xls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an%20Riveira\Dropbox\CCPP-UCA-MLSA%202014\Precios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i="0" u="none" strike="noStrike" kern="1200" spc="0" baseline="0" dirty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ARGENTINA</a:t>
            </a:r>
          </a:p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Faena de Hembras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Argentina!$B$16:$B$26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Argentina!$I$16:$I$26</c:f>
              <c:numCache>
                <c:formatCode>0.00</c:formatCode>
                <c:ptCount val="11"/>
                <c:pt idx="0">
                  <c:v>44.290000000000013</c:v>
                </c:pt>
                <c:pt idx="1">
                  <c:v>46.42</c:v>
                </c:pt>
                <c:pt idx="2">
                  <c:v>43.04</c:v>
                </c:pt>
                <c:pt idx="3">
                  <c:v>41.07</c:v>
                </c:pt>
                <c:pt idx="4">
                  <c:v>47.620000000000012</c:v>
                </c:pt>
                <c:pt idx="5">
                  <c:v>48.59</c:v>
                </c:pt>
                <c:pt idx="6">
                  <c:v>49.55</c:v>
                </c:pt>
                <c:pt idx="7">
                  <c:v>43.37</c:v>
                </c:pt>
                <c:pt idx="8">
                  <c:v>38.379999999999995</c:v>
                </c:pt>
                <c:pt idx="9">
                  <c:v>40.870000000000005</c:v>
                </c:pt>
                <c:pt idx="10" formatCode="General">
                  <c:v>43.21</c:v>
                </c:pt>
              </c:numCache>
            </c:numRef>
          </c:val>
        </c:ser>
        <c:marker val="1"/>
        <c:axId val="108944000"/>
        <c:axId val="108949888"/>
      </c:lineChart>
      <c:catAx>
        <c:axId val="108944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108949888"/>
        <c:crosses val="autoZero"/>
        <c:auto val="1"/>
        <c:lblAlgn val="ctr"/>
        <c:lblOffset val="100"/>
      </c:catAx>
      <c:valAx>
        <c:axId val="108949888"/>
        <c:scaling>
          <c:orientation val="minMax"/>
          <c:min val="3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dirty="0">
                    <a:solidFill>
                      <a:schemeClr val="tx1"/>
                    </a:solidFill>
                    <a:latin typeface="Calibri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Faena de hembras (%)</a:t>
                </a:r>
              </a:p>
            </c:rich>
          </c:tx>
          <c:layout>
            <c:manualLayout>
              <c:xMode val="edge"/>
              <c:yMode val="edge"/>
              <c:x val="7.873629120573945E-3"/>
              <c:y val="0.28330587651263345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108944000"/>
        <c:crosses val="autoZero"/>
        <c:crossBetween val="between"/>
      </c:valAx>
      <c:spPr>
        <a:gradFill>
          <a:gsLst>
            <a:gs pos="0">
              <a:srgbClr val="DDDDDD"/>
            </a:gs>
            <a:gs pos="50000">
              <a:srgbClr val="6E7355">
                <a:lumMod val="105000"/>
                <a:satMod val="103000"/>
                <a:tint val="73000"/>
              </a:srgbClr>
            </a:gs>
            <a:gs pos="100000">
              <a:srgbClr val="6E7355"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AR" sz="1800" b="1" i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Precio </a:t>
            </a:r>
            <a:r>
              <a:rPr lang="es-AR" sz="1800" b="1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Internacional </a:t>
            </a:r>
            <a:r>
              <a:rPr lang="es-AR" sz="1800" b="1" i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 la </a:t>
            </a:r>
            <a:r>
              <a:rPr lang="es-AR" sz="1800" b="1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Carne Bovina</a:t>
            </a:r>
            <a:endParaRPr lang="es-AR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7505138287263331"/>
          <c:y val="7.333280723620366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304640339199403"/>
          <c:y val="0.19930968124288173"/>
          <c:w val="0.7382188654545887"/>
          <c:h val="0.63022924944895464"/>
        </c:manualLayout>
      </c:layout>
      <c:lineChart>
        <c:grouping val="standard"/>
        <c:ser>
          <c:idx val="0"/>
          <c:order val="0"/>
          <c:tx>
            <c:v>Precio internacional </c:v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Hoja1!$B$2:$B$12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>
                  <c:v>3011.4398030000002</c:v>
                </c:pt>
                <c:pt idx="1">
                  <c:v>3013.5733060000066</c:v>
                </c:pt>
                <c:pt idx="2">
                  <c:v>3103.5360260000002</c:v>
                </c:pt>
                <c:pt idx="3">
                  <c:v>3037.0418420000001</c:v>
                </c:pt>
                <c:pt idx="4">
                  <c:v>3264.971103000008</c:v>
                </c:pt>
                <c:pt idx="5">
                  <c:v>3280.9723770000051</c:v>
                </c:pt>
                <c:pt idx="6">
                  <c:v>2960.2357259999999</c:v>
                </c:pt>
                <c:pt idx="7">
                  <c:v>3391.5589609999997</c:v>
                </c:pt>
                <c:pt idx="8">
                  <c:v>4079.6137520000066</c:v>
                </c:pt>
                <c:pt idx="9">
                  <c:v>4368.3478549999991</c:v>
                </c:pt>
                <c:pt idx="10">
                  <c:v>4654.0919619159313</c:v>
                </c:pt>
              </c:numCache>
            </c:numRef>
          </c:val>
        </c:ser>
        <c:marker val="1"/>
        <c:axId val="57110912"/>
        <c:axId val="57073024"/>
      </c:lineChart>
      <c:valAx>
        <c:axId val="57073024"/>
        <c:scaling>
          <c:orientation val="minMax"/>
          <c:min val="1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s-AR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Precio (U$S/</a:t>
                </a:r>
                <a:r>
                  <a:rPr lang="es-AR" sz="1600" dirty="0" err="1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tn</a:t>
                </a:r>
                <a:r>
                  <a:rPr lang="es-AR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57110912"/>
        <c:crosses val="autoZero"/>
        <c:crossBetween val="between"/>
      </c:valAx>
      <c:catAx>
        <c:axId val="5711091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57073024"/>
        <c:crosses val="autoZero"/>
        <c:auto val="1"/>
        <c:lblAlgn val="ctr"/>
        <c:lblOffset val="100"/>
      </c:cat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AR" sz="1800" b="1" i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Precio </a:t>
            </a:r>
            <a:r>
              <a:rPr lang="es-AR" sz="1800" b="1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Internacional </a:t>
            </a:r>
            <a:r>
              <a:rPr lang="es-AR" sz="1800" b="1" i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 la </a:t>
            </a:r>
            <a:r>
              <a:rPr lang="es-AR" sz="1800" b="1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Carne Bovina</a:t>
            </a:r>
          </a:p>
          <a:p>
            <a:pPr>
              <a:defRPr lang="es-ES"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AR" sz="1800" b="1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Evolución de las Exportaciones Argentinas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1"/>
          <c:tx>
            <c:v>Exportaciones</c:v>
          </c:tx>
          <c:spPr>
            <a:blipFill>
              <a:blip xmlns:r="http://schemas.openxmlformats.org/officeDocument/2006/relationships" r:embed="rId1">
                <a:duotone>
                  <a:srgbClr val="B13228">
                    <a:shade val="74000"/>
                    <a:satMod val="130000"/>
                    <a:lumMod val="90000"/>
                  </a:srgbClr>
                  <a:srgbClr val="B13228">
                    <a:tint val="94000"/>
                    <a:satMod val="120000"/>
                    <a:lumMod val="104000"/>
                  </a:srgbClr>
                </a:duotone>
              </a:blip>
              <a:tile tx="0" ty="0" sx="100000" sy="100000" flip="none" algn="tl"/>
            </a:blipFill>
          </c:spPr>
          <c:cat>
            <c:numRef>
              <c:f>Hoja1!$B$2:$B$12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Hoja1!$D$2:$D$12</c:f>
              <c:numCache>
                <c:formatCode>General</c:formatCode>
                <c:ptCount val="11"/>
                <c:pt idx="0">
                  <c:v>391983</c:v>
                </c:pt>
                <c:pt idx="1">
                  <c:v>631030</c:v>
                </c:pt>
                <c:pt idx="2">
                  <c:v>771427</c:v>
                </c:pt>
                <c:pt idx="3">
                  <c:v>565057</c:v>
                </c:pt>
                <c:pt idx="4">
                  <c:v>539011</c:v>
                </c:pt>
                <c:pt idx="5">
                  <c:v>429360</c:v>
                </c:pt>
                <c:pt idx="6">
                  <c:v>661378</c:v>
                </c:pt>
                <c:pt idx="7">
                  <c:v>309874</c:v>
                </c:pt>
                <c:pt idx="8">
                  <c:v>250893</c:v>
                </c:pt>
                <c:pt idx="9">
                  <c:v>183817</c:v>
                </c:pt>
                <c:pt idx="10">
                  <c:v>201688</c:v>
                </c:pt>
              </c:numCache>
            </c:numRef>
          </c:val>
        </c:ser>
        <c:axId val="58450304"/>
        <c:axId val="58439552"/>
      </c:barChart>
      <c:lineChart>
        <c:grouping val="standard"/>
        <c:ser>
          <c:idx val="0"/>
          <c:order val="0"/>
          <c:tx>
            <c:v>Precio internacional </c:v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Hoja1!$B$2:$B$12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>
                  <c:v>3011.4398030000002</c:v>
                </c:pt>
                <c:pt idx="1">
                  <c:v>3013.5733060000066</c:v>
                </c:pt>
                <c:pt idx="2">
                  <c:v>3103.5360260000002</c:v>
                </c:pt>
                <c:pt idx="3">
                  <c:v>3037.0418420000001</c:v>
                </c:pt>
                <c:pt idx="4">
                  <c:v>3264.971103000008</c:v>
                </c:pt>
                <c:pt idx="5">
                  <c:v>3280.9723770000051</c:v>
                </c:pt>
                <c:pt idx="6">
                  <c:v>2960.2357259999999</c:v>
                </c:pt>
                <c:pt idx="7">
                  <c:v>3391.5589609999997</c:v>
                </c:pt>
                <c:pt idx="8">
                  <c:v>4079.6137520000066</c:v>
                </c:pt>
                <c:pt idx="9">
                  <c:v>4368.3478549999991</c:v>
                </c:pt>
                <c:pt idx="10">
                  <c:v>4654.0919619159313</c:v>
                </c:pt>
              </c:numCache>
            </c:numRef>
          </c:val>
        </c:ser>
        <c:marker val="1"/>
        <c:axId val="58438016"/>
        <c:axId val="57137408"/>
      </c:lineChart>
      <c:valAx>
        <c:axId val="57137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s-AR" sz="160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Precio (U$S/tn)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58438016"/>
        <c:crosses val="autoZero"/>
        <c:crossBetween val="between"/>
      </c:valAx>
      <c:catAx>
        <c:axId val="584380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57137408"/>
        <c:crosses val="autoZero"/>
        <c:auto val="1"/>
        <c:lblAlgn val="ctr"/>
        <c:lblOffset val="100"/>
      </c:catAx>
      <c:valAx>
        <c:axId val="58439552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Exportaciones </a:t>
                </a:r>
                <a:r>
                  <a:rPr lang="es-AR" sz="1600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</a:t>
                </a:r>
                <a:r>
                  <a:rPr lang="es-AR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miles de </a:t>
                </a:r>
                <a:r>
                  <a:rPr lang="es-AR" sz="1600" dirty="0" err="1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tn</a:t>
                </a:r>
                <a:r>
                  <a:rPr lang="es-AR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58450304"/>
        <c:crosses val="max"/>
        <c:crossBetween val="between"/>
        <c:dispUnits>
          <c:builtInUnit val="thousands"/>
        </c:dispUnits>
      </c:valAx>
      <c:catAx>
        <c:axId val="58450304"/>
        <c:scaling>
          <c:orientation val="minMax"/>
        </c:scaling>
        <c:delete val="1"/>
        <c:axPos val="b"/>
        <c:numFmt formatCode="General" sourceLinked="1"/>
        <c:tickLblPos val="none"/>
        <c:crossAx val="58439552"/>
        <c:crosses val="autoZero"/>
        <c:auto val="1"/>
        <c:lblAlgn val="ctr"/>
        <c:lblOffset val="100"/>
      </c:cat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bovino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n-US" dirty="0">
              <a:latin typeface="Calibri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478684186605593"/>
          <c:y val="0.19822413737654881"/>
          <c:w val="0.82757622890385918"/>
          <c:h val="0.7254303615387766"/>
        </c:manualLayout>
      </c:layout>
      <c:barChart>
        <c:barDir val="col"/>
        <c:grouping val="clustered"/>
        <c:ser>
          <c:idx val="0"/>
          <c:order val="0"/>
          <c:tx>
            <c:strRef>
              <c:f>graficos!$D$3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trendline>
            <c:spPr>
              <a:ln w="25400" cap="rnd" cmpd="sng" algn="ctr">
                <a:solidFill>
                  <a:schemeClr val="accent2"/>
                </a:solidFill>
                <a:prstDash val="solid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trendlineType val="linear"/>
          </c:trendline>
          <c:cat>
            <c:numRef>
              <c:f>graficos!$B$6:$B$16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graficos!$D$6:$D$16</c:f>
              <c:numCache>
                <c:formatCode>#,##0</c:formatCode>
                <c:ptCount val="11"/>
                <c:pt idx="0">
                  <c:v>195551576</c:v>
                </c:pt>
                <c:pt idx="1">
                  <c:v>204512737</c:v>
                </c:pt>
                <c:pt idx="2">
                  <c:v>207156696</c:v>
                </c:pt>
                <c:pt idx="3">
                  <c:v>205886244</c:v>
                </c:pt>
                <c:pt idx="4">
                  <c:v>199752014</c:v>
                </c:pt>
                <c:pt idx="5">
                  <c:v>202306731</c:v>
                </c:pt>
                <c:pt idx="6">
                  <c:v>205307954</c:v>
                </c:pt>
                <c:pt idx="7">
                  <c:v>209541109</c:v>
                </c:pt>
                <c:pt idx="8">
                  <c:v>212815311</c:v>
                </c:pt>
                <c:pt idx="9">
                  <c:v>211279082</c:v>
                </c:pt>
                <c:pt idx="10">
                  <c:v>210000000</c:v>
                </c:pt>
              </c:numCache>
            </c:numRef>
          </c:val>
        </c:ser>
        <c:axId val="58336768"/>
        <c:axId val="58338304"/>
      </c:barChart>
      <c:catAx>
        <c:axId val="58336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58338304"/>
        <c:crosses val="autoZero"/>
        <c:auto val="1"/>
        <c:lblAlgn val="ctr"/>
        <c:lblOffset val="100"/>
      </c:catAx>
      <c:valAx>
        <c:axId val="58338304"/>
        <c:scaling>
          <c:orientation val="minMax"/>
          <c:min val="180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s-AR" sz="1600" dirty="0" smtClean="0">
                    <a:solidFill>
                      <a:schemeClr val="tx1"/>
                    </a:solidFill>
                    <a:latin typeface="Calibri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Stock (millones de cabezas)</a:t>
                </a:r>
                <a:endParaRPr lang="es-AR" sz="1600" dirty="0">
                  <a:solidFill>
                    <a:schemeClr val="tx1"/>
                  </a:solidFill>
                  <a:latin typeface="Calibri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2.2447000838290695E-2"/>
              <c:y val="0.24272028985083599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58336768"/>
        <c:crosses val="autoZero"/>
        <c:crossBetween val="between"/>
        <c:dispUnits>
          <c:builtInUnit val="millions"/>
        </c:dispUnits>
      </c:val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 algn="ctr">
              <a:defRPr lang="es-ES" sz="1800" b="1"/>
            </a:pPr>
            <a:r>
              <a:rPr lang="es-AR" sz="1800" b="1"/>
              <a:t>BRASIL</a:t>
            </a:r>
          </a:p>
          <a:p>
            <a:pPr algn="ctr">
              <a:defRPr lang="es-ES" sz="1800" b="1"/>
            </a:pPr>
            <a:r>
              <a:rPr lang="es-AR" sz="1800" b="1"/>
              <a:t>Producción de Carne Bovina (Faena) y exportaciones</a:t>
            </a:r>
          </a:p>
        </c:rich>
      </c:tx>
    </c:title>
    <c:plotArea>
      <c:layout/>
      <c:barChart>
        <c:barDir val="col"/>
        <c:grouping val="clustered"/>
        <c:ser>
          <c:idx val="1"/>
          <c:order val="1"/>
          <c:tx>
            <c:strRef>
              <c:f>Brasil!$L$2</c:f>
              <c:strCache>
                <c:ptCount val="1"/>
                <c:pt idx="0">
                  <c:v>Exportaciones (tn)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cat>
            <c:numRef>
              <c:f>Brasil!$B$16:$B$26</c:f>
              <c:numCache>
                <c:formatCode>0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Brasil!$L$16:$L$26</c:f>
              <c:numCache>
                <c:formatCode>_ * #,##0_ ;_ * \-#,##0_ ;_ * "-"??_ ;_ @_ </c:formatCode>
                <c:ptCount val="11"/>
                <c:pt idx="0">
                  <c:v>1162000</c:v>
                </c:pt>
                <c:pt idx="1">
                  <c:v>1610000</c:v>
                </c:pt>
                <c:pt idx="2">
                  <c:v>1845000</c:v>
                </c:pt>
                <c:pt idx="3">
                  <c:v>2084000</c:v>
                </c:pt>
                <c:pt idx="4">
                  <c:v>2189000</c:v>
                </c:pt>
                <c:pt idx="5">
                  <c:v>1801000</c:v>
                </c:pt>
                <c:pt idx="6">
                  <c:v>1596000</c:v>
                </c:pt>
                <c:pt idx="7">
                  <c:v>1558000</c:v>
                </c:pt>
                <c:pt idx="8">
                  <c:v>1340000</c:v>
                </c:pt>
                <c:pt idx="9">
                  <c:v>1524000</c:v>
                </c:pt>
                <c:pt idx="10">
                  <c:v>1849000</c:v>
                </c:pt>
              </c:numCache>
            </c:numRef>
          </c:val>
        </c:ser>
        <c:gapWidth val="75"/>
        <c:axId val="59854208"/>
        <c:axId val="59851904"/>
      </c:barChart>
      <c:lineChart>
        <c:grouping val="standard"/>
        <c:ser>
          <c:idx val="0"/>
          <c:order val="0"/>
          <c:tx>
            <c:strRef>
              <c:f>Brasil!$F$2</c:f>
              <c:strCache>
                <c:ptCount val="1"/>
                <c:pt idx="0">
                  <c:v>Producción (tn)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Brasil!$B$16:$B$26</c:f>
              <c:numCache>
                <c:formatCode>0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Brasil!$F$16:$F$26</c:f>
              <c:numCache>
                <c:formatCode>_ * #,##0_ ;_ * \-#,##0_ ;_ * "-"??_ ;_ @_ </c:formatCode>
                <c:ptCount val="11"/>
                <c:pt idx="0">
                  <c:v>4977213.1659999993</c:v>
                </c:pt>
                <c:pt idx="1">
                  <c:v>5906212.2810000004</c:v>
                </c:pt>
                <c:pt idx="2">
                  <c:v>6345811.2050000001</c:v>
                </c:pt>
                <c:pt idx="3">
                  <c:v>6886583.1199999992</c:v>
                </c:pt>
                <c:pt idx="4">
                  <c:v>7048994.6580000008</c:v>
                </c:pt>
                <c:pt idx="5">
                  <c:v>6621374.4610000001</c:v>
                </c:pt>
                <c:pt idx="6">
                  <c:v>6661632.6960000005</c:v>
                </c:pt>
                <c:pt idx="7">
                  <c:v>6977484.3680000007</c:v>
                </c:pt>
                <c:pt idx="8">
                  <c:v>6783536.9460000014</c:v>
                </c:pt>
                <c:pt idx="9">
                  <c:v>7351147.1770000001</c:v>
                </c:pt>
                <c:pt idx="10">
                  <c:v>8166693.2660000008</c:v>
                </c:pt>
              </c:numCache>
            </c:numRef>
          </c:val>
        </c:ser>
        <c:marker val="1"/>
        <c:axId val="59847808"/>
        <c:axId val="59849344"/>
      </c:lineChart>
      <c:catAx>
        <c:axId val="59847808"/>
        <c:scaling>
          <c:orientation val="minMax"/>
        </c:scaling>
        <c:axPos val="b"/>
        <c:numFmt formatCode="0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59849344"/>
        <c:crosses val="autoZero"/>
        <c:auto val="1"/>
        <c:lblAlgn val="ctr"/>
        <c:lblOffset val="100"/>
      </c:catAx>
      <c:valAx>
        <c:axId val="59849344"/>
        <c:scaling>
          <c:orientation val="minMax"/>
          <c:min val="0"/>
        </c:scaling>
        <c:axPos val="l"/>
        <c:majorGridlines>
          <c:spPr>
            <a:ln>
              <a:solidFill>
                <a:srgbClr val="DADADA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n-US"/>
                  <a:t>Producción (millones de tn)</a:t>
                </a:r>
              </a:p>
            </c:rich>
          </c:tx>
        </c:title>
        <c:numFmt formatCode="#,##0.00" sourceLinked="0"/>
        <c:majorTickMark val="none"/>
        <c:tickLblPos val="nextTo"/>
        <c:spPr>
          <a:ln w="6350">
            <a:solidFill>
              <a:schemeClr val="bg2"/>
            </a:solidFill>
          </a:ln>
        </c:spPr>
        <c:txPr>
          <a:bodyPr/>
          <a:lstStyle/>
          <a:p>
            <a:pPr>
              <a:defRPr lang="es-ES"/>
            </a:pPr>
            <a:endParaRPr lang="es-AR"/>
          </a:p>
        </c:txPr>
        <c:crossAx val="59847808"/>
        <c:crosses val="autoZero"/>
        <c:crossBetween val="between"/>
        <c:dispUnits>
          <c:builtInUnit val="millions"/>
        </c:dispUnits>
      </c:valAx>
      <c:valAx>
        <c:axId val="59851904"/>
        <c:scaling>
          <c:orientation val="minMax"/>
          <c:max val="3000000"/>
          <c:min val="0"/>
        </c:scaling>
        <c:axPos val="r"/>
        <c:title>
          <c:tx>
            <c:rich>
              <a:bodyPr rot="-5400000" vert="horz"/>
              <a:lstStyle/>
              <a:p>
                <a:pPr algn="ctr">
                  <a:defRPr lang="es-ES"/>
                </a:pPr>
                <a:r>
                  <a:rPr lang="en-US"/>
                  <a:t>Exportaciones (millones de tn)</a:t>
                </a:r>
              </a:p>
            </c:rich>
          </c:tx>
        </c:title>
        <c:numFmt formatCode="#,##0.00" sourceLinked="0"/>
        <c:tickLblPos val="nextTo"/>
        <c:spPr>
          <a:ln>
            <a:noFill/>
          </a:ln>
        </c:spPr>
        <c:txPr>
          <a:bodyPr/>
          <a:lstStyle/>
          <a:p>
            <a:pPr>
              <a:defRPr lang="es-ES"/>
            </a:pPr>
            <a:endParaRPr lang="es-AR"/>
          </a:p>
        </c:txPr>
        <c:crossAx val="59854208"/>
        <c:crosses val="max"/>
        <c:crossBetween val="between"/>
        <c:dispUnits>
          <c:builtInUnit val="millions"/>
        </c:dispUnits>
      </c:valAx>
      <c:catAx>
        <c:axId val="59854208"/>
        <c:scaling>
          <c:orientation val="minMax"/>
        </c:scaling>
        <c:delete val="1"/>
        <c:axPos val="b"/>
        <c:numFmt formatCode="0" sourceLinked="1"/>
        <c:tickLblPos val="none"/>
        <c:crossAx val="59851904"/>
        <c:crosses val="autoZero"/>
        <c:auto val="1"/>
        <c:lblAlgn val="ctr"/>
        <c:lblOffset val="100"/>
      </c:cat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legend>
      <c:legendPos val="b"/>
      <c:txPr>
        <a:bodyPr/>
        <a:lstStyle/>
        <a:p>
          <a:pPr>
            <a:defRPr lang="es-ES"/>
          </a:pPr>
          <a:endParaRPr lang="es-AR"/>
        </a:p>
      </c:txPr>
    </c:legend>
    <c:plotVisOnly val="1"/>
    <c:dispBlanksAs val="gap"/>
  </c:chart>
  <c:txPr>
    <a:bodyPr/>
    <a:lstStyle/>
    <a:p>
      <a:pPr algn="ctr">
        <a:defRPr lang="es-AR" sz="1600" b="0" i="0" u="none" strike="noStrike" kern="1200" baseline="0">
          <a:solidFill>
            <a:prstClr val="black"/>
          </a:solidFill>
          <a:latin typeface="Calibri" pitchFamily="34" charset="0"/>
          <a:ea typeface="+mn-ea"/>
          <a:cs typeface="+mn-cs"/>
        </a:defRPr>
      </a:pPr>
      <a:endParaRPr lang="es-A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vert="horz"/>
          <a:lstStyle/>
          <a:p>
            <a:pPr>
              <a:defRPr lang="es-ES" sz="1800" b="1"/>
            </a:pPr>
            <a:r>
              <a:rPr lang="en-US" sz="1800" b="1" cap="all" baseline="0" dirty="0"/>
              <a:t>Uruguay</a:t>
            </a:r>
          </a:p>
          <a:p>
            <a:pPr>
              <a:defRPr lang="es-ES" sz="1800" b="1"/>
            </a:pPr>
            <a:r>
              <a:rPr lang="en-US" sz="1800" b="1" dirty="0"/>
              <a:t>Stock </a:t>
            </a:r>
            <a:r>
              <a:rPr lang="en-US" sz="1800" b="1" dirty="0" err="1"/>
              <a:t>bovino</a:t>
            </a:r>
            <a:endParaRPr lang="en-US" sz="1800" b="1" dirty="0"/>
          </a:p>
          <a:p>
            <a:pPr>
              <a:defRPr lang="es-ES" sz="1800" b="1"/>
            </a:pPr>
            <a:endParaRPr lang="en-US" sz="1800" b="1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graficos!$E$3</c:f>
              <c:strCache>
                <c:ptCount val="1"/>
                <c:pt idx="0">
                  <c:v>Uruguay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trendline>
            <c:spPr>
              <a:ln w="38100" cap="rnd" cmpd="sng" algn="ctr">
                <a:solidFill>
                  <a:schemeClr val="accent2"/>
                </a:solidFill>
                <a:prstDash val="solid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trendlineType val="linear"/>
          </c:trendline>
          <c:cat>
            <c:numRef>
              <c:f>graficos!$B$6:$B$16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graficos!$E$6:$E$16</c:f>
              <c:numCache>
                <c:formatCode>_ * #,##0_ ;_ * \-#,##0_ ;_ * "-"??_ ;_ @_ </c:formatCode>
                <c:ptCount val="11"/>
                <c:pt idx="0">
                  <c:v>12257000</c:v>
                </c:pt>
                <c:pt idx="1">
                  <c:v>12609000</c:v>
                </c:pt>
                <c:pt idx="2">
                  <c:v>12546000</c:v>
                </c:pt>
                <c:pt idx="3">
                  <c:v>12334000</c:v>
                </c:pt>
                <c:pt idx="4">
                  <c:v>11590000</c:v>
                </c:pt>
                <c:pt idx="5">
                  <c:v>11703000</c:v>
                </c:pt>
                <c:pt idx="6">
                  <c:v>11736000</c:v>
                </c:pt>
                <c:pt idx="7">
                  <c:v>11092000</c:v>
                </c:pt>
                <c:pt idx="8">
                  <c:v>11101000</c:v>
                </c:pt>
                <c:pt idx="9">
                  <c:v>11411000</c:v>
                </c:pt>
                <c:pt idx="10">
                  <c:v>11536000</c:v>
                </c:pt>
              </c:numCache>
            </c:numRef>
          </c:val>
        </c:ser>
        <c:axId val="59769216"/>
        <c:axId val="59770752"/>
      </c:barChart>
      <c:catAx>
        <c:axId val="59769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es-ES"/>
            </a:pPr>
            <a:endParaRPr lang="es-AR"/>
          </a:p>
        </c:txPr>
        <c:crossAx val="59770752"/>
        <c:crosses val="autoZero"/>
        <c:auto val="1"/>
        <c:lblAlgn val="ctr"/>
        <c:lblOffset val="100"/>
      </c:catAx>
      <c:valAx>
        <c:axId val="59770752"/>
        <c:scaling>
          <c:orientation val="minMax"/>
          <c:min val="9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s-AR"/>
                  <a:t>Stock (millones de cabezas)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s-ES"/>
            </a:pPr>
            <a:endParaRPr lang="es-AR"/>
          </a:p>
        </c:txPr>
        <c:crossAx val="59769216"/>
        <c:crosses val="autoZero"/>
        <c:crossBetween val="between"/>
        <c:dispUnits>
          <c:builtInUnit val="millions"/>
        </c:dispUnits>
      </c:val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 algn="ctr">
        <a:defRPr lang="es-AR" sz="1600" b="0" i="0" u="none" strike="noStrike" kern="1200" baseline="0">
          <a:solidFill>
            <a:prstClr val="black"/>
          </a:solidFill>
          <a:latin typeface="Calibri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 algn="ctr">
              <a:defRPr lang="es-ES" sz="1800" b="1"/>
            </a:pPr>
            <a:r>
              <a:rPr lang="es-AR" sz="1800" b="1"/>
              <a:t>URUGUAY.</a:t>
            </a:r>
          </a:p>
          <a:p>
            <a:pPr algn="ctr">
              <a:defRPr lang="es-ES" sz="1800" b="1"/>
            </a:pPr>
            <a:r>
              <a:rPr lang="es-AR" sz="1800" b="1"/>
              <a:t>Producción de Carne Bovina (Faena) y exportaciones</a:t>
            </a:r>
          </a:p>
        </c:rich>
      </c:tx>
    </c:title>
    <c:plotArea>
      <c:layout/>
      <c:barChart>
        <c:barDir val="col"/>
        <c:grouping val="clustered"/>
        <c:ser>
          <c:idx val="1"/>
          <c:order val="1"/>
          <c:tx>
            <c:strRef>
              <c:f>Uruguay!$L$2</c:f>
              <c:strCache>
                <c:ptCount val="1"/>
                <c:pt idx="0">
                  <c:v>Exportaciones (tn)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cat>
            <c:numRef>
              <c:f>Uruguay!$B$6:$B$16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Uruguay!$L$6:$L$16</c:f>
              <c:numCache>
                <c:formatCode>_ * #,##0_ ;_ * \-#,##0_ ;_ * "-"??_ ;_ @_ </c:formatCode>
                <c:ptCount val="11"/>
                <c:pt idx="0">
                  <c:v>282000</c:v>
                </c:pt>
                <c:pt idx="1">
                  <c:v>354000</c:v>
                </c:pt>
                <c:pt idx="2">
                  <c:v>417000</c:v>
                </c:pt>
                <c:pt idx="3">
                  <c:v>460000</c:v>
                </c:pt>
                <c:pt idx="4" formatCode="#,##0">
                  <c:v>385390</c:v>
                </c:pt>
                <c:pt idx="5" formatCode="#,##0">
                  <c:v>369129</c:v>
                </c:pt>
                <c:pt idx="6" formatCode="#,##0">
                  <c:v>388827</c:v>
                </c:pt>
                <c:pt idx="7" formatCode="#,##0">
                  <c:v>364677</c:v>
                </c:pt>
                <c:pt idx="8" formatCode="#,##0">
                  <c:v>348571</c:v>
                </c:pt>
                <c:pt idx="9" formatCode="#,##0">
                  <c:v>373175</c:v>
                </c:pt>
                <c:pt idx="10" formatCode="#,##0">
                  <c:v>361686</c:v>
                </c:pt>
              </c:numCache>
            </c:numRef>
          </c:val>
        </c:ser>
        <c:gapWidth val="75"/>
        <c:axId val="59910784"/>
        <c:axId val="59908480"/>
      </c:barChart>
      <c:lineChart>
        <c:grouping val="standard"/>
        <c:ser>
          <c:idx val="0"/>
          <c:order val="0"/>
          <c:tx>
            <c:strRef>
              <c:f>Uruguay!$E$2</c:f>
              <c:strCache>
                <c:ptCount val="1"/>
                <c:pt idx="0">
                  <c:v>Producción (tn)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Uruguay!$B$6:$B$16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Uruguay!$E$6:$E$16</c:f>
              <c:numCache>
                <c:formatCode>_ * #,##0_ ;_ * \-#,##0_ ;_ * "-"??_ ;_ @_ </c:formatCode>
                <c:ptCount val="11"/>
                <c:pt idx="0">
                  <c:v>450000</c:v>
                </c:pt>
                <c:pt idx="1">
                  <c:v>544000</c:v>
                </c:pt>
                <c:pt idx="2">
                  <c:v>600000</c:v>
                </c:pt>
                <c:pt idx="3">
                  <c:v>640000</c:v>
                </c:pt>
                <c:pt idx="4">
                  <c:v>514523.89139999996</c:v>
                </c:pt>
                <c:pt idx="5">
                  <c:v>519456.11189999984</c:v>
                </c:pt>
                <c:pt idx="6">
                  <c:v>537230.00100000005</c:v>
                </c:pt>
                <c:pt idx="7">
                  <c:v>515880.55159999995</c:v>
                </c:pt>
                <c:pt idx="8">
                  <c:v>485814.11199999985</c:v>
                </c:pt>
                <c:pt idx="9">
                  <c:v>510160.09679999994</c:v>
                </c:pt>
                <c:pt idx="10">
                  <c:v>491645.36799999984</c:v>
                </c:pt>
              </c:numCache>
            </c:numRef>
          </c:val>
        </c:ser>
        <c:marker val="1"/>
        <c:axId val="59904384"/>
        <c:axId val="59905920"/>
      </c:lineChart>
      <c:catAx>
        <c:axId val="599043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59905920"/>
        <c:crosses val="autoZero"/>
        <c:auto val="1"/>
        <c:lblAlgn val="ctr"/>
        <c:lblOffset val="100"/>
      </c:catAx>
      <c:valAx>
        <c:axId val="59905920"/>
        <c:scaling>
          <c:orientation val="minMax"/>
          <c:min val="0"/>
        </c:scaling>
        <c:axPos val="l"/>
        <c:majorGridlines>
          <c:spPr>
            <a:ln>
              <a:solidFill>
                <a:srgbClr val="DADADA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n-US"/>
                  <a:t>Producción (miles de tn)</a:t>
                </a:r>
              </a:p>
            </c:rich>
          </c:tx>
        </c:title>
        <c:numFmt formatCode="_ * #,##0_ ;_ * \-#,##0_ ;_ * &quot;-&quot;??_ ;_ @_ 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lang="es-ES"/>
            </a:pPr>
            <a:endParaRPr lang="es-AR"/>
          </a:p>
        </c:txPr>
        <c:crossAx val="59904384"/>
        <c:crosses val="autoZero"/>
        <c:crossBetween val="between"/>
        <c:dispUnits>
          <c:builtInUnit val="thousands"/>
        </c:dispUnits>
      </c:valAx>
      <c:valAx>
        <c:axId val="59908480"/>
        <c:scaling>
          <c:orientation val="minMax"/>
          <c:min val="250000"/>
        </c:scaling>
        <c:axPos val="r"/>
        <c:title>
          <c:tx>
            <c:rich>
              <a:bodyPr rot="-5400000" vert="horz"/>
              <a:lstStyle/>
              <a:p>
                <a:pPr algn="ctr" rtl="0">
                  <a:defRPr lang="es-ES"/>
                </a:pPr>
                <a:r>
                  <a:rPr lang="en-US"/>
                  <a:t>Exportaciones (miles de tn)</a:t>
                </a:r>
              </a:p>
            </c:rich>
          </c:tx>
        </c:title>
        <c:numFmt formatCode="_ * #,##0_ ;_ * \-#,##0_ ;_ * &quot;-&quot;??_ ;_ @_ 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59910784"/>
        <c:crosses val="max"/>
        <c:crossBetween val="between"/>
        <c:dispUnits>
          <c:builtInUnit val="thousands"/>
        </c:dispUnits>
      </c:valAx>
      <c:catAx>
        <c:axId val="59910784"/>
        <c:scaling>
          <c:orientation val="minMax"/>
        </c:scaling>
        <c:delete val="1"/>
        <c:axPos val="b"/>
        <c:numFmt formatCode="General" sourceLinked="1"/>
        <c:tickLblPos val="none"/>
        <c:crossAx val="59908480"/>
        <c:crosses val="autoZero"/>
        <c:auto val="1"/>
        <c:lblAlgn val="ctr"/>
        <c:lblOffset val="100"/>
      </c:cat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legend>
      <c:legendPos val="b"/>
      <c:txPr>
        <a:bodyPr/>
        <a:lstStyle/>
        <a:p>
          <a:pPr>
            <a:defRPr lang="es-ES"/>
          </a:pPr>
          <a:endParaRPr lang="es-AR"/>
        </a:p>
      </c:txPr>
    </c:legend>
    <c:plotVisOnly val="1"/>
    <c:dispBlanksAs val="gap"/>
  </c:chart>
  <c:txPr>
    <a:bodyPr/>
    <a:lstStyle/>
    <a:p>
      <a:pPr algn="ctr" rtl="0">
        <a:defRPr lang="es-AR" sz="1600" b="0" i="0" u="none" strike="noStrike" kern="1200" baseline="0">
          <a:solidFill>
            <a:prstClr val="black"/>
          </a:solidFill>
          <a:latin typeface="Calibri" pitchFamily="34" charset="0"/>
          <a:ea typeface="+mn-ea"/>
          <a:cs typeface="+mn-cs"/>
        </a:defRPr>
      </a:pPr>
      <a:endParaRPr lang="es-A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vert="horz"/>
          <a:lstStyle/>
          <a:p>
            <a:pPr>
              <a:defRPr lang="es-ES" b="1"/>
            </a:pPr>
            <a:r>
              <a:rPr lang="en-US" b="1" cap="all" baseline="0" dirty="0"/>
              <a:t>Paraguay</a:t>
            </a:r>
          </a:p>
          <a:p>
            <a:pPr>
              <a:defRPr lang="es-ES" b="1"/>
            </a:pPr>
            <a:r>
              <a:rPr lang="en-US" b="1" dirty="0"/>
              <a:t>Stock </a:t>
            </a:r>
            <a:r>
              <a:rPr lang="en-US" b="1" dirty="0" err="1"/>
              <a:t>bovino</a:t>
            </a:r>
            <a:endParaRPr lang="en-US" b="1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355149932835735"/>
          <c:y val="0.14443680234359924"/>
          <c:w val="0.8964485006716425"/>
          <c:h val="0.77152282787292636"/>
        </c:manualLayout>
      </c:layout>
      <c:barChart>
        <c:barDir val="col"/>
        <c:grouping val="clustered"/>
        <c:ser>
          <c:idx val="0"/>
          <c:order val="0"/>
          <c:tx>
            <c:strRef>
              <c:f>graficos!$F$3</c:f>
              <c:strCache>
                <c:ptCount val="1"/>
                <c:pt idx="0">
                  <c:v>Paraguay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trendline>
            <c:spPr>
              <a:ln w="38100" cap="rnd" cmpd="sng" algn="ctr">
                <a:solidFill>
                  <a:schemeClr val="accent2"/>
                </a:solidFill>
                <a:prstDash val="solid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trendlineType val="linear"/>
          </c:trendline>
          <c:cat>
            <c:numRef>
              <c:f>graficos!$B$6:$B$16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graficos!$F$6:$F$16</c:f>
              <c:numCache>
                <c:formatCode>#,##0</c:formatCode>
                <c:ptCount val="11"/>
                <c:pt idx="0">
                  <c:v>9479465</c:v>
                </c:pt>
                <c:pt idx="1">
                  <c:v>9622340</c:v>
                </c:pt>
                <c:pt idx="2">
                  <c:v>9837798</c:v>
                </c:pt>
                <c:pt idx="3">
                  <c:v>9982932</c:v>
                </c:pt>
                <c:pt idx="4">
                  <c:v>10464001</c:v>
                </c:pt>
                <c:pt idx="5">
                  <c:v>10496641</c:v>
                </c:pt>
                <c:pt idx="6">
                  <c:v>11643386</c:v>
                </c:pt>
                <c:pt idx="7">
                  <c:v>12305442</c:v>
                </c:pt>
                <c:pt idx="8">
                  <c:v>12437120</c:v>
                </c:pt>
                <c:pt idx="9">
                  <c:v>13291164</c:v>
                </c:pt>
                <c:pt idx="10">
                  <c:v>13376456</c:v>
                </c:pt>
              </c:numCache>
            </c:numRef>
          </c:val>
        </c:ser>
        <c:axId val="59927936"/>
        <c:axId val="59978880"/>
      </c:barChart>
      <c:catAx>
        <c:axId val="59927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es-ES"/>
            </a:pPr>
            <a:endParaRPr lang="es-AR"/>
          </a:p>
        </c:txPr>
        <c:crossAx val="59978880"/>
        <c:crosses val="autoZero"/>
        <c:auto val="1"/>
        <c:lblAlgn val="ctr"/>
        <c:lblOffset val="100"/>
      </c:catAx>
      <c:valAx>
        <c:axId val="59978880"/>
        <c:scaling>
          <c:orientation val="minMax"/>
          <c:min val="8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s-AR"/>
                  <a:t>Stock (millones de cabezas)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s-ES"/>
            </a:pPr>
            <a:endParaRPr lang="es-AR"/>
          </a:p>
        </c:txPr>
        <c:crossAx val="59927936"/>
        <c:crosses val="autoZero"/>
        <c:crossBetween val="between"/>
        <c:dispUnits>
          <c:builtInUnit val="millions"/>
        </c:dispUnits>
      </c:val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 algn="ctr" rtl="0">
        <a:defRPr lang="es-AR" sz="1600" b="0" i="0" u="none" strike="noStrike" kern="1200" baseline="0" dirty="0">
          <a:solidFill>
            <a:schemeClr val="tx1"/>
          </a:solidFill>
          <a:latin typeface="Calibri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lang="es-ES"/>
            </a:pPr>
            <a:r>
              <a:rPr lang="es-AR"/>
              <a:t>PARAGUAY.</a:t>
            </a:r>
          </a:p>
          <a:p>
            <a:pPr>
              <a:defRPr lang="es-ES"/>
            </a:pPr>
            <a:r>
              <a:rPr lang="es-AR"/>
              <a:t>Producción de Carne Bovina (Faena) y exportaciones</a:t>
            </a:r>
          </a:p>
        </c:rich>
      </c:tx>
    </c:title>
    <c:plotArea>
      <c:layout/>
      <c:barChart>
        <c:barDir val="col"/>
        <c:grouping val="clustered"/>
        <c:ser>
          <c:idx val="1"/>
          <c:order val="1"/>
          <c:tx>
            <c:strRef>
              <c:f>Paraguay!$L$2</c:f>
              <c:strCache>
                <c:ptCount val="1"/>
                <c:pt idx="0">
                  <c:v>Exportaciones (tn)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cat>
            <c:numRef>
              <c:f>Paraguay!$B$6:$B$16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Paraguay!$L$6:$L$16</c:f>
              <c:numCache>
                <c:formatCode>_ * #,##0_ ;_ * \-#,##0_ ;_ * "-"??_ ;_ @_ </c:formatCode>
                <c:ptCount val="11"/>
                <c:pt idx="0">
                  <c:v>50587</c:v>
                </c:pt>
                <c:pt idx="1">
                  <c:v>81770</c:v>
                </c:pt>
                <c:pt idx="2">
                  <c:v>126381</c:v>
                </c:pt>
                <c:pt idx="3">
                  <c:v>154218</c:v>
                </c:pt>
                <c:pt idx="4">
                  <c:v>136462</c:v>
                </c:pt>
                <c:pt idx="5">
                  <c:v>155755</c:v>
                </c:pt>
                <c:pt idx="6">
                  <c:v>166230</c:v>
                </c:pt>
                <c:pt idx="7">
                  <c:v>170344</c:v>
                </c:pt>
                <c:pt idx="8">
                  <c:v>142520</c:v>
                </c:pt>
                <c:pt idx="9">
                  <c:v>165215</c:v>
                </c:pt>
                <c:pt idx="10">
                  <c:v>191933</c:v>
                </c:pt>
              </c:numCache>
            </c:numRef>
          </c:val>
        </c:ser>
        <c:gapWidth val="75"/>
        <c:axId val="60053376"/>
        <c:axId val="60038528"/>
      </c:barChart>
      <c:lineChart>
        <c:grouping val="standard"/>
        <c:ser>
          <c:idx val="0"/>
          <c:order val="0"/>
          <c:tx>
            <c:strRef>
              <c:f>Paraguay!$E$2</c:f>
              <c:strCache>
                <c:ptCount val="1"/>
                <c:pt idx="0">
                  <c:v>Producción (tn)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Paraguay!$B$6:$B$16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Paraguay!$E$6:$E$16</c:f>
              <c:numCache>
                <c:formatCode>_ * #,##0_ ;_ * \-#,##0_ ;_ * "-"??_ ;_ @_ </c:formatCode>
                <c:ptCount val="11"/>
                <c:pt idx="0">
                  <c:v>285000</c:v>
                </c:pt>
                <c:pt idx="1">
                  <c:v>325000</c:v>
                </c:pt>
                <c:pt idx="2">
                  <c:v>370000</c:v>
                </c:pt>
                <c:pt idx="3">
                  <c:v>400000</c:v>
                </c:pt>
                <c:pt idx="4">
                  <c:v>380000</c:v>
                </c:pt>
                <c:pt idx="5">
                  <c:v>450000</c:v>
                </c:pt>
                <c:pt idx="6">
                  <c:v>500000</c:v>
                </c:pt>
                <c:pt idx="7">
                  <c:v>490000</c:v>
                </c:pt>
                <c:pt idx="8">
                  <c:v>380000</c:v>
                </c:pt>
                <c:pt idx="9">
                  <c:v>460000</c:v>
                </c:pt>
                <c:pt idx="10">
                  <c:v>500000</c:v>
                </c:pt>
              </c:numCache>
            </c:numRef>
          </c:val>
        </c:ser>
        <c:marker val="1"/>
        <c:axId val="59997568"/>
        <c:axId val="60036224"/>
      </c:lineChart>
      <c:catAx>
        <c:axId val="599975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 b="0"/>
            </a:pPr>
            <a:endParaRPr lang="es-AR"/>
          </a:p>
        </c:txPr>
        <c:crossAx val="60036224"/>
        <c:crosses val="autoZero"/>
        <c:auto val="1"/>
        <c:lblAlgn val="ctr"/>
        <c:lblOffset val="100"/>
      </c:catAx>
      <c:valAx>
        <c:axId val="60036224"/>
        <c:scaling>
          <c:orientation val="minMax"/>
          <c:min val="0"/>
        </c:scaling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ES" b="0"/>
                </a:pPr>
                <a:r>
                  <a:rPr lang="es-AR" b="0"/>
                  <a:t>Producción (miles de tn)</a:t>
                </a:r>
              </a:p>
            </c:rich>
          </c:tx>
        </c:title>
        <c:numFmt formatCode="_ * #,##0_ ;_ * \-#,##0_ ;_ * &quot;-&quot;??_ ;_ @_ 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lang="es-ES" b="0"/>
            </a:pPr>
            <a:endParaRPr lang="es-AR"/>
          </a:p>
        </c:txPr>
        <c:crossAx val="59997568"/>
        <c:crosses val="autoZero"/>
        <c:crossBetween val="between"/>
        <c:dispUnits>
          <c:builtInUnit val="thousands"/>
        </c:dispUnits>
      </c:valAx>
      <c:valAx>
        <c:axId val="60038528"/>
        <c:scaling>
          <c:orientation val="minMax"/>
          <c:max val="250000"/>
          <c:min val="20000"/>
        </c:scaling>
        <c:axPos val="r"/>
        <c:title>
          <c:tx>
            <c:rich>
              <a:bodyPr rot="-5400000" vert="horz"/>
              <a:lstStyle/>
              <a:p>
                <a:pPr>
                  <a:defRPr lang="es-ES" b="0"/>
                </a:pPr>
                <a:r>
                  <a:rPr lang="en-US" b="0"/>
                  <a:t>Exportaciones (miles de tn)</a:t>
                </a:r>
              </a:p>
            </c:rich>
          </c:tx>
        </c:title>
        <c:numFmt formatCode="_ * #,##0_ ;_ * \-#,##0_ ;_ * &quot;-&quot;??_ ;_ @_ " sourceLinked="1"/>
        <c:tickLblPos val="nextTo"/>
        <c:txPr>
          <a:bodyPr/>
          <a:lstStyle/>
          <a:p>
            <a:pPr>
              <a:defRPr lang="es-ES" b="0"/>
            </a:pPr>
            <a:endParaRPr lang="es-AR"/>
          </a:p>
        </c:txPr>
        <c:crossAx val="60053376"/>
        <c:crosses val="max"/>
        <c:crossBetween val="between"/>
        <c:dispUnits>
          <c:builtInUnit val="thousands"/>
        </c:dispUnits>
      </c:valAx>
      <c:catAx>
        <c:axId val="60053376"/>
        <c:scaling>
          <c:orientation val="minMax"/>
        </c:scaling>
        <c:delete val="1"/>
        <c:axPos val="b"/>
        <c:numFmt formatCode="General" sourceLinked="1"/>
        <c:tickLblPos val="none"/>
        <c:crossAx val="60038528"/>
        <c:crosses val="autoZero"/>
        <c:auto val="1"/>
        <c:lblAlgn val="ctr"/>
        <c:lblOffset val="100"/>
      </c:catAx>
      <c:spPr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c:spPr>
    </c:plotArea>
    <c:legend>
      <c:legendPos val="b"/>
      <c:txPr>
        <a:bodyPr/>
        <a:lstStyle/>
        <a:p>
          <a:pPr>
            <a:defRPr lang="es-ES" b="0"/>
          </a:pPr>
          <a:endParaRPr lang="es-AR"/>
        </a:p>
      </c:txPr>
    </c:legend>
    <c:plotVisOnly val="1"/>
    <c:dispBlanksAs val="gap"/>
  </c:chart>
  <c:txPr>
    <a:bodyPr/>
    <a:lstStyle/>
    <a:p>
      <a:pPr algn="ctr" rtl="0">
        <a:defRPr lang="es-AR" sz="1600" b="1" i="0" u="none" strike="noStrike" kern="1200" baseline="0">
          <a:solidFill>
            <a:prstClr val="black"/>
          </a:solidFill>
          <a:latin typeface="Calibri" pitchFamily="34" charset="0"/>
          <a:ea typeface="+mn-ea"/>
          <a:cs typeface="+mn-cs"/>
        </a:defRPr>
      </a:pPr>
      <a:endParaRPr lang="es-A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>
                <a:latin typeface="Calibri" panose="020F0502020204030204" pitchFamily="34" charset="0"/>
              </a:rPr>
              <a:t>ARGENTINA</a:t>
            </a:r>
            <a:endParaRPr lang="es-AR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1800" b="1" i="0" baseline="0" dirty="0" err="1">
                <a:latin typeface="Calibri" panose="020F0502020204030204" pitchFamily="34" charset="0"/>
              </a:rPr>
              <a:t>Faena</a:t>
            </a:r>
            <a:r>
              <a:rPr lang="en-US" sz="1800" b="1" i="0" baseline="0" dirty="0">
                <a:latin typeface="Calibri" panose="020F0502020204030204" pitchFamily="34" charset="0"/>
              </a:rPr>
              <a:t> de G</a:t>
            </a:r>
            <a:r>
              <a:rPr lang="en-US" sz="1800" b="1" i="0" baseline="0" dirty="0" smtClean="0">
                <a:latin typeface="Calibri" panose="020F0502020204030204" pitchFamily="34" charset="0"/>
              </a:rPr>
              <a:t>anado </a:t>
            </a:r>
            <a:r>
              <a:rPr lang="en-US" sz="1800" b="1" i="0" baseline="0" dirty="0" err="1">
                <a:latin typeface="Calibri" panose="020F0502020204030204" pitchFamily="34" charset="0"/>
              </a:rPr>
              <a:t>B</a:t>
            </a:r>
            <a:r>
              <a:rPr lang="en-US" sz="1800" b="1" i="0" baseline="0" dirty="0" err="1" smtClean="0">
                <a:latin typeface="Calibri" panose="020F0502020204030204" pitchFamily="34" charset="0"/>
              </a:rPr>
              <a:t>ovino</a:t>
            </a:r>
            <a:endParaRPr lang="en-US" sz="1800" b="1" i="0" baseline="0" dirty="0">
              <a:latin typeface="Calibri" panose="020F0502020204030204" pitchFamily="34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0.11435699063740393"/>
          <c:y val="0.15424047128504134"/>
          <c:w val="0.86479936572704041"/>
          <c:h val="0.75613094881672349"/>
        </c:manualLayout>
      </c:layout>
      <c:lineChart>
        <c:grouping val="standard"/>
        <c:ser>
          <c:idx val="0"/>
          <c:order val="0"/>
          <c:spPr>
            <a:ln w="762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Argentina!$B$16:$B$26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Argentina!$D$16:$D$26</c:f>
              <c:numCache>
                <c:formatCode>_ * #,##0_ ;_ * \-#,##0_ ;_ * "-"??_ ;_ @_ </c:formatCode>
                <c:ptCount val="11"/>
                <c:pt idx="0">
                  <c:v>12531634</c:v>
                </c:pt>
                <c:pt idx="1">
                  <c:v>14295791</c:v>
                </c:pt>
                <c:pt idx="2">
                  <c:v>14242034</c:v>
                </c:pt>
                <c:pt idx="3">
                  <c:v>13417524</c:v>
                </c:pt>
                <c:pt idx="4">
                  <c:v>14924691</c:v>
                </c:pt>
                <c:pt idx="5">
                  <c:v>14624421</c:v>
                </c:pt>
                <c:pt idx="6">
                  <c:v>16053007</c:v>
                </c:pt>
                <c:pt idx="7">
                  <c:v>11882714</c:v>
                </c:pt>
                <c:pt idx="8">
                  <c:v>11057891</c:v>
                </c:pt>
                <c:pt idx="9">
                  <c:v>11605720</c:v>
                </c:pt>
                <c:pt idx="10">
                  <c:v>12926762</c:v>
                </c:pt>
              </c:numCache>
            </c:numRef>
          </c:val>
        </c:ser>
        <c:marker val="1"/>
        <c:axId val="43774336"/>
        <c:axId val="43775872"/>
      </c:lineChart>
      <c:catAx>
        <c:axId val="43774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s-AR"/>
          </a:p>
        </c:txPr>
        <c:crossAx val="43775872"/>
        <c:crosses val="autoZero"/>
        <c:auto val="1"/>
        <c:lblAlgn val="ctr"/>
        <c:lblOffset val="100"/>
      </c:catAx>
      <c:valAx>
        <c:axId val="43775872"/>
        <c:scaling>
          <c:orientation val="minMax"/>
          <c:min val="800000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aseline="0">
                    <a:latin typeface="Calibri" pitchFamily="34" charset="0"/>
                  </a:defRPr>
                </a:pPr>
                <a:r>
                  <a:rPr lang="en-US" sz="1600" b="0" baseline="0" dirty="0" err="1" smtClean="0">
                    <a:latin typeface="Calibri" pitchFamily="34" charset="0"/>
                  </a:rPr>
                  <a:t>Faena</a:t>
                </a:r>
                <a:r>
                  <a:rPr lang="en-US" sz="1600" b="0" baseline="0" dirty="0">
                    <a:latin typeface="Calibri" pitchFamily="34" charset="0"/>
                  </a:rPr>
                  <a:t> </a:t>
                </a:r>
                <a:r>
                  <a:rPr lang="en-US" sz="1600" b="0" baseline="0" dirty="0" smtClean="0">
                    <a:latin typeface="Calibri" pitchFamily="34" charset="0"/>
                  </a:rPr>
                  <a:t>(</a:t>
                </a:r>
                <a:r>
                  <a:rPr lang="en-US" sz="1600" b="0" baseline="0" dirty="0" err="1" smtClean="0">
                    <a:latin typeface="Calibri" pitchFamily="34" charset="0"/>
                  </a:rPr>
                  <a:t>millones</a:t>
                </a:r>
                <a:r>
                  <a:rPr lang="en-US" sz="1600" b="0" baseline="0" dirty="0" smtClean="0">
                    <a:latin typeface="Calibri" pitchFamily="34" charset="0"/>
                  </a:rPr>
                  <a:t> de </a:t>
                </a:r>
                <a:r>
                  <a:rPr lang="en-US" sz="1600" b="0" baseline="0" dirty="0" err="1" smtClean="0">
                    <a:latin typeface="Calibri" pitchFamily="34" charset="0"/>
                  </a:rPr>
                  <a:t>cabezas</a:t>
                </a:r>
                <a:r>
                  <a:rPr lang="en-US" sz="1600" b="0" baseline="0" dirty="0">
                    <a:latin typeface="Calibri" pitchFamily="34" charset="0"/>
                  </a:rPr>
                  <a:t>)</a:t>
                </a:r>
              </a:p>
            </c:rich>
          </c:tx>
        </c:title>
        <c:numFmt formatCode="_ * #,##0_ ;_ * \-#,##0_ ;_ * &quot;-&quot;??_ ;_ @_ 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s-AR"/>
          </a:p>
        </c:txPr>
        <c:crossAx val="43774336"/>
        <c:crosses val="autoZero"/>
        <c:crossBetween val="between"/>
        <c:dispUnits>
          <c:builtInUnit val="millions"/>
        </c:dispUnits>
      </c:valAx>
      <c:spPr>
        <a:gradFill>
          <a:gsLst>
            <a:gs pos="0">
              <a:srgbClr val="DDDDDD"/>
            </a:gs>
            <a:gs pos="50000">
              <a:srgbClr val="6E7355">
                <a:lumMod val="105000"/>
                <a:satMod val="103000"/>
                <a:tint val="73000"/>
              </a:srgbClr>
            </a:gs>
            <a:gs pos="100000">
              <a:srgbClr val="6E7355">
                <a:lumMod val="105000"/>
                <a:satMod val="109000"/>
                <a:tint val="81000"/>
              </a:srgbClr>
            </a:gs>
          </a:gsLst>
          <a:lin ang="5400000" scaled="0"/>
        </a:gradFill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ARGENTINA </a:t>
            </a:r>
          </a:p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Producción de Carne bovina (Faena) 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505809960509441"/>
          <c:y val="0.14517648623837121"/>
          <c:w val="0.85783953298118565"/>
          <c:h val="0.76840365690362"/>
        </c:manualLayout>
      </c:layout>
      <c:lineChart>
        <c:grouping val="standard"/>
        <c:ser>
          <c:idx val="0"/>
          <c:order val="0"/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Argentina!$B$16:$B$26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Argentina!$E$16:$E$26</c:f>
              <c:numCache>
                <c:formatCode>_ * #,##0_ ;_ * \-#,##0_ ;_ * "-"??_ ;_ @_ </c:formatCode>
                <c:ptCount val="11"/>
                <c:pt idx="0">
                  <c:v>2658455</c:v>
                </c:pt>
                <c:pt idx="1">
                  <c:v>2998283</c:v>
                </c:pt>
                <c:pt idx="2">
                  <c:v>3132012</c:v>
                </c:pt>
                <c:pt idx="3">
                  <c:v>3037974</c:v>
                </c:pt>
                <c:pt idx="4">
                  <c:v>3217604</c:v>
                </c:pt>
                <c:pt idx="5">
                  <c:v>3123933</c:v>
                </c:pt>
                <c:pt idx="6">
                  <c:v>3376389</c:v>
                </c:pt>
                <c:pt idx="7">
                  <c:v>2508654</c:v>
                </c:pt>
                <c:pt idx="8">
                  <c:v>2516793</c:v>
                </c:pt>
                <c:pt idx="9">
                  <c:v>2607894</c:v>
                </c:pt>
                <c:pt idx="10">
                  <c:v>2842933</c:v>
                </c:pt>
              </c:numCache>
            </c:numRef>
          </c:val>
        </c:ser>
        <c:marker val="1"/>
        <c:axId val="109191936"/>
        <c:axId val="109193472"/>
      </c:lineChart>
      <c:catAx>
        <c:axId val="109191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109193472"/>
        <c:crosses val="autoZero"/>
        <c:auto val="1"/>
        <c:lblAlgn val="ctr"/>
        <c:lblOffset val="100"/>
      </c:catAx>
      <c:valAx>
        <c:axId val="109193472"/>
        <c:scaling>
          <c:orientation val="minMax"/>
          <c:min val="23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s-AR" sz="1600" dirty="0">
                    <a:solidFill>
                      <a:schemeClr val="tx1"/>
                    </a:solidFill>
                    <a:latin typeface="Calibri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Producción </a:t>
                </a:r>
                <a:r>
                  <a:rPr lang="es-AR" sz="1600" dirty="0" smtClean="0">
                    <a:solidFill>
                      <a:schemeClr val="tx1"/>
                    </a:solidFill>
                    <a:latin typeface="Calibri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(millones de toneladas)</a:t>
                </a:r>
                <a:endParaRPr lang="es-AR" sz="1600" dirty="0">
                  <a:solidFill>
                    <a:schemeClr val="tx1"/>
                  </a:solidFill>
                  <a:latin typeface="Calibri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1.8050267142034723E-2"/>
              <c:y val="0.23323450172203114"/>
            </c:manualLayout>
          </c:layout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109191936"/>
        <c:crosses val="autoZero"/>
        <c:crossBetween val="between"/>
        <c:dispUnits>
          <c:builtInUnit val="millions"/>
        </c:dispUnits>
      </c:valAx>
      <c:spPr>
        <a:gradFill>
          <a:gsLst>
            <a:gs pos="0">
              <a:srgbClr val="DDDDDD"/>
            </a:gs>
            <a:gs pos="50000">
              <a:srgbClr val="6E7355">
                <a:lumMod val="105000"/>
                <a:satMod val="103000"/>
                <a:tint val="73000"/>
              </a:srgbClr>
            </a:gs>
            <a:gs pos="100000">
              <a:srgbClr val="6E7355"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ARGENTINA</a:t>
            </a:r>
          </a:p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Evolución observada del Stock Total del rodeo nacional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9024325125036196"/>
          <c:y val="1.362915085458343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615719874968848"/>
          <c:y val="0.16093131464924951"/>
          <c:w val="0.80253107512578681"/>
          <c:h val="0.70006567252761465"/>
        </c:manualLayout>
      </c:layout>
      <c:lineChart>
        <c:grouping val="standard"/>
        <c:ser>
          <c:idx val="1"/>
          <c:order val="0"/>
          <c:tx>
            <c:strRef>
              <c:f>graficos!$C$3</c:f>
              <c:strCache>
                <c:ptCount val="1"/>
                <c:pt idx="0">
                  <c:v>Argentina</c:v>
                </c:pt>
              </c:strCache>
            </c:strRef>
          </c:tx>
          <c:spPr>
            <a:ln w="762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graficos!$B$6:$B$16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graficos!$C$6:$C$16</c:f>
              <c:numCache>
                <c:formatCode>_ * #,##0_ ;_ * \-#,##0_ ;_ * "-"??_ ;_ @_ </c:formatCode>
                <c:ptCount val="11"/>
                <c:pt idx="0">
                  <c:v>54953649</c:v>
                </c:pt>
                <c:pt idx="1">
                  <c:v>56203360</c:v>
                </c:pt>
                <c:pt idx="2">
                  <c:v>56390371</c:v>
                </c:pt>
                <c:pt idx="3">
                  <c:v>57626960</c:v>
                </c:pt>
                <c:pt idx="4">
                  <c:v>58060282</c:v>
                </c:pt>
                <c:pt idx="5">
                  <c:v>57583122</c:v>
                </c:pt>
                <c:pt idx="6">
                  <c:v>54429911</c:v>
                </c:pt>
                <c:pt idx="7">
                  <c:v>48949743</c:v>
                </c:pt>
                <c:pt idx="8">
                  <c:v>47959980</c:v>
                </c:pt>
                <c:pt idx="9">
                  <c:v>49850995</c:v>
                </c:pt>
                <c:pt idx="10">
                  <c:v>50501142</c:v>
                </c:pt>
              </c:numCache>
            </c:numRef>
          </c:val>
        </c:ser>
        <c:marker val="1"/>
        <c:axId val="109722240"/>
        <c:axId val="110363008"/>
      </c:lineChart>
      <c:catAx>
        <c:axId val="109722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110363008"/>
        <c:crosses val="autoZero"/>
        <c:auto val="1"/>
        <c:lblAlgn val="ctr"/>
        <c:lblOffset val="100"/>
      </c:catAx>
      <c:valAx>
        <c:axId val="110363008"/>
        <c:scaling>
          <c:orientation val="minMax"/>
          <c:min val="44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dirty="0" smtClean="0">
                    <a:solidFill>
                      <a:schemeClr val="tx1"/>
                    </a:solidFill>
                    <a:latin typeface="Calibri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Stock (millones de cabezas)</a:t>
                </a:r>
                <a:endParaRPr lang="es-AR" sz="1600" dirty="0">
                  <a:solidFill>
                    <a:schemeClr val="tx1"/>
                  </a:solidFill>
                  <a:latin typeface="Calibri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3.9182708427792312E-2"/>
              <c:y val="0.30012162391313241"/>
            </c:manualLayout>
          </c:layout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/>
          </a:p>
        </c:txPr>
        <c:crossAx val="109722240"/>
        <c:crosses val="autoZero"/>
        <c:crossBetween val="between"/>
        <c:dispUnits>
          <c:builtInUnit val="millions"/>
        </c:dispUnits>
      </c:valAx>
      <c:spPr>
        <a:gradFill>
          <a:gsLst>
            <a:gs pos="0">
              <a:srgbClr val="DDDDDD"/>
            </a:gs>
            <a:gs pos="50000">
              <a:srgbClr val="6E7355">
                <a:lumMod val="105000"/>
                <a:satMod val="103000"/>
                <a:tint val="73000"/>
              </a:srgbClr>
            </a:gs>
            <a:gs pos="100000">
              <a:srgbClr val="6E7355"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1"/>
  <c:style val="26"/>
  <c:chart>
    <c:title>
      <c:tx>
        <c:rich>
          <a:bodyPr/>
          <a:lstStyle/>
          <a:p>
            <a:pPr>
              <a:defRPr lang="es-ES" sz="2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s-AR" sz="2400">
                <a:solidFill>
                  <a:schemeClr val="bg1"/>
                </a:solidFill>
              </a:rPr>
              <a:t>Evolución de stock Total</a:t>
            </a:r>
          </a:p>
        </c:rich>
      </c:tx>
      <c:layout>
        <c:manualLayout>
          <c:xMode val="edge"/>
          <c:yMode val="edge"/>
          <c:x val="0.33259172235670431"/>
          <c:y val="2.52118932894582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098117618110179E-2"/>
          <c:y val="0.10479230769230755"/>
          <c:w val="0.88318518290682357"/>
          <c:h val="0.7519837339920139"/>
        </c:manualLayout>
      </c:layout>
      <c:lineChart>
        <c:grouping val="standard"/>
        <c:ser>
          <c:idx val="4"/>
          <c:order val="0"/>
          <c:tx>
            <c:strRef>
              <c:f>'--- STOCK TOTAL ---'!$A$97:$B$97</c:f>
              <c:strCache>
                <c:ptCount val="1"/>
                <c:pt idx="0">
                  <c:v>  Últimos 10 años</c:v>
                </c:pt>
              </c:strCache>
            </c:strRef>
          </c:tx>
          <c:spPr>
            <a:ln w="101600">
              <a:solidFill>
                <a:schemeClr val="tx1"/>
              </a:solidFill>
            </a:ln>
          </c:spPr>
          <c:marker>
            <c:symbol val="circle"/>
            <c:size val="6"/>
          </c:marker>
          <c:dLbls>
            <c:dLbl>
              <c:idx val="0"/>
              <c:layout>
                <c:manualLayout>
                  <c:x val="-1.6735955097025655E-2"/>
                  <c:y val="-4.8085226460094548E-2"/>
                </c:manualLayout>
              </c:layout>
              <c:numFmt formatCode="#,##0" sourceLinked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lang="es-ES" sz="1800" b="1"/>
                  </a:pPr>
                  <a:endParaRPr lang="es-A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47553093259473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lang="es-ES" sz="1800" b="1"/>
                    </a:pPr>
                    <a:r>
                      <a:rPr lang="en-US"/>
                      <a:t> 49 </a:t>
                    </a:r>
                  </a:p>
                </c:rich>
              </c:tx>
              <c:numFmt formatCode="#,##0" sourceLinked="0"/>
              <c:spPr>
                <a:solidFill>
                  <a:sysClr val="window" lastClr="FFFFFF"/>
                </a:solidFill>
                <a:effectLst>
                  <a:outerShdw blurRad="431800" dir="18180000" sx="96000" sy="96000" algn="ctr" rotWithShape="0">
                    <a:srgbClr val="000000"/>
                  </a:outerShdw>
                </a:effectLst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numFmt formatCode="#,##0" sourceLinked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lang="es-ES" sz="1400" b="1"/>
                  </a:pPr>
                  <a:endParaRPr lang="es-AR"/>
                </a:p>
              </c:txPr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lang="es-ES" sz="1400" b="1"/>
                  </a:pPr>
                  <a:endParaRPr lang="es-AR"/>
                </a:p>
              </c:txPr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'--- STOCK TOTAL ---'!$C$96:$Q$96</c:f>
              <c:numCache>
                <c:formatCode>0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'--- STOCK TOTAL ---'!$C$97:$Q$97</c:f>
              <c:numCache>
                <c:formatCode>_ * #,##0_ ;_ * \-#,##0_ ;_ * "-"??_ ;_ @_ </c:formatCode>
                <c:ptCount val="15"/>
                <c:pt idx="0">
                  <c:v>59700000</c:v>
                </c:pt>
                <c:pt idx="1">
                  <c:v>60100000</c:v>
                </c:pt>
                <c:pt idx="2">
                  <c:v>59200000</c:v>
                </c:pt>
                <c:pt idx="3">
                  <c:v>55800000</c:v>
                </c:pt>
                <c:pt idx="4" formatCode="0">
                  <c:v>48949743</c:v>
                </c:pt>
              </c:numCache>
            </c:numRef>
          </c:val>
        </c:ser>
        <c:ser>
          <c:idx val="3"/>
          <c:order val="1"/>
          <c:tx>
            <c:strRef>
              <c:f>'--- STOCK TOTAL ---'!$A$98:$B$98</c:f>
              <c:strCache>
                <c:ptCount val="1"/>
                <c:pt idx="0">
                  <c:v>  DESTETE 62%</c:v>
                </c:pt>
              </c:strCache>
            </c:strRef>
          </c:tx>
          <c:spPr>
            <a:ln w="101600">
              <a:solidFill>
                <a:srgbClr val="FFFF00"/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8"/>
              <c:layout>
                <c:manualLayout>
                  <c:x val="-3.6178316369406292E-2"/>
                  <c:y val="-3.1494516482295634E-2"/>
                </c:manualLayout>
              </c:layout>
              <c:tx>
                <c:rich>
                  <a:bodyPr/>
                  <a:lstStyle/>
                  <a:p>
                    <a:pPr>
                      <a:defRPr lang="es-ES" sz="1800"/>
                    </a:pPr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51,696</a:t>
                    </a:r>
                  </a:p>
                </c:rich>
              </c:tx>
              <c:numFmt formatCode="#,##0.000" sourceLinked="0"/>
              <c:spPr>
                <a:solidFill>
                  <a:schemeClr val="bg1"/>
                </a:solidFill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numFmt formatCode="#,##0.00" sourceLinked="0"/>
              <c:spPr>
                <a:solidFill>
                  <a:schemeClr val="bg1"/>
                </a:solidFill>
                <a:effectLst>
                  <a:outerShdw blurRad="431800" dir="18180000" sx="96000" sy="96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 algn="ctr" rtl="0">
                    <a:defRPr lang="es-AR"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'--- STOCK TOTAL ---'!$C$96:$Q$96</c:f>
              <c:numCache>
                <c:formatCode>0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'--- STOCK TOTAL ---'!$C$98:$Q$98</c:f>
              <c:numCache>
                <c:formatCode>General</c:formatCode>
                <c:ptCount val="15"/>
                <c:pt idx="4" formatCode="_ * #,##0_ ;_ * \-#,##0_ ;_ * &quot;-&quot;??_ ;_ @_ ">
                  <c:v>48949743</c:v>
                </c:pt>
                <c:pt idx="5" formatCode="_ * #,##0_ ;_ * \-#,##0_ ;_ * &quot;-&quot;??_ ;_ @_ ">
                  <c:v>49447709.890000001</c:v>
                </c:pt>
                <c:pt idx="6" formatCode="_ * #,##0_ ;_ * \-#,##0_ ;_ * &quot;-&quot;??_ ;_ @_ ">
                  <c:v>50103269.482479937</c:v>
                </c:pt>
                <c:pt idx="7" formatCode="_ * #,##0_ ;_ * \-#,##0_ ;_ * &quot;-&quot;??_ ;_ @_ ">
                  <c:v>50857454.885287598</c:v>
                </c:pt>
                <c:pt idx="8" formatCode="_ * #,##0_ ;_ * \-#,##0_ ;_ * &quot;-&quot;??_ ;_ @_ ">
                  <c:v>51696071.291671313</c:v>
                </c:pt>
                <c:pt idx="9" formatCode="_ * #,##0_ ;_ * \-#,##0_ ;_ * &quot;-&quot;??_ ;_ @_ ">
                  <c:v>52602585.740915261</c:v>
                </c:pt>
                <c:pt idx="10" formatCode="_ * #,##0_ ;_ * \-#,##0_ ;_ * &quot;-&quot;??_ ;_ @_ ">
                  <c:v>53565915.502987698</c:v>
                </c:pt>
                <c:pt idx="11" formatCode="_ * #,##0_ ;_ * \-#,##0_ ;_ * &quot;-&quot;??_ ;_ @_ ">
                  <c:v>54577624.011912085</c:v>
                </c:pt>
                <c:pt idx="12" formatCode="_ * #,##0_ ;_ * \-#,##0_ ;_ * &quot;-&quot;??_ ;_ @_ ">
                  <c:v>55631551.194332443</c:v>
                </c:pt>
                <c:pt idx="13" formatCode="_ * #,##0_ ;_ * \-#,##0_ ;_ * &quot;-&quot;??_ ;_ @_ ">
                  <c:v>56723188.746679723</c:v>
                </c:pt>
                <c:pt idx="14" formatCode="_ * #,##0_ ;_ * \-#,##0_ ;_ * &quot;-&quot;??_ ;_ @_ ">
                  <c:v>57849281.317505136</c:v>
                </c:pt>
              </c:numCache>
            </c:numRef>
          </c:val>
        </c:ser>
        <c:marker val="1"/>
        <c:axId val="49236608"/>
        <c:axId val="49267456"/>
      </c:lineChart>
      <c:catAx>
        <c:axId val="49236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S" sz="18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sz="1800" b="1">
                    <a:solidFill>
                      <a:schemeClr val="bg1"/>
                    </a:solidFill>
                  </a:rPr>
                  <a:t>Año</a:t>
                </a:r>
              </a:p>
            </c:rich>
          </c:tx>
          <c:layout>
            <c:manualLayout>
              <c:xMode val="edge"/>
              <c:yMode val="edge"/>
              <c:x val="0.47875283459102624"/>
              <c:y val="0.94317984878755823"/>
            </c:manualLayout>
          </c:layout>
          <c:spPr>
            <a:noFill/>
            <a:ln w="25400">
              <a:noFill/>
            </a:ln>
          </c:spPr>
        </c:title>
        <c:numFmt formatCode="0" sourceLinked="1"/>
        <c:majorTickMark val="none"/>
        <c:minorTickMark val="cross"/>
        <c:tickLblPos val="low"/>
        <c:txPr>
          <a:bodyPr rot="0" vert="horz"/>
          <a:lstStyle/>
          <a:p>
            <a:pPr>
              <a:defRPr lang="es-ES"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AR"/>
          </a:p>
        </c:txPr>
        <c:crossAx val="49267456"/>
        <c:crosses val="autoZero"/>
        <c:auto val="1"/>
        <c:lblAlgn val="ctr"/>
        <c:lblOffset val="0"/>
        <c:tickMarkSkip val="1"/>
      </c:catAx>
      <c:valAx>
        <c:axId val="49267456"/>
        <c:scaling>
          <c:orientation val="minMax"/>
          <c:max val="70000000"/>
          <c:min val="4500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es-ES" sz="16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sz="1600" b="1">
                    <a:solidFill>
                      <a:schemeClr val="bg1"/>
                    </a:solidFill>
                  </a:rPr>
                  <a:t>millones de cabezas</a:t>
                </a:r>
              </a:p>
            </c:rich>
          </c:tx>
          <c:layout>
            <c:manualLayout>
              <c:xMode val="edge"/>
              <c:yMode val="edge"/>
              <c:x val="3.8517215188490155E-2"/>
              <c:y val="8.3770125749207149E-3"/>
            </c:manualLayout>
          </c:layout>
          <c:spPr>
            <a:noFill/>
            <a:ln w="25400">
              <a:noFill/>
            </a:ln>
          </c:spPr>
        </c:title>
        <c:numFmt formatCode="_ * #,##0_ ;_ * \-#,##0_ ;_ * &quot;-&quot;??_ ;_ @_ " sourceLinked="1"/>
        <c:tickLblPos val="nextTo"/>
        <c:txPr>
          <a:bodyPr/>
          <a:lstStyle/>
          <a:p>
            <a:pPr>
              <a:defRPr lang="es-ES"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AR"/>
          </a:p>
        </c:txPr>
        <c:crossAx val="49236608"/>
        <c:crosses val="autoZero"/>
        <c:crossBetween val="between"/>
        <c:minorUnit val="1000000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12700">
      <a:solidFill>
        <a:schemeClr val="bg1">
          <a:lumMod val="75000"/>
        </a:schemeClr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1"/>
  <c:style val="26"/>
  <c:chart>
    <c:title>
      <c:tx>
        <c:rich>
          <a:bodyPr/>
          <a:lstStyle/>
          <a:p>
            <a:pPr>
              <a:defRPr lang="es-ES" sz="2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s-AR" sz="2400">
                <a:solidFill>
                  <a:schemeClr val="bg1"/>
                </a:solidFill>
              </a:rPr>
              <a:t>Producción de Carne</a:t>
            </a:r>
          </a:p>
        </c:rich>
      </c:tx>
      <c:layout>
        <c:manualLayout>
          <c:xMode val="edge"/>
          <c:yMode val="edge"/>
          <c:x val="0.41415909549767832"/>
          <c:y val="2.521189376214855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608503401360513E-2"/>
          <c:y val="0.10360791938044735"/>
          <c:w val="0.86993918627606703"/>
          <c:h val="0.75600618952481691"/>
        </c:manualLayout>
      </c:layout>
      <c:lineChart>
        <c:grouping val="standard"/>
        <c:ser>
          <c:idx val="4"/>
          <c:order val="0"/>
          <c:tx>
            <c:strRef>
              <c:f>'--- PROD. CARNE ---'!$A$93:$B$93</c:f>
              <c:strCache>
                <c:ptCount val="1"/>
                <c:pt idx="0">
                  <c:v> Últimos 10 años</c:v>
                </c:pt>
              </c:strCache>
            </c:strRef>
          </c:tx>
          <c:spPr>
            <a:ln w="101600">
              <a:solidFill>
                <a:schemeClr val="tx1"/>
              </a:solidFill>
            </a:ln>
          </c:spPr>
          <c:marker>
            <c:symbol val="circle"/>
            <c:size val="6"/>
          </c:marker>
          <c:dLbls>
            <c:dLbl>
              <c:idx val="0"/>
              <c:layout>
                <c:manualLayout>
                  <c:x val="-2.2232409305001258E-2"/>
                  <c:y val="-4.7965107302763633E-2"/>
                </c:manualLayout>
              </c:layout>
              <c:numFmt formatCode="#,##0.0" sourceLinked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lang="es-ES" sz="1800" b="1"/>
                  </a:pPr>
                  <a:endParaRPr lang="es-A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232337396181651E-2"/>
                  <c:y val="-4.7965107302763633E-2"/>
                </c:manualLayout>
              </c:layout>
              <c:numFmt formatCode="#,##0.0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lang="es-ES" sz="1800" b="1"/>
                  </a:pPr>
                  <a:endParaRPr lang="es-A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232337396181651E-2"/>
                  <c:y val="-4.6280222325150486E-2"/>
                </c:manualLayout>
              </c:layout>
              <c:numFmt formatCode="#,##0.0" sourceLinked="0"/>
              <c:spPr>
                <a:solidFill>
                  <a:sysClr val="window" lastClr="FFFFFF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 algn="ctr" rtl="0">
                    <a:defRPr lang="es-ES" sz="18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numFmt formatCode="#,##0.0" sourceLinked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lang="es-ES" sz="1400" b="1"/>
                  </a:pPr>
                  <a:endParaRPr lang="es-AR"/>
                </a:p>
              </c:txPr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numFmt formatCode="#,##0.0" sourceLinked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.0" sourceLinked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lang="es-ES" sz="1400" b="1"/>
                  </a:pPr>
                  <a:endParaRPr lang="es-AR"/>
                </a:p>
              </c:txPr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'--- PROD. CARNE ---'!$C$92:$Q$92</c:f>
              <c:numCache>
                <c:formatCode>0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'--- PROD. CARNE ---'!$C$93:$Q$93</c:f>
              <c:numCache>
                <c:formatCode>_ * #,##0_ ;_ * \-#,##0_ ;_ * "-"??_ ;_ @_ </c:formatCode>
                <c:ptCount val="15"/>
                <c:pt idx="0">
                  <c:v>3034000</c:v>
                </c:pt>
                <c:pt idx="1">
                  <c:v>3300000</c:v>
                </c:pt>
                <c:pt idx="2">
                  <c:v>3150000</c:v>
                </c:pt>
                <c:pt idx="3">
                  <c:v>3400000</c:v>
                </c:pt>
                <c:pt idx="4" formatCode="0">
                  <c:v>2700000</c:v>
                </c:pt>
              </c:numCache>
            </c:numRef>
          </c:val>
        </c:ser>
        <c:ser>
          <c:idx val="3"/>
          <c:order val="1"/>
          <c:tx>
            <c:strRef>
              <c:f>'--- PROD. CARNE ---'!$E$30</c:f>
              <c:strCache>
                <c:ptCount val="1"/>
                <c:pt idx="0">
                  <c:v>  TERNERAS DE REPOSICIÓN</c:v>
                </c:pt>
              </c:strCache>
            </c:strRef>
          </c:tx>
          <c:spPr>
            <a:ln w="101600">
              <a:solidFill>
                <a:srgbClr val="FFFF00"/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857715430861852E-2"/>
                  <c:y val="-4.55984709552108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829562708691689E-2"/>
                  <c:y val="-2.3314098814900914E-3"/>
                </c:manualLayout>
              </c:layout>
              <c:numFmt formatCode="0.0" sourceLinked="0"/>
              <c:spPr>
                <a:solidFill>
                  <a:schemeClr val="lt1"/>
                </a:solidFill>
                <a:effectLst>
                  <a:outerShdw blurRad="431800" dir="18180000" sx="96000" sy="96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 algn="ctr" rtl="0">
                    <a:defRPr lang="es-ES" sz="18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514144892991875E-2"/>
                  <c:y val="-8.6602337155002568E-2"/>
                </c:manualLayout>
              </c:layout>
              <c:numFmt formatCode="0.00" sourceLinked="0"/>
              <c:spPr>
                <a:blipFill rotWithShape="1">
                  <a:blip xmlns:r="http://schemas.openxmlformats.org/officeDocument/2006/relationships" r:embed="rId1">
                    <a:duotone>
                      <a:schemeClr val="accent5">
                        <a:shade val="74000"/>
                        <a:satMod val="130000"/>
                        <a:lumMod val="90000"/>
                      </a:schemeClr>
                      <a:schemeClr val="accent5">
                        <a:tint val="94000"/>
                        <a:satMod val="120000"/>
                        <a:lumMod val="104000"/>
                      </a:schemeClr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outerShdw blurRad="38100" dist="25400" dir="5400000" rotWithShape="0">
                    <a:srgbClr val="000000">
                      <a:alpha val="60000"/>
                    </a:srgbClr>
                  </a:outerShdw>
                </a:effectLst>
              </c:spPr>
              <c:txPr>
                <a:bodyPr/>
                <a:lstStyle/>
                <a:p>
                  <a:pPr algn="ctr" rtl="0">
                    <a:defRPr lang="es-ES" sz="2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6529680365296798E-3"/>
                  <c:y val="0"/>
                </c:manualLayout>
              </c:layout>
              <c:numFmt formatCode="0.0" sourceLinked="0"/>
              <c:spPr>
                <a:solidFill>
                  <a:schemeClr val="lt1"/>
                </a:solidFill>
                <a:effectLst>
                  <a:outerShdw blurRad="431800" dir="18180000" sx="96000" sy="96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 algn="ctr" rtl="0">
                    <a:defRPr lang="es-ES" sz="18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solidFill>
                <a:schemeClr val="lt1"/>
              </a:solidFill>
              <a:effectLst/>
            </c:spPr>
            <c:txPr>
              <a:bodyPr/>
              <a:lstStyle/>
              <a:p>
                <a:pPr algn="ctr" rtl="0">
                  <a:defRPr lang="es-ES"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'--- PROD. CARNE ---'!$C$92:$Q$92</c:f>
              <c:numCache>
                <c:formatCode>0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'--- PROD. CARNE ---'!$C$94:$Q$94</c:f>
              <c:numCache>
                <c:formatCode>General</c:formatCode>
                <c:ptCount val="15"/>
                <c:pt idx="4" formatCode="0">
                  <c:v>2700000</c:v>
                </c:pt>
                <c:pt idx="5" formatCode="_ * #,##0_ ;_ * \-#,##0_ ;_ * &quot;-&quot;??_ ;_ @_ ">
                  <c:v>2812159.1886960012</c:v>
                </c:pt>
                <c:pt idx="6" formatCode="_ * #,##0_ ;_ * \-#,##0_ ;_ * &quot;-&quot;??_ ;_ @_ ">
                  <c:v>2832619.0495806062</c:v>
                </c:pt>
                <c:pt idx="7" formatCode="_ * #,##0_ ;_ * \-#,##0_ ;_ * &quot;-&quot;??_ ;_ @_ ">
                  <c:v>2858841.896833194</c:v>
                </c:pt>
                <c:pt idx="8" formatCode="_ * #,##0_ ;_ * \-#,##0_ ;_ * &quot;-&quot;??_ ;_ @_ ">
                  <c:v>2889595.139636518</c:v>
                </c:pt>
                <c:pt idx="9" formatCode="_ * #,##0_ ;_ * \-#,##0_ ;_ * &quot;-&quot;??_ ;_ @_ ">
                  <c:v>2923848.7535246299</c:v>
                </c:pt>
                <c:pt idx="10" formatCode="_ * #,##0_ ;_ * \-#,##0_ ;_ * &quot;-&quot;??_ ;_ @_ ">
                  <c:v>2960867.6803352777</c:v>
                </c:pt>
                <c:pt idx="11" formatCode="_ * #,##0_ ;_ * \-#,##0_ ;_ * &quot;-&quot;??_ ;_ @_ ">
                  <c:v>3000105.4636622677</c:v>
                </c:pt>
                <c:pt idx="12" formatCode="_ * #,##0_ ;_ * \-#,##0_ ;_ * &quot;-&quot;??_ ;_ @_ ">
                  <c:v>3041161.3364905077</c:v>
                </c:pt>
                <c:pt idx="13" formatCode="_ * #,##0_ ;_ * \-#,##0_ ;_ * &quot;-&quot;??_ ;_ @_ ">
                  <c:v>3083741.1333876457</c:v>
                </c:pt>
                <c:pt idx="14" formatCode="_ * #,##0_ ;_ * \-#,##0_ ;_ * &quot;-&quot;??_ ;_ @_ ">
                  <c:v>3127629.8683522111</c:v>
                </c:pt>
              </c:numCache>
            </c:numRef>
          </c:val>
        </c:ser>
        <c:marker val="1"/>
        <c:axId val="50041216"/>
        <c:axId val="50043136"/>
      </c:lineChart>
      <c:catAx>
        <c:axId val="50041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S" sz="18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sz="1800" b="1">
                    <a:solidFill>
                      <a:schemeClr val="bg1"/>
                    </a:solidFill>
                  </a:rPr>
                  <a:t>Año</a:t>
                </a:r>
              </a:p>
            </c:rich>
          </c:tx>
          <c:layout>
            <c:manualLayout>
              <c:xMode val="edge"/>
              <c:yMode val="edge"/>
              <c:x val="0.47875306452078104"/>
              <c:y val="0.94318008891422456"/>
            </c:manualLayout>
          </c:layout>
          <c:spPr>
            <a:noFill/>
            <a:ln w="25400">
              <a:noFill/>
            </a:ln>
          </c:spPr>
        </c:title>
        <c:numFmt formatCode="0" sourceLinked="1"/>
        <c:majorTickMark val="none"/>
        <c:minorTickMark val="cross"/>
        <c:tickLblPos val="low"/>
        <c:txPr>
          <a:bodyPr rot="0" vert="horz"/>
          <a:lstStyle/>
          <a:p>
            <a:pPr>
              <a:defRPr lang="es-ES"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AR"/>
          </a:p>
        </c:txPr>
        <c:crossAx val="50043136"/>
        <c:crosses val="autoZero"/>
        <c:auto val="1"/>
        <c:lblAlgn val="ctr"/>
        <c:lblOffset val="0"/>
        <c:tickMarkSkip val="1"/>
      </c:catAx>
      <c:valAx>
        <c:axId val="50043136"/>
        <c:scaling>
          <c:orientation val="minMax"/>
          <c:max val="3600000"/>
          <c:min val="240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es-ES" sz="16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sz="1600" b="1">
                    <a:solidFill>
                      <a:schemeClr val="bg1"/>
                    </a:solidFill>
                  </a:rPr>
                  <a:t>millones de Toneladas</a:t>
                </a:r>
              </a:p>
            </c:rich>
          </c:tx>
          <c:layout>
            <c:manualLayout>
              <c:xMode val="edge"/>
              <c:yMode val="edge"/>
              <c:x val="4.9232571890052423E-2"/>
              <c:y val="1.9255669964331385E-2"/>
            </c:manualLayout>
          </c:layout>
          <c:spPr>
            <a:noFill/>
            <a:ln w="25400">
              <a:noFill/>
            </a:ln>
          </c:spPr>
        </c:title>
        <c:numFmt formatCode="#,##0.0" sourceLinked="0"/>
        <c:tickLblPos val="nextTo"/>
        <c:txPr>
          <a:bodyPr/>
          <a:lstStyle/>
          <a:p>
            <a:pPr>
              <a:defRPr lang="es-ES"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AR"/>
          </a:p>
        </c:txPr>
        <c:crossAx val="50041216"/>
        <c:crosses val="autoZero"/>
        <c:crossBetween val="between"/>
        <c:majorUnit val="200000"/>
        <c:minorUnit val="100000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2"/>
      <a:stretch>
        <a:fillRect/>
      </a:stretch>
    </a:blipFill>
    <a:ln w="12700">
      <a:solidFill>
        <a:schemeClr val="bg1">
          <a:lumMod val="75000"/>
        </a:schemeClr>
      </a:solidFill>
    </a:ln>
  </c:spPr>
  <c:externalData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ysClr val="windowText" lastClr="000000"/>
                </a:solidFill>
                <a:latin typeface="+mn-lt"/>
              </a:rPr>
              <a:t>ARGENTINA</a:t>
            </a:r>
          </a:p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ysClr val="windowText" lastClr="000000"/>
                </a:solidFill>
                <a:latin typeface="+mn-lt"/>
              </a:rPr>
              <a:t>Consumo</a:t>
            </a:r>
            <a:r>
              <a:rPr lang="es-AR" sz="1800" b="1" baseline="0" dirty="0">
                <a:solidFill>
                  <a:sysClr val="windowText" lastClr="000000"/>
                </a:solidFill>
                <a:latin typeface="+mn-lt"/>
              </a:rPr>
              <a:t> y Precio de la Carne Bovina</a:t>
            </a:r>
            <a:endParaRPr lang="es-AR" sz="1800" b="1" dirty="0">
              <a:solidFill>
                <a:sysClr val="windowText" lastClr="000000"/>
              </a:solidFill>
              <a:latin typeface="+mn-lt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'precio al consumidor'!$J$4</c:f>
              <c:strCache>
                <c:ptCount val="1"/>
                <c:pt idx="0">
                  <c:v>$/kg carne vacuna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'precio al consumidor'!$I$8:$I$18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'precio al consumidor'!$J$8:$J$18</c:f>
              <c:numCache>
                <c:formatCode>0.00</c:formatCode>
                <c:ptCount val="11"/>
                <c:pt idx="0">
                  <c:v>6.1108333333333329</c:v>
                </c:pt>
                <c:pt idx="1">
                  <c:v>6.5397222222222373</c:v>
                </c:pt>
                <c:pt idx="2">
                  <c:v>7.8655555555555283</c:v>
                </c:pt>
                <c:pt idx="3">
                  <c:v>8.8831944444444506</c:v>
                </c:pt>
                <c:pt idx="4">
                  <c:v>9.4078205128205141</c:v>
                </c:pt>
                <c:pt idx="5">
                  <c:v>13.366027777777779</c:v>
                </c:pt>
                <c:pt idx="6">
                  <c:v>15.5005454</c:v>
                </c:pt>
                <c:pt idx="7">
                  <c:v>25.788333333333171</c:v>
                </c:pt>
                <c:pt idx="8">
                  <c:v>33.303333333333335</c:v>
                </c:pt>
                <c:pt idx="9">
                  <c:v>39.942600000000006</c:v>
                </c:pt>
                <c:pt idx="10">
                  <c:v>43.598166666666565</c:v>
                </c:pt>
              </c:numCache>
            </c:numRef>
          </c:val>
        </c:ser>
        <c:axId val="56915456"/>
        <c:axId val="56916992"/>
      </c:barChart>
      <c:lineChart>
        <c:grouping val="standard"/>
        <c:ser>
          <c:idx val="1"/>
          <c:order val="1"/>
          <c:tx>
            <c:strRef>
              <c:f>'precio al consumidor'!$K$4</c:f>
              <c:strCache>
                <c:ptCount val="1"/>
                <c:pt idx="0">
                  <c:v>Consumo carne vacuna (kg/hab/año)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'precio al consumidor'!$I$8:$I$18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'precio al consumidor'!$K$8:$K$18</c:f>
              <c:numCache>
                <c:formatCode>0.00</c:formatCode>
                <c:ptCount val="11"/>
                <c:pt idx="0">
                  <c:v>60</c:v>
                </c:pt>
                <c:pt idx="1">
                  <c:v>63.15</c:v>
                </c:pt>
                <c:pt idx="2">
                  <c:v>61.84</c:v>
                </c:pt>
                <c:pt idx="3">
                  <c:v>65.099999999999994</c:v>
                </c:pt>
                <c:pt idx="4">
                  <c:v>69.430000000000007</c:v>
                </c:pt>
                <c:pt idx="5">
                  <c:v>68.930000000000007</c:v>
                </c:pt>
                <c:pt idx="6">
                  <c:v>68.69</c:v>
                </c:pt>
                <c:pt idx="7">
                  <c:v>58.190000000000012</c:v>
                </c:pt>
                <c:pt idx="8">
                  <c:v>56.6</c:v>
                </c:pt>
                <c:pt idx="9">
                  <c:v>59.28</c:v>
                </c:pt>
                <c:pt idx="10">
                  <c:v>63.83</c:v>
                </c:pt>
              </c:numCache>
            </c:numRef>
          </c:val>
        </c:ser>
        <c:marker val="1"/>
        <c:axId val="56925184"/>
        <c:axId val="56923264"/>
      </c:lineChart>
      <c:catAx>
        <c:axId val="56915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defRPr>
            </a:pPr>
            <a:endParaRPr lang="es-AR"/>
          </a:p>
        </c:txPr>
        <c:crossAx val="56916992"/>
        <c:crosses val="autoZero"/>
        <c:auto val="1"/>
        <c:lblAlgn val="ctr"/>
        <c:lblOffset val="100"/>
      </c:catAx>
      <c:valAx>
        <c:axId val="56916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b="0" dirty="0">
                    <a:solidFill>
                      <a:sysClr val="windowText" lastClr="000000"/>
                    </a:solidFill>
                    <a:latin typeface="+mn-lt"/>
                  </a:rPr>
                  <a:t>Precio ($/kg)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15456"/>
        <c:crosses val="autoZero"/>
        <c:crossBetween val="between"/>
      </c:valAx>
      <c:valAx>
        <c:axId val="56923264"/>
        <c:scaling>
          <c:orientation val="minMax"/>
          <c:min val="40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s-AR" sz="1600" b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Consumo (kg/</a:t>
                </a:r>
                <a:r>
                  <a:rPr lang="es-AR" sz="1600" b="0" dirty="0" err="1">
                    <a:solidFill>
                      <a:sysClr val="windowText" lastClr="000000"/>
                    </a:solidFill>
                    <a:latin typeface="Calibri" pitchFamily="34" charset="0"/>
                  </a:rPr>
                  <a:t>hab</a:t>
                </a:r>
                <a:r>
                  <a:rPr lang="es-AR" sz="1600" b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/año)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25184"/>
        <c:crosses val="max"/>
        <c:crossBetween val="between"/>
      </c:valAx>
      <c:catAx>
        <c:axId val="56925184"/>
        <c:scaling>
          <c:orientation val="minMax"/>
        </c:scaling>
        <c:delete val="1"/>
        <c:axPos val="b"/>
        <c:numFmt formatCode="General" sourceLinked="1"/>
        <c:tickLblPos val="none"/>
        <c:crossAx val="56923264"/>
        <c:crosses val="autoZero"/>
        <c:auto val="1"/>
        <c:lblAlgn val="ctr"/>
        <c:lblOffset val="100"/>
      </c:catAx>
      <c:spPr>
        <a:gradFill rotWithShape="1">
          <a:gsLst>
            <a:gs pos="0">
              <a:srgbClr val="DDDDDD"/>
            </a:gs>
            <a:gs pos="50000">
              <a:srgbClr val="6E7355">
                <a:lumMod val="105000"/>
                <a:satMod val="103000"/>
                <a:tint val="73000"/>
              </a:srgbClr>
            </a:gs>
            <a:gs pos="100000">
              <a:srgbClr val="6E735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6E7355"/>
          </a:solidFill>
          <a:prstDash val="solid"/>
          <a:miter lim="800000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ysClr val="windowText" lastClr="000000"/>
                </a:solidFill>
                <a:latin typeface="+mn-lt"/>
              </a:rPr>
              <a:t>ARGENTINA</a:t>
            </a:r>
          </a:p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ysClr val="windowText" lastClr="000000"/>
                </a:solidFill>
                <a:latin typeface="+mn-lt"/>
              </a:rPr>
              <a:t>Consumo</a:t>
            </a:r>
            <a:r>
              <a:rPr lang="es-AR" sz="1800" b="1" baseline="0" dirty="0">
                <a:solidFill>
                  <a:sysClr val="windowText" lastClr="000000"/>
                </a:solidFill>
                <a:latin typeface="+mn-lt"/>
              </a:rPr>
              <a:t> y Precio de la Carne Bovina</a:t>
            </a:r>
            <a:endParaRPr lang="es-AR" sz="1800" b="1" dirty="0">
              <a:solidFill>
                <a:sysClr val="windowText" lastClr="000000"/>
              </a:solidFill>
              <a:latin typeface="+mn-lt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'precio al consumidor'!$J$4</c:f>
              <c:strCache>
                <c:ptCount val="1"/>
                <c:pt idx="0">
                  <c:v>$/kg carne vacuna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'precio al consumidor'!$I$8:$I$18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'precio al consumidor'!$J$8:$J$18</c:f>
              <c:numCache>
                <c:formatCode>0.00</c:formatCode>
                <c:ptCount val="11"/>
                <c:pt idx="0">
                  <c:v>6.1108333333333329</c:v>
                </c:pt>
                <c:pt idx="1">
                  <c:v>6.5397222222222382</c:v>
                </c:pt>
                <c:pt idx="2">
                  <c:v>7.8655555555555265</c:v>
                </c:pt>
                <c:pt idx="3">
                  <c:v>8.8831944444444506</c:v>
                </c:pt>
                <c:pt idx="4">
                  <c:v>9.4078205128205141</c:v>
                </c:pt>
                <c:pt idx="5">
                  <c:v>13.366027777777779</c:v>
                </c:pt>
                <c:pt idx="6">
                  <c:v>15.5005454</c:v>
                </c:pt>
                <c:pt idx="7">
                  <c:v>25.78833333333316</c:v>
                </c:pt>
                <c:pt idx="8">
                  <c:v>33.303333333333335</c:v>
                </c:pt>
                <c:pt idx="9">
                  <c:v>39.942600000000006</c:v>
                </c:pt>
                <c:pt idx="10">
                  <c:v>43.598166666666557</c:v>
                </c:pt>
              </c:numCache>
            </c:numRef>
          </c:val>
        </c:ser>
        <c:axId val="56960128"/>
        <c:axId val="56961664"/>
      </c:barChart>
      <c:lineChart>
        <c:grouping val="standard"/>
        <c:ser>
          <c:idx val="1"/>
          <c:order val="1"/>
          <c:tx>
            <c:strRef>
              <c:f>'precio al consumidor'!$K$4</c:f>
              <c:strCache>
                <c:ptCount val="1"/>
                <c:pt idx="0">
                  <c:v>Consumo carne vacuna (kg/hab/año)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'precio al consumidor'!$I$8:$I$18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'precio al consumidor'!$K$8:$K$18</c:f>
              <c:numCache>
                <c:formatCode>0.00</c:formatCode>
                <c:ptCount val="11"/>
                <c:pt idx="0">
                  <c:v>60</c:v>
                </c:pt>
                <c:pt idx="1">
                  <c:v>63.15</c:v>
                </c:pt>
                <c:pt idx="2">
                  <c:v>61.839999999999996</c:v>
                </c:pt>
                <c:pt idx="3">
                  <c:v>65.099999999999994</c:v>
                </c:pt>
                <c:pt idx="4">
                  <c:v>69.430000000000007</c:v>
                </c:pt>
                <c:pt idx="5">
                  <c:v>68.930000000000007</c:v>
                </c:pt>
                <c:pt idx="6">
                  <c:v>68.69</c:v>
                </c:pt>
                <c:pt idx="7">
                  <c:v>58.190000000000012</c:v>
                </c:pt>
                <c:pt idx="8">
                  <c:v>56.6</c:v>
                </c:pt>
                <c:pt idx="9">
                  <c:v>59.28</c:v>
                </c:pt>
                <c:pt idx="10">
                  <c:v>63.83</c:v>
                </c:pt>
              </c:numCache>
            </c:numRef>
          </c:val>
        </c:ser>
        <c:marker val="1"/>
        <c:axId val="56965760"/>
        <c:axId val="56963840"/>
      </c:lineChart>
      <c:catAx>
        <c:axId val="56960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defRPr>
            </a:pPr>
            <a:endParaRPr lang="es-AR"/>
          </a:p>
        </c:txPr>
        <c:crossAx val="56961664"/>
        <c:crosses val="autoZero"/>
        <c:auto val="1"/>
        <c:lblAlgn val="ctr"/>
        <c:lblOffset val="100"/>
      </c:catAx>
      <c:valAx>
        <c:axId val="56961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600" b="0" dirty="0">
                    <a:solidFill>
                      <a:sysClr val="windowText" lastClr="000000"/>
                    </a:solidFill>
                    <a:latin typeface="+mn-lt"/>
                  </a:rPr>
                  <a:t>Precio ($/kg)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60128"/>
        <c:crosses val="autoZero"/>
        <c:crossBetween val="between"/>
      </c:valAx>
      <c:valAx>
        <c:axId val="56963840"/>
        <c:scaling>
          <c:orientation val="minMax"/>
          <c:min val="40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s-AR" sz="1600" b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Consumo (kg/</a:t>
                </a:r>
                <a:r>
                  <a:rPr lang="es-AR" sz="1600" b="0" dirty="0" err="1">
                    <a:solidFill>
                      <a:sysClr val="windowText" lastClr="000000"/>
                    </a:solidFill>
                    <a:latin typeface="Calibri" pitchFamily="34" charset="0"/>
                  </a:rPr>
                  <a:t>hab</a:t>
                </a:r>
                <a:r>
                  <a:rPr lang="es-AR" sz="1600" b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/año)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65760"/>
        <c:crosses val="max"/>
        <c:crossBetween val="between"/>
      </c:valAx>
      <c:catAx>
        <c:axId val="56965760"/>
        <c:scaling>
          <c:orientation val="minMax"/>
        </c:scaling>
        <c:delete val="1"/>
        <c:axPos val="b"/>
        <c:numFmt formatCode="General" sourceLinked="1"/>
        <c:tickLblPos val="none"/>
        <c:crossAx val="56963840"/>
        <c:crosses val="autoZero"/>
        <c:auto val="1"/>
        <c:lblAlgn val="ctr"/>
        <c:lblOffset val="100"/>
      </c:catAx>
      <c:spPr>
        <a:gradFill rotWithShape="1">
          <a:gsLst>
            <a:gs pos="0">
              <a:srgbClr val="DDDDDD"/>
            </a:gs>
            <a:gs pos="50000">
              <a:srgbClr val="6E7355">
                <a:lumMod val="105000"/>
                <a:satMod val="103000"/>
                <a:tint val="73000"/>
              </a:srgbClr>
            </a:gs>
            <a:gs pos="100000">
              <a:srgbClr val="6E735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6E7355"/>
          </a:solidFill>
          <a:prstDash val="solid"/>
          <a:miter lim="800000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ysClr val="windowText" lastClr="000000"/>
                </a:solidFill>
                <a:latin typeface="+mn-lt"/>
              </a:rPr>
              <a:t>ARGENTINA</a:t>
            </a:r>
          </a:p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ysClr val="windowText" lastClr="000000"/>
                </a:solidFill>
                <a:latin typeface="+mn-lt"/>
              </a:rPr>
              <a:t>Consumo</a:t>
            </a:r>
            <a:r>
              <a:rPr lang="es-AR" sz="1800" b="1" baseline="0" dirty="0">
                <a:solidFill>
                  <a:sysClr val="windowText" lastClr="000000"/>
                </a:solidFill>
                <a:latin typeface="+mn-lt"/>
              </a:rPr>
              <a:t> y Precio de la Carne Bovina</a:t>
            </a:r>
            <a:endParaRPr lang="es-AR" sz="1800" b="1" dirty="0">
              <a:solidFill>
                <a:sysClr val="windowText" lastClr="000000"/>
              </a:solidFill>
              <a:latin typeface="+mn-lt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'precio al consumidor'!$J$4</c:f>
              <c:strCache>
                <c:ptCount val="1"/>
                <c:pt idx="0">
                  <c:v>$/kg carne vacuna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'precio al consumidor'!$I$8:$I$18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'precio al consumidor'!$J$8:$J$18</c:f>
              <c:numCache>
                <c:formatCode>0.00</c:formatCode>
                <c:ptCount val="11"/>
                <c:pt idx="0">
                  <c:v>6.1108333333333329</c:v>
                </c:pt>
                <c:pt idx="1">
                  <c:v>6.5397222222222382</c:v>
                </c:pt>
                <c:pt idx="2">
                  <c:v>7.8655555555555265</c:v>
                </c:pt>
                <c:pt idx="3">
                  <c:v>8.8831944444444506</c:v>
                </c:pt>
                <c:pt idx="4">
                  <c:v>9.4078205128205141</c:v>
                </c:pt>
                <c:pt idx="5">
                  <c:v>13.366027777777779</c:v>
                </c:pt>
                <c:pt idx="6">
                  <c:v>15.5005454</c:v>
                </c:pt>
                <c:pt idx="7">
                  <c:v>25.78833333333316</c:v>
                </c:pt>
                <c:pt idx="8">
                  <c:v>33.303333333333335</c:v>
                </c:pt>
                <c:pt idx="9">
                  <c:v>39.942600000000006</c:v>
                </c:pt>
                <c:pt idx="10">
                  <c:v>43.598166666666557</c:v>
                </c:pt>
              </c:numCache>
            </c:numRef>
          </c:val>
        </c:ser>
        <c:axId val="56976512"/>
        <c:axId val="57100160"/>
      </c:barChart>
      <c:lineChart>
        <c:grouping val="standard"/>
        <c:ser>
          <c:idx val="1"/>
          <c:order val="1"/>
          <c:tx>
            <c:strRef>
              <c:f>'precio al consumidor'!$K$4</c:f>
              <c:strCache>
                <c:ptCount val="1"/>
                <c:pt idx="0">
                  <c:v>Consumo carne vacuna (kg/hab/año)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'precio al consumidor'!$I$8:$I$18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'precio al consumidor'!$K$8:$K$18</c:f>
              <c:numCache>
                <c:formatCode>0.00</c:formatCode>
                <c:ptCount val="11"/>
                <c:pt idx="0">
                  <c:v>60</c:v>
                </c:pt>
                <c:pt idx="1">
                  <c:v>63.15</c:v>
                </c:pt>
                <c:pt idx="2">
                  <c:v>61.839999999999996</c:v>
                </c:pt>
                <c:pt idx="3">
                  <c:v>65.099999999999994</c:v>
                </c:pt>
                <c:pt idx="4">
                  <c:v>69.430000000000007</c:v>
                </c:pt>
                <c:pt idx="5">
                  <c:v>68.930000000000007</c:v>
                </c:pt>
                <c:pt idx="6">
                  <c:v>68.69</c:v>
                </c:pt>
                <c:pt idx="7">
                  <c:v>58.190000000000012</c:v>
                </c:pt>
                <c:pt idx="8">
                  <c:v>56.6</c:v>
                </c:pt>
                <c:pt idx="9">
                  <c:v>59.28</c:v>
                </c:pt>
                <c:pt idx="10">
                  <c:v>63.83</c:v>
                </c:pt>
              </c:numCache>
            </c:numRef>
          </c:val>
        </c:ser>
        <c:marker val="1"/>
        <c:axId val="57051392"/>
        <c:axId val="57049472"/>
      </c:lineChart>
      <c:catAx>
        <c:axId val="56976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defRPr>
            </a:pPr>
            <a:endParaRPr lang="es-AR"/>
          </a:p>
        </c:txPr>
        <c:crossAx val="57100160"/>
        <c:crosses val="autoZero"/>
        <c:auto val="1"/>
        <c:lblAlgn val="ctr"/>
        <c:lblOffset val="100"/>
      </c:catAx>
      <c:valAx>
        <c:axId val="57100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s-AR" sz="1600" b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Precio ($/kg)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976512"/>
        <c:crosses val="autoZero"/>
        <c:crossBetween val="between"/>
      </c:valAx>
      <c:valAx>
        <c:axId val="57049472"/>
        <c:scaling>
          <c:orientation val="minMax"/>
          <c:min val="40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s-AR" sz="1600" b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Consumo (kg/</a:t>
                </a:r>
                <a:r>
                  <a:rPr lang="es-AR" sz="1600" b="0" dirty="0" err="1">
                    <a:solidFill>
                      <a:sysClr val="windowText" lastClr="000000"/>
                    </a:solidFill>
                    <a:latin typeface="Calibri" pitchFamily="34" charset="0"/>
                  </a:rPr>
                  <a:t>hab</a:t>
                </a:r>
                <a:r>
                  <a:rPr lang="es-AR" sz="1600" b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/año)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7051392"/>
        <c:crosses val="max"/>
        <c:crossBetween val="between"/>
      </c:valAx>
      <c:catAx>
        <c:axId val="57051392"/>
        <c:scaling>
          <c:orientation val="minMax"/>
        </c:scaling>
        <c:delete val="1"/>
        <c:axPos val="b"/>
        <c:numFmt formatCode="General" sourceLinked="1"/>
        <c:tickLblPos val="none"/>
        <c:crossAx val="57049472"/>
        <c:crosses val="autoZero"/>
        <c:auto val="1"/>
        <c:lblAlgn val="ctr"/>
        <c:lblOffset val="100"/>
      </c:catAx>
      <c:spPr>
        <a:gradFill rotWithShape="1">
          <a:gsLst>
            <a:gs pos="0">
              <a:srgbClr val="DDDDDD"/>
            </a:gs>
            <a:gs pos="50000">
              <a:srgbClr val="6E7355">
                <a:lumMod val="105000"/>
                <a:satMod val="103000"/>
                <a:tint val="73000"/>
              </a:srgbClr>
            </a:gs>
            <a:gs pos="100000">
              <a:srgbClr val="6E735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6E7355"/>
          </a:solidFill>
          <a:prstDash val="solid"/>
          <a:miter lim="800000"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B56D1-A549-4538-959D-F7C5E9D5AD36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28D3B-A34E-4AE5-AC73-84A5F1D623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99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8D3B-A34E-4AE5-AC73-84A5F1D6233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909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HACER SALVEDAD:</a:t>
            </a:r>
            <a:r>
              <a:rPr lang="es-AR" baseline="0" dirty="0" smtClean="0"/>
              <a:t> que desde el seminario ya paso un año, sin que siquiera se alcancen los supuestos del modelo –de hecho se continuo perdiendo hacienda-  a pesar de una mayor retención de hembras y los nuevos escenarios de precios</a:t>
            </a:r>
          </a:p>
          <a:p>
            <a:endParaRPr lang="es-AR" baseline="0" dirty="0" smtClean="0"/>
          </a:p>
          <a:p>
            <a:r>
              <a:rPr lang="es-AR" baseline="0" dirty="0" smtClean="0"/>
              <a:t>La cantidad de vientres perdidos, según la conclusión 2010, esta referida a vacas y vaquillonas.</a:t>
            </a:r>
          </a:p>
          <a:p>
            <a:endParaRPr lang="es-AR" baseline="0" dirty="0" smtClean="0"/>
          </a:p>
          <a:p>
            <a:r>
              <a:rPr lang="es-AR" baseline="0" dirty="0" smtClean="0"/>
              <a:t>BASE DE DATOS SENASA!!!!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6135B-7D78-4E73-83F2-976BF8CB48F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87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886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8083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5517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27278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493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25908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94805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99833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43565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1396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74406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29507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41168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86369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500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38770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7396-CD0B-459A-A44A-26728FE4AE7E}" type="datetimeFigureOut">
              <a:rPr lang="es-ES" smtClean="0"/>
              <a:pPr/>
              <a:t>08/08/2014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0466-CCD9-47D8-8A38-F38AEB8F53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2498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180068-41A2-4DC9-9054-B001EB7E60BE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08/08/2014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0C40A05-8349-4308-9503-1D8D99C311A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0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34.jpeg"/><Relationship Id="rId21" Type="http://schemas.openxmlformats.org/officeDocument/2006/relationships/image" Target="../media/image24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jpeg"/><Relationship Id="rId11" Type="http://schemas.openxmlformats.org/officeDocument/2006/relationships/image" Target="../media/image14.jpeg"/><Relationship Id="rId5" Type="http://schemas.openxmlformats.org/officeDocument/2006/relationships/image" Target="../media/image36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oleObject" Target="../embeddings/Hoja_de_c_lculo_de_Microsoft_Office_Excel_97-20036.xls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20" Type="http://schemas.openxmlformats.org/officeDocument/2006/relationships/image" Target="../media/image40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39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jpeg"/><Relationship Id="rId7" Type="http://schemas.openxmlformats.org/officeDocument/2006/relationships/image" Target="../media/image37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jpeg"/><Relationship Id="rId11" Type="http://schemas.openxmlformats.org/officeDocument/2006/relationships/image" Target="../media/image13.jpeg"/><Relationship Id="rId5" Type="http://schemas.openxmlformats.org/officeDocument/2006/relationships/image" Target="../media/image35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1.jpeg"/><Relationship Id="rId4" Type="http://schemas.openxmlformats.org/officeDocument/2006/relationships/image" Target="../media/image34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2.png"/><Relationship Id="rId21" Type="http://schemas.openxmlformats.org/officeDocument/2006/relationships/image" Target="../media/image24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png"/><Relationship Id="rId11" Type="http://schemas.openxmlformats.org/officeDocument/2006/relationships/image" Target="../media/image14.jpeg"/><Relationship Id="rId5" Type="http://schemas.openxmlformats.org/officeDocument/2006/relationships/image" Target="../media/image43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oleObject" Target="../embeddings/Documento_de_Microsoft_Office_Word_97-20037.doc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45.jpeg"/><Relationship Id="rId21" Type="http://schemas.openxmlformats.org/officeDocument/2006/relationships/image" Target="../media/image25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47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46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4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34.jpeg"/><Relationship Id="rId21" Type="http://schemas.openxmlformats.org/officeDocument/2006/relationships/image" Target="../media/image24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jpeg"/><Relationship Id="rId11" Type="http://schemas.openxmlformats.org/officeDocument/2006/relationships/image" Target="../media/image14.jpeg"/><Relationship Id="rId5" Type="http://schemas.openxmlformats.org/officeDocument/2006/relationships/image" Target="../media/image36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0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jpe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0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jpe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0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5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slide" Target="slide4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chart" Target="../charts/chart6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0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8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oleObject" Target="../embeddings/Hoja_de_c_lculo_de_Microsoft_Office_Excel_97-20031.xls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oleObject" Target="../embeddings/Hoja_de_c_lculo_de_Microsoft_Office_Excel_97-20032.xls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59.jpe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60.jpeg"/><Relationship Id="rId9" Type="http://schemas.openxmlformats.org/officeDocument/2006/relationships/image" Target="../media/image56.jpeg"/><Relationship Id="rId1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oleObject" Target="../embeddings/Hoja_de_c_lculo_de_Microsoft_Office_Excel_97-20033.xls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oleObject" Target="../embeddings/Hoja_de_c_lculo_de_Microsoft_Office_Excel_97-20034.xls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6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5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4.png"/><Relationship Id="rId21" Type="http://schemas.openxmlformats.org/officeDocument/2006/relationships/image" Target="../media/image24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5.jpeg"/><Relationship Id="rId11" Type="http://schemas.openxmlformats.org/officeDocument/2006/relationships/image" Target="../media/image56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slide" Target="slide4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slide" Target="slide7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30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31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oleObject" Target="../embeddings/Hoja_de_c_lculo_de_Microsoft_Office_Excel_97-20035.xls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33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98734" cy="2306103"/>
          </a:xfrm>
        </p:spPr>
        <p:txBody>
          <a:bodyPr/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“LA INTEGRACIÓN PARA EL DESARROLLO GANADERO”</a:t>
            </a:r>
            <a:b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 años de Pasantías</a:t>
            </a:r>
            <a:endParaRPr lang="es-E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1187624" y="3212976"/>
            <a:ext cx="6798736" cy="27363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2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Tutores:</a:t>
            </a:r>
            <a:r>
              <a:rPr lang="es-E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M.V. Fernando Gil</a:t>
            </a:r>
          </a:p>
          <a:p>
            <a:pPr algn="l"/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M.V. Federico </a:t>
            </a:r>
            <a:r>
              <a:rPr lang="es-ES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Santangelo</a:t>
            </a:r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Pasantes</a:t>
            </a:r>
            <a:r>
              <a:rPr lang="es-ES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Mariela </a:t>
            </a:r>
            <a:r>
              <a:rPr lang="es-E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D’alessandro</a:t>
            </a: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      </a:t>
            </a:r>
            <a:r>
              <a:rPr lang="es-E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Mailen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Riveira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Rubin</a:t>
            </a: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      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Ricardo Daniel </a:t>
            </a:r>
            <a:r>
              <a:rPr lang="es-E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Simari</a:t>
            </a: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</a:p>
        </p:txBody>
      </p:sp>
      <p:pic>
        <p:nvPicPr>
          <p:cNvPr id="4" name="Picture 4" descr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360" y="6036088"/>
            <a:ext cx="684014" cy="6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067758"/>
            <a:ext cx="1502694" cy="6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594" y="6036088"/>
            <a:ext cx="528340" cy="6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2642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Forma libre"/>
          <p:cNvSpPr/>
          <p:nvPr/>
        </p:nvSpPr>
        <p:spPr>
          <a:xfrm>
            <a:off x="1875002" y="3485414"/>
            <a:ext cx="2051284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6 Forma libre"/>
          <p:cNvSpPr/>
          <p:nvPr/>
        </p:nvSpPr>
        <p:spPr>
          <a:xfrm>
            <a:off x="3427654" y="2580461"/>
            <a:ext cx="2232248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8 Hexágono"/>
          <p:cNvSpPr/>
          <p:nvPr/>
        </p:nvSpPr>
        <p:spPr>
          <a:xfrm>
            <a:off x="5066565" y="3615231"/>
            <a:ext cx="2051050" cy="1760538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10 Forma libre"/>
          <p:cNvSpPr/>
          <p:nvPr/>
        </p:nvSpPr>
        <p:spPr>
          <a:xfrm>
            <a:off x="1827094" y="1590562"/>
            <a:ext cx="2147100" cy="1847745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Hexágono"/>
          <p:cNvSpPr/>
          <p:nvPr/>
        </p:nvSpPr>
        <p:spPr>
          <a:xfrm>
            <a:off x="3419873" y="620688"/>
            <a:ext cx="2304256" cy="1906688"/>
          </a:xfrm>
          <a:prstGeom prst="hexagon">
            <a:avLst>
              <a:gd name="adj" fmla="val 28386"/>
              <a:gd name="vf" fmla="val 11547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14 Forma libre"/>
          <p:cNvSpPr/>
          <p:nvPr/>
        </p:nvSpPr>
        <p:spPr>
          <a:xfrm>
            <a:off x="5148065" y="1700810"/>
            <a:ext cx="2088232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1 Hexágono"/>
          <p:cNvSpPr/>
          <p:nvPr/>
        </p:nvSpPr>
        <p:spPr>
          <a:xfrm>
            <a:off x="6661640" y="2743202"/>
            <a:ext cx="1974768" cy="175388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38 Hexágono"/>
          <p:cNvSpPr/>
          <p:nvPr/>
        </p:nvSpPr>
        <p:spPr>
          <a:xfrm>
            <a:off x="561626" y="2605145"/>
            <a:ext cx="1778305" cy="1760537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15 Forma libre"/>
          <p:cNvSpPr/>
          <p:nvPr/>
        </p:nvSpPr>
        <p:spPr>
          <a:xfrm>
            <a:off x="3475647" y="4420932"/>
            <a:ext cx="2051284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7 Forma libre"/>
          <p:cNvSpPr/>
          <p:nvPr/>
        </p:nvSpPr>
        <p:spPr>
          <a:xfrm>
            <a:off x="6661641" y="4516984"/>
            <a:ext cx="1974767" cy="1717570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1 CuadroTexto"/>
          <p:cNvSpPr txBox="1">
            <a:spLocks noChangeArrowheads="1"/>
          </p:cNvSpPr>
          <p:nvPr/>
        </p:nvSpPr>
        <p:spPr bwMode="auto">
          <a:xfrm>
            <a:off x="1999573" y="2307670"/>
            <a:ext cx="1885950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Productivas</a:t>
            </a:r>
          </a:p>
        </p:txBody>
      </p:sp>
      <p:sp>
        <p:nvSpPr>
          <p:cNvPr id="23" name="3 CuadroTexto"/>
          <p:cNvSpPr txBox="1">
            <a:spLocks noChangeArrowheads="1"/>
          </p:cNvSpPr>
          <p:nvPr/>
        </p:nvSpPr>
        <p:spPr bwMode="auto">
          <a:xfrm>
            <a:off x="1892108" y="4048364"/>
            <a:ext cx="1895475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Comerciales</a:t>
            </a:r>
          </a:p>
        </p:txBody>
      </p:sp>
      <p:sp>
        <p:nvSpPr>
          <p:cNvPr id="24" name="4 CuadroTexto"/>
          <p:cNvSpPr txBox="1">
            <a:spLocks noChangeArrowheads="1"/>
          </p:cNvSpPr>
          <p:nvPr/>
        </p:nvSpPr>
        <p:spPr bwMode="auto">
          <a:xfrm>
            <a:off x="3872824" y="3231595"/>
            <a:ext cx="1366837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Políticas</a:t>
            </a: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5148065" y="2348880"/>
            <a:ext cx="2051050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Organizativas</a:t>
            </a:r>
          </a:p>
        </p:txBody>
      </p:sp>
      <p:sp>
        <p:nvSpPr>
          <p:cNvPr id="26" name="4 CuadroTexto"/>
          <p:cNvSpPr txBox="1">
            <a:spLocks noChangeArrowheads="1"/>
          </p:cNvSpPr>
          <p:nvPr/>
        </p:nvSpPr>
        <p:spPr bwMode="auto">
          <a:xfrm>
            <a:off x="3547772" y="5108667"/>
            <a:ext cx="2051284" cy="46166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 smtClean="0">
                <a:solidFill>
                  <a:prstClr val="white"/>
                </a:solidFill>
              </a:rPr>
              <a:t>Tecnológicas</a:t>
            </a:r>
            <a:endParaRPr lang="es-AR" sz="2400" dirty="0">
              <a:solidFill>
                <a:prstClr val="white"/>
              </a:solidFill>
            </a:endParaRPr>
          </a:p>
        </p:txBody>
      </p:sp>
      <p:sp>
        <p:nvSpPr>
          <p:cNvPr id="27" name="4 CuadroTexto"/>
          <p:cNvSpPr txBox="1">
            <a:spLocks noChangeArrowheads="1"/>
          </p:cNvSpPr>
          <p:nvPr/>
        </p:nvSpPr>
        <p:spPr bwMode="auto">
          <a:xfrm>
            <a:off x="6813400" y="5157593"/>
            <a:ext cx="1765564" cy="46166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 smtClean="0">
                <a:solidFill>
                  <a:prstClr val="white"/>
                </a:solidFill>
              </a:rPr>
              <a:t>Climáticas</a:t>
            </a:r>
            <a:endParaRPr lang="es-AR" sz="2400" dirty="0">
              <a:solidFill>
                <a:prstClr val="white"/>
              </a:solidFill>
            </a:endParaRPr>
          </a:p>
        </p:txBody>
      </p:sp>
      <p:pic>
        <p:nvPicPr>
          <p:cNvPr id="18" name="Picture 9" descr="DSCN07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00-0000000707-02-m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0581" name="Imagen de mapa de bits" r:id="rId9" imgW="5428571" imgH="3962953" progId="">
              <p:embed/>
            </p:oleObj>
          </a:graphicData>
        </a:graphic>
      </p:graphicFrame>
      <p:pic>
        <p:nvPicPr>
          <p:cNvPr id="21" name="Picture 6" descr="100_26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100_308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100_267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producc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fe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fri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 descr="churras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carne cocid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2" descr="plat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2 Imagen" descr="2012 a marzo 078.JPG"/>
          <p:cNvPicPr>
            <a:picLocks noChangeAspect="1"/>
          </p:cNvPicPr>
          <p:nvPr/>
        </p:nvPicPr>
        <p:blipFill>
          <a:blip r:embed="rId19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Los Moli\Downloads\rotativ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6591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Título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Evaluar el impacto de cada una de las tecnologías utilizadas en los índices productivos y en el resultado económico. (2009)</a:t>
            </a: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5656" y="2607776"/>
          <a:ext cx="7129785" cy="3700899"/>
        </p:xfrm>
        <a:graphic>
          <a:graphicData uri="http://schemas.openxmlformats.org/presentationml/2006/ole">
            <p:oleObj spid="_x0000_s281608" name="Hoja de cálculo" r:id="rId3" imgW="6425124" imgH="2066526" progId="Excel.Sheet.8">
              <p:embed/>
            </p:oleObj>
          </a:graphicData>
        </a:graphic>
      </p:graphicFrame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5227145" y="1871257"/>
            <a:ext cx="3313112" cy="719138"/>
            <a:chOff x="1565" y="754"/>
            <a:chExt cx="2676" cy="453"/>
          </a:xfrm>
        </p:grpSpPr>
        <p:sp>
          <p:nvSpPr>
            <p:cNvPr id="5" name="AutoShape 112"/>
            <p:cNvSpPr>
              <a:spLocks noChangeArrowheads="1"/>
            </p:cNvSpPr>
            <p:nvPr/>
          </p:nvSpPr>
          <p:spPr bwMode="auto">
            <a:xfrm>
              <a:off x="1565" y="754"/>
              <a:ext cx="2676" cy="453"/>
            </a:xfrm>
            <a:prstGeom prst="rightArrow">
              <a:avLst>
                <a:gd name="adj1" fmla="val 50000"/>
                <a:gd name="adj2" fmla="val 147682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" name="Text Box 114"/>
            <p:cNvSpPr txBox="1">
              <a:spLocks noChangeArrowheads="1"/>
            </p:cNvSpPr>
            <p:nvPr/>
          </p:nvSpPr>
          <p:spPr bwMode="auto">
            <a:xfrm>
              <a:off x="2336" y="845"/>
              <a:ext cx="681" cy="2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>
                  <a:latin typeface="Calibri" pitchFamily="34" charset="0"/>
                </a:rPr>
                <a:t>1º</a:t>
              </a:r>
            </a:p>
          </p:txBody>
        </p:sp>
      </p:grp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619372" y="3212976"/>
            <a:ext cx="792163" cy="2952750"/>
            <a:chOff x="68" y="1525"/>
            <a:chExt cx="499" cy="1905"/>
          </a:xfrm>
        </p:grpSpPr>
        <p:sp>
          <p:nvSpPr>
            <p:cNvPr id="8" name="AutoShape 113"/>
            <p:cNvSpPr>
              <a:spLocks noChangeArrowheads="1"/>
            </p:cNvSpPr>
            <p:nvPr/>
          </p:nvSpPr>
          <p:spPr bwMode="auto">
            <a:xfrm>
              <a:off x="68" y="1525"/>
              <a:ext cx="499" cy="1905"/>
            </a:xfrm>
            <a:prstGeom prst="downArrow">
              <a:avLst>
                <a:gd name="adj1" fmla="val 50000"/>
                <a:gd name="adj2" fmla="val 95441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" name="Text Box 115"/>
            <p:cNvSpPr txBox="1">
              <a:spLocks noChangeArrowheads="1"/>
            </p:cNvSpPr>
            <p:nvPr/>
          </p:nvSpPr>
          <p:spPr bwMode="auto">
            <a:xfrm>
              <a:off x="158" y="2091"/>
              <a:ext cx="363" cy="256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>
                  <a:latin typeface="Calibri" pitchFamily="34" charset="0"/>
                </a:rPr>
                <a:t>2º</a:t>
              </a:r>
            </a:p>
          </p:txBody>
        </p:sp>
      </p:grpSp>
      <p:pic>
        <p:nvPicPr>
          <p:cNvPr id="10" name="Picture 9" descr="DSCN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00-0000000707-02-m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1609" name="Imagen de mapa de bits" r:id="rId6" imgW="5428571" imgH="3962953" progId="">
              <p:embed/>
            </p:oleObj>
          </a:graphicData>
        </a:graphic>
      </p:graphicFrame>
      <p:pic>
        <p:nvPicPr>
          <p:cNvPr id="13" name="Picture 6" descr="100_2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100_308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100_26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producc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fe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fri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hurras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carne coci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p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 Imagen" descr="2012 a marzo 078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Los Moli\Downloads\rotativ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415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2629" name="Imagen de mapa de bits" r:id="rId5" imgW="5428571" imgH="3962953" progId="">
              <p:embed/>
            </p:oleObj>
          </a:graphicData>
        </a:graphic>
      </p:graphicFrame>
      <p:pic>
        <p:nvPicPr>
          <p:cNvPr id="12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9224" y="620688"/>
            <a:ext cx="5934075" cy="4381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30743" y="3356992"/>
            <a:ext cx="6038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89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Forma libre"/>
          <p:cNvSpPr/>
          <p:nvPr/>
        </p:nvSpPr>
        <p:spPr>
          <a:xfrm>
            <a:off x="1875002" y="3485414"/>
            <a:ext cx="2051284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6 Forma libre"/>
          <p:cNvSpPr/>
          <p:nvPr/>
        </p:nvSpPr>
        <p:spPr>
          <a:xfrm>
            <a:off x="3427654" y="2580461"/>
            <a:ext cx="2232248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8 Hexágono"/>
          <p:cNvSpPr/>
          <p:nvPr/>
        </p:nvSpPr>
        <p:spPr>
          <a:xfrm>
            <a:off x="5066565" y="3615231"/>
            <a:ext cx="2051050" cy="1760538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10 Forma libre"/>
          <p:cNvSpPr/>
          <p:nvPr/>
        </p:nvSpPr>
        <p:spPr>
          <a:xfrm>
            <a:off x="1827094" y="1590562"/>
            <a:ext cx="2147100" cy="1847745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Hexágono"/>
          <p:cNvSpPr/>
          <p:nvPr/>
        </p:nvSpPr>
        <p:spPr>
          <a:xfrm>
            <a:off x="3419873" y="620688"/>
            <a:ext cx="2304256" cy="1906688"/>
          </a:xfrm>
          <a:prstGeom prst="hexagon">
            <a:avLst>
              <a:gd name="adj" fmla="val 28386"/>
              <a:gd name="vf" fmla="val 115470"/>
            </a:avLst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14 Forma libre"/>
          <p:cNvSpPr/>
          <p:nvPr/>
        </p:nvSpPr>
        <p:spPr>
          <a:xfrm>
            <a:off x="5148065" y="1700810"/>
            <a:ext cx="2088232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1 Hexágono"/>
          <p:cNvSpPr/>
          <p:nvPr/>
        </p:nvSpPr>
        <p:spPr>
          <a:xfrm>
            <a:off x="6661640" y="2743202"/>
            <a:ext cx="1974768" cy="175388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38 Hexágono"/>
          <p:cNvSpPr/>
          <p:nvPr/>
        </p:nvSpPr>
        <p:spPr>
          <a:xfrm>
            <a:off x="561626" y="2605145"/>
            <a:ext cx="1778305" cy="1760537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15 Forma libre"/>
          <p:cNvSpPr/>
          <p:nvPr/>
        </p:nvSpPr>
        <p:spPr>
          <a:xfrm>
            <a:off x="3475647" y="4420932"/>
            <a:ext cx="2051284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7 Forma libre"/>
          <p:cNvSpPr/>
          <p:nvPr/>
        </p:nvSpPr>
        <p:spPr>
          <a:xfrm>
            <a:off x="6661641" y="4516984"/>
            <a:ext cx="1974767" cy="1717570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1999573" y="2307670"/>
            <a:ext cx="1885950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Productivas</a:t>
            </a: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1892108" y="4048364"/>
            <a:ext cx="1895475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Comerciales</a:t>
            </a:r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3872824" y="3231595"/>
            <a:ext cx="1366837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Políticas</a:t>
            </a: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5148065" y="2348880"/>
            <a:ext cx="2051050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Organizativas</a:t>
            </a:r>
          </a:p>
        </p:txBody>
      </p:sp>
      <p:sp>
        <p:nvSpPr>
          <p:cNvPr id="16" name="4 CuadroTexto"/>
          <p:cNvSpPr txBox="1">
            <a:spLocks noChangeArrowheads="1"/>
          </p:cNvSpPr>
          <p:nvPr/>
        </p:nvSpPr>
        <p:spPr bwMode="auto">
          <a:xfrm>
            <a:off x="3547772" y="5108667"/>
            <a:ext cx="2051284" cy="46166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 smtClean="0">
                <a:solidFill>
                  <a:prstClr val="white"/>
                </a:solidFill>
              </a:rPr>
              <a:t>Tecnológicas</a:t>
            </a:r>
            <a:endParaRPr lang="es-AR" sz="2400" dirty="0">
              <a:solidFill>
                <a:prstClr val="white"/>
              </a:solidFill>
            </a:endParaRPr>
          </a:p>
        </p:txBody>
      </p:sp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6870844" y="5144936"/>
            <a:ext cx="1765564" cy="46166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 smtClean="0">
                <a:solidFill>
                  <a:prstClr val="white"/>
                </a:solidFill>
              </a:rPr>
              <a:t>Climáticas</a:t>
            </a:r>
            <a:endParaRPr lang="es-AR" sz="2400" dirty="0">
              <a:solidFill>
                <a:prstClr val="white"/>
              </a:solidFill>
            </a:endParaRPr>
          </a:p>
        </p:txBody>
      </p:sp>
      <p:pic>
        <p:nvPicPr>
          <p:cNvPr id="18" name="Picture 9" descr="DSCN07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00-0000000707-02-m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3653" name="Imagen de mapa de bits" r:id="rId10" imgW="5428571" imgH="3962953" progId="">
              <p:embed/>
            </p:oleObj>
          </a:graphicData>
        </a:graphic>
      </p:graphicFrame>
      <p:pic>
        <p:nvPicPr>
          <p:cNvPr id="21" name="Picture 6" descr="100_266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100_308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100_26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producc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fee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fri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churrasc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carne cocid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plat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 Imagen" descr="2012 a marzo 078.JPG"/>
          <p:cNvPicPr>
            <a:picLocks noChangeAspect="1"/>
          </p:cNvPicPr>
          <p:nvPr/>
        </p:nvPicPr>
        <p:blipFill>
          <a:blip r:embed="rId20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Los Moli\Downloads\rotativ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788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4" name="Picture 2" descr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029327"/>
            <a:ext cx="647700" cy="639763"/>
          </a:xfrm>
          <a:prstGeom prst="rect">
            <a:avLst/>
          </a:prstGeom>
          <a:noFill/>
        </p:spPr>
      </p:pic>
      <p:graphicFrame>
        <p:nvGraphicFramePr>
          <p:cNvPr id="873475" name="Object 3"/>
          <p:cNvGraphicFramePr>
            <a:graphicFrameLocks noChangeAspect="1"/>
          </p:cNvGraphicFramePr>
          <p:nvPr/>
        </p:nvGraphicFramePr>
        <p:xfrm>
          <a:off x="7523164" y="6030915"/>
          <a:ext cx="1152525" cy="631825"/>
        </p:xfrm>
        <a:graphic>
          <a:graphicData uri="http://schemas.openxmlformats.org/presentationml/2006/ole">
            <p:oleObj spid="_x0000_s284680" name="Document" r:id="rId4" imgW="1237488" imgH="765048" progId="Word.Document.8">
              <p:embed/>
            </p:oleObj>
          </a:graphicData>
        </a:graphic>
      </p:graphicFrame>
      <p:pic>
        <p:nvPicPr>
          <p:cNvPr id="873476" name="Picture 4" descr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1" y="6030915"/>
            <a:ext cx="1727200" cy="617537"/>
          </a:xfrm>
          <a:prstGeom prst="rect">
            <a:avLst/>
          </a:prstGeom>
          <a:noFill/>
        </p:spPr>
      </p:pic>
      <p:sp>
        <p:nvSpPr>
          <p:cNvPr id="873482" name="Rectangle 10"/>
          <p:cNvSpPr>
            <a:spLocks noChangeArrowheads="1"/>
          </p:cNvSpPr>
          <p:nvPr/>
        </p:nvSpPr>
        <p:spPr bwMode="auto">
          <a:xfrm>
            <a:off x="369825" y="2338233"/>
            <a:ext cx="83780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s-AR" sz="2800" b="1" u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“Los Por Qué de la </a:t>
            </a:r>
            <a:r>
              <a:rPr lang="es-A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Ganadería en el Partido de Punta Indio</a:t>
            </a:r>
            <a:r>
              <a:rPr lang="es-AR" sz="2800" b="1" u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”(2008)</a:t>
            </a:r>
            <a:endParaRPr lang="es-ES" sz="2800" b="1" u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3483" name="Text Box 11"/>
          <p:cNvSpPr txBox="1">
            <a:spLocks noChangeArrowheads="1"/>
          </p:cNvSpPr>
          <p:nvPr/>
        </p:nvSpPr>
        <p:spPr bwMode="auto">
          <a:xfrm>
            <a:off x="363560" y="854889"/>
            <a:ext cx="84244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AR" sz="3200" b="1" u="none" dirty="0"/>
              <a:t> </a:t>
            </a:r>
            <a:r>
              <a:rPr lang="es-A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GANADERÍA Y EL DESARROLLO LOCAL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734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8614" y="6102350"/>
            <a:ext cx="2813050" cy="533400"/>
          </a:xfrm>
          <a:prstGeom prst="rect">
            <a:avLst/>
          </a:prstGeom>
          <a:noFill/>
        </p:spPr>
      </p:pic>
      <p:pic>
        <p:nvPicPr>
          <p:cNvPr id="9" name="Picture 9" descr="DSCN07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00-0000000707-02-m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4681" name="Imagen de mapa de bits" r:id="rId9" imgW="5428571" imgH="3962953" progId="">
              <p:embed/>
            </p:oleObj>
          </a:graphicData>
        </a:graphic>
      </p:graphicFrame>
      <p:pic>
        <p:nvPicPr>
          <p:cNvPr id="12" name="Picture 6" descr="100_26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100_308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100_267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producc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fe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fri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churras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carne cocid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plat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 Imagen" descr="2012 a marzo 078.JPG"/>
          <p:cNvPicPr>
            <a:picLocks noChangeAspect="1"/>
          </p:cNvPicPr>
          <p:nvPr/>
        </p:nvPicPr>
        <p:blipFill>
          <a:blip r:embed="rId19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Los Moli\Downloads\rotativ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409071" y="3704312"/>
            <a:ext cx="8229600" cy="1571625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s-A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“Adopción de tecnología </a:t>
            </a:r>
            <a:br>
              <a:rPr lang="es-A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A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agropecuaria de la ganadería</a:t>
            </a:r>
          </a:p>
          <a:p>
            <a:pPr>
              <a:defRPr/>
            </a:pPr>
            <a:r>
              <a:rPr lang="es-A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vacuna en la Cuenca del Salado” (2013)</a:t>
            </a:r>
            <a:endParaRPr lang="es-A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58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205831"/>
          <p:cNvSpPr txBox="1">
            <a:spLocks noChangeArrowheads="1"/>
          </p:cNvSpPr>
          <p:nvPr/>
        </p:nvSpPr>
        <p:spPr>
          <a:xfrm>
            <a:off x="1819979" y="511411"/>
            <a:ext cx="6050012" cy="1296988"/>
          </a:xfrm>
          <a:prstGeom prst="bevel">
            <a:avLst>
              <a:gd name="adj" fmla="val 1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 de herramientas</a:t>
            </a:r>
            <a:br>
              <a:rPr lang="es-E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abordaje a campo</a:t>
            </a:r>
            <a:endParaRPr lang="es-E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7544" y="3068960"/>
            <a:ext cx="5410274" cy="345591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ENCUESTAS</a:t>
            </a:r>
          </a:p>
          <a:p>
            <a:pPr>
              <a:buFont typeface="Wingdings" pitchFamily="2" charset="2"/>
              <a:buNone/>
            </a:pPr>
            <a:endParaRPr lang="es-ES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ENTREVISTAS</a:t>
            </a:r>
          </a:p>
          <a:p>
            <a:pPr>
              <a:buFont typeface="Wingdings" pitchFamily="2" charset="2"/>
              <a:buNone/>
            </a:pPr>
            <a:endParaRPr lang="es-ES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JORNADAS DE CAMPO</a:t>
            </a:r>
          </a:p>
          <a:p>
            <a:endParaRPr lang="es-ES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TALLERES GRUPALES</a:t>
            </a:r>
            <a:endParaRPr lang="es-ES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9" descr="encuest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0829"/>
            <a:ext cx="1698098" cy="3024336"/>
          </a:xfrm>
          <a:prstGeom prst="rect">
            <a:avLst/>
          </a:prstGeom>
          <a:noFill/>
        </p:spPr>
      </p:pic>
      <p:pic>
        <p:nvPicPr>
          <p:cNvPr id="5" name="Picture 2" descr="C:\Documents and Settings\Maria Eugenia\Mis documentos\Mis imágenes\PASANTIA\IMG00269-20130701-2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337" y="1844826"/>
            <a:ext cx="2782628" cy="248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EntrevistasParram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336" y="4153446"/>
            <a:ext cx="2782628" cy="2121136"/>
          </a:xfrm>
          <a:prstGeom prst="rect">
            <a:avLst/>
          </a:prstGeom>
          <a:noFill/>
        </p:spPr>
      </p:pic>
      <p:pic>
        <p:nvPicPr>
          <p:cNvPr id="8" name="Picture 9" descr="DSCN07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00-0000000707-02-m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5701" name="Imagen de mapa de bits" r:id="rId8" imgW="5428571" imgH="3962953" progId="">
              <p:embed/>
            </p:oleObj>
          </a:graphicData>
        </a:graphic>
      </p:graphicFrame>
      <p:pic>
        <p:nvPicPr>
          <p:cNvPr id="11" name="Picture 6" descr="100_26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100_308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100_267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roducc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fe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fri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hurrasc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arne cocid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pla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2 Imagen" descr="2012 a marzo 078.JPG"/>
          <p:cNvPicPr>
            <a:picLocks noChangeAspect="1"/>
          </p:cNvPicPr>
          <p:nvPr/>
        </p:nvPicPr>
        <p:blipFill>
          <a:blip r:embed="rId18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Los Moli\Downloads\rotativ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258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39552" y="6926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Conclusiones</a:t>
            </a:r>
            <a:endParaRPr lang="es-AR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552" y="1643062"/>
            <a:ext cx="7992888" cy="44502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tamaño del establecimiento no determina el grado de adopción de tecnologías por parte de los productores.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s-A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se puede pensar en </a:t>
            </a:r>
            <a:r>
              <a:rPr lang="es-A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“Adopción de Tecnologías” 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 tener en cuenta el </a:t>
            </a:r>
            <a:r>
              <a:rPr lang="es-A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“Perfil del Productor”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la va a implementar. 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es-AR" sz="2800" dirty="0" smtClean="0"/>
          </a:p>
        </p:txBody>
      </p:sp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6725" name="Imagen de mapa de bits" r:id="rId5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168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187624" y="764704"/>
            <a:ext cx="6798734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Conclusiones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98559" y="1574912"/>
            <a:ext cx="7776864" cy="5286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adopción de tecnología se efectiviza cuando el productor comprueba: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impacto de la misma con respecto a los costos: Relación Costo / Beneficio.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grado de </a:t>
            </a:r>
            <a:r>
              <a:rPr lang="es-A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“Dificultad en su implementación”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</a:p>
          <a:p>
            <a:pPr lvl="2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Recursos Económicos </a:t>
            </a:r>
          </a:p>
          <a:p>
            <a:pPr lvl="2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Manejo </a:t>
            </a:r>
          </a:p>
          <a:p>
            <a:pPr lvl="3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falta de personal es una restricción importante en la decisión de adopción de tecnología.</a:t>
            </a:r>
          </a:p>
          <a:p>
            <a:pPr lvl="1" algn="just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AR" dirty="0" smtClean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7749" name="Imagen de mapa de bits" r:id="rId5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865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59" y="744424"/>
            <a:ext cx="7802574" cy="15735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641" y="2359461"/>
            <a:ext cx="3593703" cy="39564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 descr="DSCN07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0-0000000707-02-m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8773" name="Imagen de mapa de bits" r:id="rId7" imgW="5428571" imgH="3962953" progId="">
              <p:embed/>
            </p:oleObj>
          </a:graphicData>
        </a:graphic>
      </p:graphicFrame>
      <p:pic>
        <p:nvPicPr>
          <p:cNvPr id="8" name="Picture 6" descr="100_26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00_30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100_26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roducc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fe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fri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hurrasc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rne cocid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pla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 Imagen" descr="2012 a marzo 078.JPG"/>
          <p:cNvPicPr>
            <a:picLocks noChangeAspect="1"/>
          </p:cNvPicPr>
          <p:nvPr/>
        </p:nvPicPr>
        <p:blipFill>
          <a:blip r:embed="rId17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Los Moli\Downloads\rotativ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/>
          <p:cNvSpPr/>
          <p:nvPr/>
        </p:nvSpPr>
        <p:spPr>
          <a:xfrm>
            <a:off x="5652120" y="2060848"/>
            <a:ext cx="2088232" cy="2571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1992324" y="2060848"/>
            <a:ext cx="1864634" cy="2571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/>
          <p:cNvSpPr/>
          <p:nvPr/>
        </p:nvSpPr>
        <p:spPr>
          <a:xfrm>
            <a:off x="3081624" y="5013176"/>
            <a:ext cx="1490376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5094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205831"/>
          <p:cNvSpPr>
            <a:spLocks noChangeArrowheads="1"/>
          </p:cNvSpPr>
          <p:nvPr/>
        </p:nvSpPr>
        <p:spPr bwMode="auto">
          <a:xfrm>
            <a:off x="755576" y="764703"/>
            <a:ext cx="7632848" cy="5328593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317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MX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incrementar la oferta </a:t>
            </a:r>
            <a:endParaRPr lang="es-MX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MX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carne no </a:t>
            </a:r>
            <a:r>
              <a:rPr lang="es-MX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indispensable  </a:t>
            </a:r>
          </a:p>
          <a:p>
            <a:pPr>
              <a:spcBef>
                <a:spcPct val="50000"/>
              </a:spcBef>
              <a:defRPr/>
            </a:pPr>
            <a:r>
              <a:rPr lang="es-MX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aumentar el </a:t>
            </a:r>
            <a:r>
              <a:rPr lang="es-MX" sz="28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</a:t>
            </a:r>
            <a:r>
              <a:rPr lang="es-MX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sino </a:t>
            </a:r>
            <a:endParaRPr lang="es-MX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MX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 la </a:t>
            </a:r>
            <a:r>
              <a:rPr lang="es-MX" sz="28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Productividad</a:t>
            </a:r>
            <a:r>
              <a:rPr lang="es-MX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</p:txBody>
      </p:sp>
      <p:pic>
        <p:nvPicPr>
          <p:cNvPr id="3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89797" name="Imagen de mapa de bits" r:id="rId5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67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98072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Objetivos de las Pasantías</a:t>
            </a:r>
            <a:endParaRPr lang="es-E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24227" y="1340768"/>
            <a:ext cx="8229600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Lograr una coherencia temática tendiente a mostrar la problemática tanto de la Cadena de Ganados y Carne en su conjunto como la del productor tranqueras adentro.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Analizar y reflexionar a lo largo de las diferentes pasantías una visión global del negocio ganadero en Argentina y el mundo.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Buscar soluciones a estas problemáticas</a:t>
            </a:r>
          </a:p>
          <a:p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2389" name="Imagen de mapa de bits" r:id="rId5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05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Forma libre"/>
          <p:cNvSpPr/>
          <p:nvPr/>
        </p:nvSpPr>
        <p:spPr>
          <a:xfrm>
            <a:off x="1875002" y="3485414"/>
            <a:ext cx="2051284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6 Forma libre"/>
          <p:cNvSpPr/>
          <p:nvPr/>
        </p:nvSpPr>
        <p:spPr>
          <a:xfrm>
            <a:off x="3427654" y="2580461"/>
            <a:ext cx="2232248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8 Hexágono"/>
          <p:cNvSpPr/>
          <p:nvPr/>
        </p:nvSpPr>
        <p:spPr>
          <a:xfrm>
            <a:off x="5066565" y="3615231"/>
            <a:ext cx="2051050" cy="1760538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10 Forma libre"/>
          <p:cNvSpPr/>
          <p:nvPr/>
        </p:nvSpPr>
        <p:spPr>
          <a:xfrm>
            <a:off x="1827094" y="1590562"/>
            <a:ext cx="2147100" cy="1847745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Hexágono"/>
          <p:cNvSpPr/>
          <p:nvPr/>
        </p:nvSpPr>
        <p:spPr>
          <a:xfrm>
            <a:off x="3419873" y="620688"/>
            <a:ext cx="2304256" cy="1906688"/>
          </a:xfrm>
          <a:prstGeom prst="hexagon">
            <a:avLst>
              <a:gd name="adj" fmla="val 28386"/>
              <a:gd name="vf" fmla="val 11547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14 Forma libre"/>
          <p:cNvSpPr/>
          <p:nvPr/>
        </p:nvSpPr>
        <p:spPr>
          <a:xfrm>
            <a:off x="5148065" y="1700810"/>
            <a:ext cx="2088232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1 Hexágono"/>
          <p:cNvSpPr/>
          <p:nvPr/>
        </p:nvSpPr>
        <p:spPr>
          <a:xfrm>
            <a:off x="6661640" y="2743202"/>
            <a:ext cx="1974768" cy="175388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38 Hexágono"/>
          <p:cNvSpPr/>
          <p:nvPr/>
        </p:nvSpPr>
        <p:spPr>
          <a:xfrm>
            <a:off x="561626" y="2605145"/>
            <a:ext cx="1778305" cy="1760537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15 Forma libre"/>
          <p:cNvSpPr/>
          <p:nvPr/>
        </p:nvSpPr>
        <p:spPr>
          <a:xfrm>
            <a:off x="3475647" y="4420932"/>
            <a:ext cx="2051284" cy="1760791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7 Forma libre"/>
          <p:cNvSpPr/>
          <p:nvPr/>
        </p:nvSpPr>
        <p:spPr>
          <a:xfrm>
            <a:off x="6661641" y="4516984"/>
            <a:ext cx="1974767" cy="1717570"/>
          </a:xfrm>
          <a:custGeom>
            <a:avLst/>
            <a:gdLst>
              <a:gd name="connsiteX0" fmla="*/ 0 w 2051284"/>
              <a:gd name="connsiteY0" fmla="*/ 880396 h 1760791"/>
              <a:gd name="connsiteX1" fmla="*/ 440198 w 2051284"/>
              <a:gd name="connsiteY1" fmla="*/ 0 h 1760791"/>
              <a:gd name="connsiteX2" fmla="*/ 1611086 w 2051284"/>
              <a:gd name="connsiteY2" fmla="*/ 0 h 1760791"/>
              <a:gd name="connsiteX3" fmla="*/ 2051284 w 2051284"/>
              <a:gd name="connsiteY3" fmla="*/ 880396 h 1760791"/>
              <a:gd name="connsiteX4" fmla="*/ 1611086 w 2051284"/>
              <a:gd name="connsiteY4" fmla="*/ 1760791 h 1760791"/>
              <a:gd name="connsiteX5" fmla="*/ 440198 w 2051284"/>
              <a:gd name="connsiteY5" fmla="*/ 1760791 h 1760791"/>
              <a:gd name="connsiteX6" fmla="*/ 0 w 2051284"/>
              <a:gd name="connsiteY6" fmla="*/ 880396 h 176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284" h="1760791">
                <a:moveTo>
                  <a:pt x="0" y="880396"/>
                </a:moveTo>
                <a:lnTo>
                  <a:pt x="440198" y="0"/>
                </a:lnTo>
                <a:lnTo>
                  <a:pt x="1611086" y="0"/>
                </a:lnTo>
                <a:lnTo>
                  <a:pt x="2051284" y="880396"/>
                </a:lnTo>
                <a:lnTo>
                  <a:pt x="1611086" y="1760791"/>
                </a:lnTo>
                <a:lnTo>
                  <a:pt x="440198" y="1760791"/>
                </a:lnTo>
                <a:lnTo>
                  <a:pt x="0" y="880396"/>
                </a:lnTo>
                <a:close/>
              </a:path>
            </a:pathLst>
          </a:custGeom>
          <a:solidFill>
            <a:srgbClr val="00B050"/>
          </a:solidFill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17673" tIns="289196" rIns="317673" bIns="289196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AR" sz="13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1999573" y="2307670"/>
            <a:ext cx="1885950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Productivas</a:t>
            </a: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1892108" y="4048364"/>
            <a:ext cx="1895475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Comerciales</a:t>
            </a:r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3872824" y="3231595"/>
            <a:ext cx="1366837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Políticas</a:t>
            </a: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5148065" y="2348880"/>
            <a:ext cx="2051050" cy="4619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>
                <a:solidFill>
                  <a:prstClr val="white"/>
                </a:solidFill>
              </a:rPr>
              <a:t>Organizativas</a:t>
            </a:r>
          </a:p>
        </p:txBody>
      </p:sp>
      <p:sp>
        <p:nvSpPr>
          <p:cNvPr id="16" name="4 CuadroTexto"/>
          <p:cNvSpPr txBox="1">
            <a:spLocks noChangeArrowheads="1"/>
          </p:cNvSpPr>
          <p:nvPr/>
        </p:nvSpPr>
        <p:spPr bwMode="auto">
          <a:xfrm>
            <a:off x="3547772" y="5108667"/>
            <a:ext cx="2051284" cy="46166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 smtClean="0">
                <a:solidFill>
                  <a:prstClr val="white"/>
                </a:solidFill>
              </a:rPr>
              <a:t>Tecnológicas</a:t>
            </a:r>
            <a:endParaRPr lang="es-AR" sz="2400" dirty="0">
              <a:solidFill>
                <a:prstClr val="white"/>
              </a:solidFill>
            </a:endParaRPr>
          </a:p>
        </p:txBody>
      </p:sp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7020273" y="5157194"/>
            <a:ext cx="1765564" cy="46166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sz="2400" dirty="0" smtClean="0">
                <a:solidFill>
                  <a:prstClr val="white"/>
                </a:solidFill>
              </a:rPr>
              <a:t>Climáticas</a:t>
            </a:r>
            <a:endParaRPr lang="es-AR" sz="2400" dirty="0">
              <a:solidFill>
                <a:prstClr val="white"/>
              </a:solidFill>
            </a:endParaRPr>
          </a:p>
        </p:txBody>
      </p:sp>
      <p:pic>
        <p:nvPicPr>
          <p:cNvPr id="18" name="Picture 9" descr="DSCN07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00-0000000707-02-m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7017748"/>
              </p:ext>
            </p:extLst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98343" name="Imagen de mapa de bits" r:id="rId9" imgW="5428571" imgH="3962953" progId="">
              <p:embed/>
            </p:oleObj>
          </a:graphicData>
        </a:graphic>
      </p:graphicFrame>
      <p:pic>
        <p:nvPicPr>
          <p:cNvPr id="21" name="Picture 6" descr="100_26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100_308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100_267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producc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fe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fri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churras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carne cocid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plat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 Imagen" descr="2012 a marzo 078.JPG"/>
          <p:cNvPicPr>
            <a:picLocks noChangeAspect="1"/>
          </p:cNvPicPr>
          <p:nvPr/>
        </p:nvPicPr>
        <p:blipFill>
          <a:blip r:embed="rId19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Los Moli\Downloads\rotativ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581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11560" y="1700010"/>
            <a:ext cx="7920879" cy="4546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 smtClean="0">
              <a:solidFill>
                <a:prstClr val="black"/>
              </a:solidFill>
            </a:endParaRPr>
          </a:p>
          <a:p>
            <a:pPr algn="just"/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devaluación implementada en 2002 y la posterior flotación del tipo de cambio aporta competitividad a los </a:t>
            </a:r>
            <a:r>
              <a:rPr lang="es-ES" sz="2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commodities</a:t>
            </a:r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argentinos en el mercado internacional.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año 2003 la Organización Mundial de Salud Animal (OIE) otorga el reconocimiento como región libre de aftosa con vacunación, luego del brote ocurrido en el año 2001. </a:t>
            </a:r>
          </a:p>
          <a:p>
            <a:pPr algn="just"/>
            <a:endParaRPr lang="es-E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restricción a la entrada de carne de Estados Unidos y Canadá por la aparición de casos de “vaca loca” provoca un faltante importante de carne en el mercado internacional.</a:t>
            </a:r>
          </a:p>
          <a:p>
            <a:pPr algn="just"/>
            <a:endParaRPr lang="es-ES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último, existe una expansión en el mercado interno impulsada por una reactivación económica.</a:t>
            </a:r>
          </a:p>
          <a:p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27584" y="908720"/>
            <a:ext cx="6447501" cy="935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poco de historia…</a:t>
            </a:r>
            <a:br>
              <a:rPr lang="es-ES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2003</a:t>
            </a:r>
            <a:endParaRPr lang="es-ES" sz="3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90820" name="Imagen de mapa de bits" r:id="rId5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4281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563106" y="837246"/>
            <a:ext cx="6817206" cy="678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Situación inicial: Año 2005</a:t>
            </a:r>
            <a:endParaRPr lang="es-ES" sz="3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649024" y="1342225"/>
            <a:ext cx="7994058" cy="293244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sz="4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exportaciones llegaron al record: 770.000tn (3° exportador mundial)</a:t>
            </a:r>
          </a:p>
          <a:p>
            <a:pPr>
              <a:lnSpc>
                <a:spcPct val="170000"/>
              </a:lnSpc>
            </a:pPr>
            <a:r>
              <a:rPr lang="es-ES" sz="4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economía estaba en expansión.</a:t>
            </a:r>
          </a:p>
          <a:p>
            <a:pPr>
              <a:lnSpc>
                <a:spcPct val="170000"/>
              </a:lnSpc>
            </a:pPr>
            <a:r>
              <a:rPr lang="es-ES" sz="4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retenían vientres y por lo tanto se generaban inversiones para la producción de terneros. </a:t>
            </a:r>
          </a:p>
          <a:p>
            <a:pPr>
              <a:lnSpc>
                <a:spcPct val="170000"/>
              </a:lnSpc>
            </a:pPr>
            <a:r>
              <a:rPr lang="es-ES" sz="4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 esto llevaba consigo un aumento del 10-15% de los precios en mostrador. </a:t>
            </a:r>
          </a:p>
          <a:p>
            <a:endParaRPr lang="es-ES" sz="20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413323" y="4172381"/>
            <a:ext cx="463640" cy="1056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9025" y="5229200"/>
            <a:ext cx="799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cap="all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aumento de los precios fue generado por el incremento de la demanda</a:t>
            </a:r>
          </a:p>
        </p:txBody>
      </p:sp>
      <p:pic>
        <p:nvPicPr>
          <p:cNvPr id="6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91844" name="Imagen de mapa de bits" r:id="rId5" imgW="5428571" imgH="3962953" progId="">
              <p:embed/>
            </p:oleObj>
          </a:graphicData>
        </a:graphic>
      </p:graphicFrame>
      <p:pic>
        <p:nvPicPr>
          <p:cNvPr id="9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016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7"/>
          <p:cNvCxnSpPr/>
          <p:nvPr/>
        </p:nvCxnSpPr>
        <p:spPr>
          <a:xfrm flipV="1">
            <a:off x="611560" y="3759386"/>
            <a:ext cx="7920879" cy="21988"/>
          </a:xfrm>
          <a:prstGeom prst="line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5"/>
          <p:cNvCxnSpPr/>
          <p:nvPr/>
        </p:nvCxnSpPr>
        <p:spPr>
          <a:xfrm rot="5400000">
            <a:off x="-106352" y="3002624"/>
            <a:ext cx="1944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6"/>
          <p:cNvCxnSpPr/>
          <p:nvPr/>
        </p:nvCxnSpPr>
        <p:spPr>
          <a:xfrm rot="5400000">
            <a:off x="1171224" y="4822539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7"/>
          <p:cNvCxnSpPr/>
          <p:nvPr/>
        </p:nvCxnSpPr>
        <p:spPr>
          <a:xfrm flipH="1">
            <a:off x="4101304" y="2520429"/>
            <a:ext cx="7195" cy="1484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8"/>
          <p:cNvCxnSpPr/>
          <p:nvPr/>
        </p:nvCxnSpPr>
        <p:spPr>
          <a:xfrm rot="5400000">
            <a:off x="4764448" y="4393781"/>
            <a:ext cx="1806575" cy="11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9"/>
          <p:cNvCxnSpPr/>
          <p:nvPr/>
        </p:nvCxnSpPr>
        <p:spPr>
          <a:xfrm rot="5400000">
            <a:off x="5832086" y="2989263"/>
            <a:ext cx="180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784947" y="4010842"/>
            <a:ext cx="697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 b="1" dirty="0">
                <a:solidFill>
                  <a:srgbClr val="B15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</a:t>
            </a:r>
          </a:p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TextBox 73"/>
          <p:cNvSpPr txBox="1">
            <a:spLocks noChangeArrowheads="1"/>
          </p:cNvSpPr>
          <p:nvPr/>
        </p:nvSpPr>
        <p:spPr bwMode="auto">
          <a:xfrm>
            <a:off x="3849174" y="3983453"/>
            <a:ext cx="7296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500" b="1" dirty="0">
                <a:solidFill>
                  <a:srgbClr val="B15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</a:p>
          <a:p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74"/>
          <p:cNvSpPr txBox="1">
            <a:spLocks noChangeArrowheads="1"/>
          </p:cNvSpPr>
          <p:nvPr/>
        </p:nvSpPr>
        <p:spPr bwMode="auto">
          <a:xfrm>
            <a:off x="2306170" y="3198239"/>
            <a:ext cx="7296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500" b="1" dirty="0">
                <a:solidFill>
                  <a:srgbClr val="B15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</a:t>
            </a:r>
          </a:p>
          <a:p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75"/>
          <p:cNvSpPr txBox="1">
            <a:spLocks noChangeArrowheads="1"/>
          </p:cNvSpPr>
          <p:nvPr/>
        </p:nvSpPr>
        <p:spPr bwMode="auto">
          <a:xfrm>
            <a:off x="6604397" y="3981017"/>
            <a:ext cx="7296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500" b="1" dirty="0">
                <a:solidFill>
                  <a:srgbClr val="B15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</a:p>
          <a:p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76"/>
          <p:cNvSpPr txBox="1">
            <a:spLocks noChangeArrowheads="1"/>
          </p:cNvSpPr>
          <p:nvPr/>
        </p:nvSpPr>
        <p:spPr bwMode="auto">
          <a:xfrm>
            <a:off x="5426635" y="3111714"/>
            <a:ext cx="7296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500" b="1" dirty="0">
                <a:solidFill>
                  <a:srgbClr val="B15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857224" y="1714488"/>
            <a:ext cx="1953409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15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Retención a las </a:t>
            </a: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 </a:t>
            </a: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mínimo de faena obligatorio</a:t>
            </a:r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2517013" y="4226275"/>
            <a:ext cx="2962275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1313" indent="-341313" defTabSz="912813" eaLnBrk="0" hangingPunct="0">
              <a:defRPr/>
            </a:pPr>
            <a:r>
              <a:rPr lang="es-AR" sz="15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2006</a:t>
            </a:r>
          </a:p>
          <a:p>
            <a:pPr marL="285750" indent="-285750" defTabSz="912813" eaLnBrk="0" hangingPunct="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Creación ROE</a:t>
            </a:r>
          </a:p>
          <a:p>
            <a:pPr marL="285750" indent="-285750" defTabSz="912813" eaLnBrk="0" hangingPunct="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Suspensión </a:t>
            </a: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</a:t>
            </a: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exportaciones</a:t>
            </a:r>
          </a:p>
          <a:p>
            <a:pPr marL="285750" indent="-285750" defTabSz="912813" eaLnBrk="0" hangingPunct="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Precios sugeridos</a:t>
            </a:r>
          </a:p>
          <a:p>
            <a:pPr marL="285750" indent="-285750" defTabSz="912813" eaLnBrk="0" hangingPunct="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Cupo </a:t>
            </a: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las </a:t>
            </a: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exportaciones</a:t>
            </a:r>
          </a:p>
          <a:p>
            <a:pPr marL="285750" indent="-285750" defTabSz="912813" eaLnBrk="0" hangingPunct="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Encaje productivo exportador </a:t>
            </a:r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375058" y="1720606"/>
            <a:ext cx="20462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defTabSz="912813" eaLnBrk="0" hangingPunct="0">
              <a:buClr>
                <a:srgbClr val="B15E28"/>
              </a:buClr>
            </a:pPr>
            <a:r>
              <a:rPr lang="es-AR" sz="15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2007</a:t>
            </a:r>
          </a:p>
          <a:p>
            <a:pPr marL="285750" indent="-285750" defTabSz="912813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Compensación a </a:t>
            </a:r>
            <a:r>
              <a:rPr lang="es-AR" sz="15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</a:t>
            </a:r>
            <a:r>
              <a:rPr lang="es-AR" sz="1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s-AR" sz="15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</a:t>
            </a:r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60"/>
          <p:cNvSpPr txBox="1">
            <a:spLocks noChangeArrowheads="1"/>
          </p:cNvSpPr>
          <p:nvPr/>
        </p:nvSpPr>
        <p:spPr bwMode="auto">
          <a:xfrm>
            <a:off x="6508584" y="1694294"/>
            <a:ext cx="213306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defTabSz="912813" eaLnBrk="0" hangingPunct="0">
              <a:buClr>
                <a:srgbClr val="B15E28"/>
              </a:buClr>
            </a:pPr>
            <a:r>
              <a:rPr lang="es-AR" sz="1500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</a:t>
            </a:r>
            <a:r>
              <a:rPr lang="es-AR" sz="15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 </a:t>
            </a:r>
          </a:p>
          <a:p>
            <a:pPr marL="285750" indent="-285750" defTabSz="912813" eaLnBrk="0" hangingPunct="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Retraso </a:t>
            </a: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 de compensaciones a </a:t>
            </a:r>
            <a:r>
              <a:rPr lang="es-AR" sz="15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</a:t>
            </a:r>
            <a:r>
              <a:rPr lang="es-AR" sz="1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s-AR" sz="15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</a:t>
            </a:r>
            <a:endParaRPr lang="es-AR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-341313" defTabSz="912813" eaLnBrk="0" hangingPunct="0">
              <a:buClr>
                <a:srgbClr val="B15E28"/>
              </a:buClr>
            </a:pP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1313" indent="-341313" defTabSz="912813" eaLnBrk="0" hangingPunct="0">
              <a:buClr>
                <a:srgbClr val="B15E28"/>
              </a:buClr>
            </a:pPr>
            <a:r>
              <a:rPr lang="es-ES" sz="15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5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777422" y="4261545"/>
            <a:ext cx="2230041" cy="16270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341313" indent="-341313" defTabSz="912813" eaLnBrk="0" hangingPunct="0">
              <a:buClr>
                <a:srgbClr val="B15E28"/>
              </a:buClr>
            </a:pPr>
            <a:r>
              <a:rPr lang="es-AR" sz="15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2008</a:t>
            </a:r>
            <a:endParaRPr lang="es-AR" sz="15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-341313" defTabSz="912813">
              <a:buClr>
                <a:prstClr val="black"/>
              </a:buClr>
              <a:buFont typeface="Arial" charset="0"/>
              <a:buChar char="•"/>
            </a:pP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Precios sugeridos</a:t>
            </a:r>
          </a:p>
          <a:p>
            <a:pPr marL="341313" indent="-341313" defTabSz="912813">
              <a:buClr>
                <a:prstClr val="black"/>
              </a:buClr>
              <a:buFont typeface="Arial" charset="0"/>
              <a:buChar char="•"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 </a:t>
            </a:r>
            <a:r>
              <a:rPr lang="es-A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mínimo de faena </a:t>
            </a: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obligatorio</a:t>
            </a:r>
          </a:p>
          <a:p>
            <a:pPr marL="341313" indent="-341313" defTabSz="912813">
              <a:buClr>
                <a:prstClr val="black"/>
              </a:buClr>
              <a:buFont typeface="Arial" charset="0"/>
              <a:buChar char="•"/>
            </a:pPr>
            <a:r>
              <a:rPr lang="es-A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Encaje productivo exportador.</a:t>
            </a:r>
            <a:endParaRPr lang="es-AR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-341313" defTabSz="912813">
              <a:buClr>
                <a:prstClr val="black"/>
              </a:buClr>
              <a:buFont typeface="Arial" charset="0"/>
              <a:buChar char="•"/>
            </a:pPr>
            <a:endParaRPr lang="es-AR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-341313" defTabSz="912813">
              <a:buClr>
                <a:srgbClr val="B15E28"/>
              </a:buClr>
            </a:pPr>
            <a:endParaRPr lang="es-AR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00034" y="857232"/>
            <a:ext cx="8154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POLÍTICAS IMPLEMENTADAS EN ARGENTINA</a:t>
            </a:r>
          </a:p>
        </p:txBody>
      </p:sp>
      <p:pic>
        <p:nvPicPr>
          <p:cNvPr id="19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92868" name="Imagen de mapa de bits" r:id="rId5" imgW="5428571" imgH="3962953" progId="">
              <p:embed/>
            </p:oleObj>
          </a:graphicData>
        </a:graphic>
      </p:graphicFrame>
      <p:pic>
        <p:nvPicPr>
          <p:cNvPr id="23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C:\Documents and Settings\Administrador\Mis documentos\Mis imágenes\Fede\Articulos\Cierre exportacione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73099" y="1551530"/>
            <a:ext cx="56594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5261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280266"/>
              </p:ext>
            </p:extLst>
          </p:nvPr>
        </p:nvGraphicFramePr>
        <p:xfrm>
          <a:off x="611560" y="692695"/>
          <a:ext cx="8064896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4 Conector recto"/>
          <p:cNvCxnSpPr/>
          <p:nvPr/>
        </p:nvCxnSpPr>
        <p:spPr>
          <a:xfrm flipH="1" flipV="1">
            <a:off x="3786976" y="1572406"/>
            <a:ext cx="1" cy="401683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 flipV="1">
            <a:off x="5716597" y="1571612"/>
            <a:ext cx="14584" cy="40176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387665" y="3440419"/>
            <a:ext cx="7042912" cy="35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11"/>
          <p:cNvSpPr txBox="1"/>
          <p:nvPr/>
        </p:nvSpPr>
        <p:spPr>
          <a:xfrm>
            <a:off x="3786977" y="1412776"/>
            <a:ext cx="1944204" cy="738664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es-AR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años </a:t>
            </a:r>
            <a:r>
              <a:rPr lang="es-AR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faena de hembras superior al 43%</a:t>
            </a:r>
          </a:p>
        </p:txBody>
      </p:sp>
      <p:sp>
        <p:nvSpPr>
          <p:cNvPr id="9" name="CuadroTexto 4"/>
          <p:cNvSpPr txBox="1"/>
          <p:nvPr/>
        </p:nvSpPr>
        <p:spPr>
          <a:xfrm>
            <a:off x="7579685" y="6532180"/>
            <a:ext cx="15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prstClr val="white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IPCVA</a:t>
            </a:r>
            <a:endParaRPr lang="es-AR" sz="1400" dirty="0">
              <a:solidFill>
                <a:prstClr val="white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65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317991"/>
              </p:ext>
            </p:extLst>
          </p:nvPr>
        </p:nvGraphicFramePr>
        <p:xfrm>
          <a:off x="611560" y="682389"/>
          <a:ext cx="7920880" cy="541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7579685" y="6532180"/>
            <a:ext cx="15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prstClr val="white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IPCVA</a:t>
            </a:r>
            <a:endParaRPr lang="es-AR" sz="1400" dirty="0">
              <a:solidFill>
                <a:prstClr val="white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 flipH="1" flipV="1">
            <a:off x="3707904" y="1523153"/>
            <a:ext cx="2" cy="40388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5724128" y="1523153"/>
            <a:ext cx="1" cy="40388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11"/>
          <p:cNvSpPr txBox="1"/>
          <p:nvPr/>
        </p:nvSpPr>
        <p:spPr>
          <a:xfrm>
            <a:off x="6732240" y="2276872"/>
            <a:ext cx="1440159" cy="95410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Caída de 4 millones de cabezas faenadas</a:t>
            </a:r>
            <a:endParaRPr lang="es-AR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1 Cerrar llave"/>
          <p:cNvSpPr/>
          <p:nvPr/>
        </p:nvSpPr>
        <p:spPr>
          <a:xfrm>
            <a:off x="6228184" y="1916832"/>
            <a:ext cx="360039" cy="19413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480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710499"/>
              </p:ext>
            </p:extLst>
          </p:nvPr>
        </p:nvGraphicFramePr>
        <p:xfrm>
          <a:off x="571472" y="642918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Elipse"/>
          <p:cNvSpPr/>
          <p:nvPr/>
        </p:nvSpPr>
        <p:spPr>
          <a:xfrm rot="20725578">
            <a:off x="5546411" y="1774168"/>
            <a:ext cx="898545" cy="3317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6857871" y="2118450"/>
            <a:ext cx="1465521" cy="7386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Caída del 26%</a:t>
            </a:r>
          </a:p>
          <a:p>
            <a:pPr algn="ctr"/>
            <a:r>
              <a:rPr lang="es-AR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870.000 </a:t>
            </a:r>
            <a:r>
              <a:rPr lang="es-AR" sz="1400" b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tn</a:t>
            </a:r>
            <a:endParaRPr lang="es-AR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9 Conector recto de flecha"/>
          <p:cNvCxnSpPr/>
          <p:nvPr/>
        </p:nvCxnSpPr>
        <p:spPr>
          <a:xfrm>
            <a:off x="6143636" y="2428868"/>
            <a:ext cx="707423" cy="39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3779912" y="1429530"/>
            <a:ext cx="7065" cy="42140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 flipH="1" flipV="1">
            <a:off x="3608381" y="3536157"/>
            <a:ext cx="4214048" cy="7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4"/>
          <p:cNvSpPr txBox="1"/>
          <p:nvPr/>
        </p:nvSpPr>
        <p:spPr>
          <a:xfrm>
            <a:off x="7579685" y="6532180"/>
            <a:ext cx="15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prstClr val="white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IPCVA</a:t>
            </a:r>
            <a:endParaRPr lang="es-AR" sz="1400" dirty="0">
              <a:solidFill>
                <a:prstClr val="white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2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463823"/>
              </p:ext>
            </p:extLst>
          </p:nvPr>
        </p:nvGraphicFramePr>
        <p:xfrm>
          <a:off x="467542" y="701698"/>
          <a:ext cx="79928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79685" y="6532180"/>
            <a:ext cx="15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prstClr val="white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IPCVA</a:t>
            </a:r>
            <a:endParaRPr lang="es-AR" sz="1400" dirty="0">
              <a:solidFill>
                <a:prstClr val="white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errar llave 9"/>
          <p:cNvSpPr/>
          <p:nvPr/>
        </p:nvSpPr>
        <p:spPr>
          <a:xfrm>
            <a:off x="6143636" y="2000240"/>
            <a:ext cx="288031" cy="215739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00826" y="2428868"/>
            <a:ext cx="1440159" cy="95410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Pérdida del 20% del stock en tan solo 2 años</a:t>
            </a:r>
            <a:endParaRPr lang="es-AR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8 Conector recto"/>
          <p:cNvCxnSpPr/>
          <p:nvPr/>
        </p:nvCxnSpPr>
        <p:spPr>
          <a:xfrm flipV="1">
            <a:off x="3779912" y="1628801"/>
            <a:ext cx="0" cy="374441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9 Conector recto"/>
          <p:cNvCxnSpPr/>
          <p:nvPr/>
        </p:nvCxnSpPr>
        <p:spPr>
          <a:xfrm flipV="1">
            <a:off x="5724128" y="1628802"/>
            <a:ext cx="0" cy="374441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4661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92867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prstClr val="black"/>
                </a:solidFill>
                <a:latin typeface="Calibri" pitchFamily="34" charset="0"/>
              </a:rPr>
              <a:t>Más repercusiones en el sector…</a:t>
            </a:r>
            <a:endParaRPr lang="es-AR" sz="40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025908"/>
            <a:ext cx="78488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>
                <a:solidFill>
                  <a:prstClr val="black"/>
                </a:solidFill>
                <a:latin typeface="Calibri" pitchFamily="34" charset="0"/>
              </a:rPr>
              <a:t>Cierre de frigoríficos (aprox. </a:t>
            </a:r>
            <a:r>
              <a:rPr lang="es-AR" sz="2800" b="1" dirty="0" smtClean="0">
                <a:solidFill>
                  <a:prstClr val="black"/>
                </a:solidFill>
                <a:latin typeface="Calibri" pitchFamily="34" charset="0"/>
              </a:rPr>
              <a:t>150</a:t>
            </a:r>
            <a:r>
              <a:rPr lang="es-A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AR" sz="2800" b="1" dirty="0" smtClean="0">
                <a:solidFill>
                  <a:prstClr val="black"/>
                </a:solidFill>
                <a:latin typeface="Calibri" pitchFamily="34" charset="0"/>
              </a:rPr>
              <a:t>establecimientos</a:t>
            </a:r>
            <a:r>
              <a:rPr lang="es-AR" sz="28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A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600" dirty="0" smtClean="0">
                <a:solidFill>
                  <a:prstClr val="black"/>
                </a:solidFill>
                <a:latin typeface="Calibri" pitchFamily="34" charset="0"/>
              </a:rPr>
              <a:t>Pérdidas de empleo (</a:t>
            </a:r>
            <a:r>
              <a:rPr lang="es-AR" sz="2600" b="1" dirty="0" smtClean="0">
                <a:solidFill>
                  <a:prstClr val="black"/>
                </a:solidFill>
                <a:latin typeface="Calibri" pitchFamily="34" charset="0"/>
              </a:rPr>
              <a:t>12 mil trabajadores </a:t>
            </a:r>
            <a:r>
              <a:rPr lang="es-AR" sz="2600" dirty="0" smtClean="0">
                <a:solidFill>
                  <a:prstClr val="black"/>
                </a:solidFill>
                <a:latin typeface="Calibri" pitchFamily="34" charset="0"/>
              </a:rPr>
              <a:t>industriales)</a:t>
            </a:r>
          </a:p>
          <a:p>
            <a:pPr>
              <a:buFont typeface="Arial" pitchFamily="34" charset="0"/>
              <a:buChar char="•"/>
            </a:pPr>
            <a:endParaRPr lang="es-A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800" dirty="0" smtClean="0">
                <a:solidFill>
                  <a:prstClr val="black"/>
                </a:solidFill>
                <a:latin typeface="Calibri" pitchFamily="34" charset="0"/>
              </a:rPr>
              <a:t>Salida de la actividad de los distintos actores</a:t>
            </a:r>
          </a:p>
          <a:p>
            <a:pPr>
              <a:buFont typeface="Arial" pitchFamily="34" charset="0"/>
              <a:buChar char="•"/>
            </a:pPr>
            <a:endParaRPr lang="es-A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800" dirty="0" smtClean="0">
                <a:solidFill>
                  <a:prstClr val="black"/>
                </a:solidFill>
                <a:latin typeface="Calibri" pitchFamily="34" charset="0"/>
              </a:rPr>
              <a:t>Destrucción de valor de la cadena</a:t>
            </a:r>
          </a:p>
          <a:p>
            <a:pPr>
              <a:buFont typeface="Arial" pitchFamily="34" charset="0"/>
              <a:buChar char="•"/>
            </a:pPr>
            <a:endParaRPr lang="es-A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AR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7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95536" y="404664"/>
          <a:ext cx="84249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085184"/>
            <a:ext cx="345638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2 CuadroTexto"/>
          <p:cNvSpPr txBox="1"/>
          <p:nvPr/>
        </p:nvSpPr>
        <p:spPr>
          <a:xfrm>
            <a:off x="7596336" y="404664"/>
            <a:ext cx="1229824" cy="584775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lang="es-AR" sz="3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692696"/>
            <a:ext cx="8229600" cy="5837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Consideraciones: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29704" y="1412776"/>
            <a:ext cx="804440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Estancamiento del Sector en los últimos 40 años</a:t>
            </a: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Stock  </a:t>
            </a:r>
          </a:p>
          <a:p>
            <a:pPr lvl="1"/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producción de carne </a:t>
            </a:r>
          </a:p>
          <a:p>
            <a:pPr lvl="1"/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Consumo de carne per-cápita</a:t>
            </a:r>
          </a:p>
          <a:p>
            <a:pPr lvl="1"/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Pérdida de protagonismo en el mercado internacional.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3413" name="Imagen de mapa de bits" r:id="rId6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0243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2767451" y="692696"/>
            <a:ext cx="3647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4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ARGENTINA</a:t>
            </a:r>
            <a:endParaRPr lang="es-AR" sz="4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/>
          </p:nvPr>
        </p:nvGraphicFramePr>
        <p:xfrm>
          <a:off x="611561" y="1400582"/>
          <a:ext cx="7920880" cy="469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9" descr="DSCN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0-0000000707-02-m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09933" name="Imagen de mapa de bits" r:id="rId6" imgW="5428571" imgH="3962953" progId="">
              <p:embed/>
            </p:oleObj>
          </a:graphicData>
        </a:graphic>
      </p:graphicFrame>
      <p:pic>
        <p:nvPicPr>
          <p:cNvPr id="8" name="Picture 6" descr="100_2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00_308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100_26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roducc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fe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fri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hurras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rne coci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p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 Imagen" descr="2012 a marzo 078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Los Moli\Downloads\rotativ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2 CuadroTexto"/>
          <p:cNvSpPr txBox="1"/>
          <p:nvPr/>
        </p:nvSpPr>
        <p:spPr>
          <a:xfrm>
            <a:off x="7349140" y="548680"/>
            <a:ext cx="1229824" cy="584775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lang="es-AR" sz="3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22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 idx="4294967295"/>
          </p:nvPr>
        </p:nvSpPr>
        <p:spPr>
          <a:xfrm>
            <a:off x="838200" y="806450"/>
            <a:ext cx="8305800" cy="428625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defTabSz="912813" eaLnBrk="1" hangingPunct="1">
              <a:defRPr/>
            </a:pPr>
            <a:r>
              <a:rPr lang="es-ES_tradnl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  <p:sp>
        <p:nvSpPr>
          <p:cNvPr id="84994" name="4 Rectángulo"/>
          <p:cNvSpPr>
            <a:spLocks noChangeArrowheads="1"/>
          </p:cNvSpPr>
          <p:nvPr/>
        </p:nvSpPr>
        <p:spPr bwMode="auto">
          <a:xfrm>
            <a:off x="599947" y="1366826"/>
            <a:ext cx="79324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1600" b="1" dirty="0">
                <a:solidFill>
                  <a:prstClr val="black"/>
                </a:solidFill>
                <a:latin typeface="Futura Bk BT"/>
              </a:rPr>
              <a:t> </a:t>
            </a:r>
            <a:r>
              <a:rPr lang="es-ES_trad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Fuerte caída del stock en los últimos dos  años. </a:t>
            </a:r>
            <a:r>
              <a:rPr lang="es-ES_tradnl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es-ES_trad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 de cabezas menos lo que representa el </a:t>
            </a:r>
            <a:r>
              <a:rPr lang="es-ES_tradnl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es-ES_trad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rodeo nacional.</a:t>
            </a:r>
          </a:p>
        </p:txBody>
      </p:sp>
      <p:sp>
        <p:nvSpPr>
          <p:cNvPr id="84995" name="6 CuadroTexto"/>
          <p:cNvSpPr txBox="1">
            <a:spLocks noChangeArrowheads="1"/>
          </p:cNvSpPr>
          <p:nvPr/>
        </p:nvSpPr>
        <p:spPr bwMode="auto">
          <a:xfrm>
            <a:off x="599947" y="2205889"/>
            <a:ext cx="786048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cuales 5 Millones son vientres, lo que impactará en el futuro de la producción</a:t>
            </a:r>
            <a:r>
              <a:rPr lang="es-ES_tradnl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s-ES_tradnl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s-ES_tradnl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A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Persistirá la escasez de oferta de carne vacuna en el corto y mediano plazo. </a:t>
            </a:r>
            <a:endParaRPr lang="es-AR" sz="16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s-A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A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A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Argentina continuará teniendo una participación irrelevante en el mercado mundial de carne.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A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endParaRPr lang="es-ES_tradnl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_tradnl" sz="2000" dirty="0">
              <a:solidFill>
                <a:prstClr val="black"/>
              </a:solidFill>
              <a:latin typeface="Futura Bk BT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75691" y="5172393"/>
            <a:ext cx="7884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Mejorando los índices productivos (66% de destete), puede llevar10 años recomponer lo perdido en los últimos dos. </a:t>
            </a:r>
            <a: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no haber cambios  no habrá recuperación.</a:t>
            </a:r>
            <a:endParaRPr lang="es-ES_trad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6922" y="568465"/>
            <a:ext cx="1229824" cy="584775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lang="es-AR" sz="3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93892" name="Imagen de mapa de bits" r:id="rId5" imgW="5428571" imgH="3962953" progId="">
              <p:embed/>
            </p:oleObj>
          </a:graphicData>
        </a:graphic>
      </p:graphicFrame>
      <p:pic>
        <p:nvPicPr>
          <p:cNvPr id="17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7351292" y="575388"/>
            <a:ext cx="1229824" cy="584775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es-AR" sz="3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919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DSCN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00-0000000707-02-m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94916" name="Imagen de mapa de bits" r:id="rId6" imgW="5428571" imgH="3962953" progId="">
              <p:embed/>
            </p:oleObj>
          </a:graphicData>
        </a:graphic>
      </p:graphicFrame>
      <p:pic>
        <p:nvPicPr>
          <p:cNvPr id="19" name="Picture 6" descr="100_2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100_308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100_26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producc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fe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fri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churras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 descr="carne coci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p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2 Imagen" descr="2012 a marzo 078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Users\Los Moli\Downloads\rotativ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305856">
            <a:off x="520471" y="2166318"/>
            <a:ext cx="8133039" cy="266560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586928">
            <a:off x="441959" y="2723287"/>
            <a:ext cx="8158813" cy="25965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358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44074"/>
              </p:ext>
            </p:extLst>
          </p:nvPr>
        </p:nvGraphicFramePr>
        <p:xfrm>
          <a:off x="642910" y="714355"/>
          <a:ext cx="7858180" cy="53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4"/>
          <p:cNvSpPr txBox="1"/>
          <p:nvPr/>
        </p:nvSpPr>
        <p:spPr>
          <a:xfrm>
            <a:off x="7579685" y="6532180"/>
            <a:ext cx="15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IPCVA</a:t>
            </a:r>
            <a:endParaRPr lang="es-AR" sz="1400" dirty="0">
              <a:solidFill>
                <a:schemeClr val="bg1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12"/>
          <p:cNvSpPr txBox="1"/>
          <p:nvPr/>
        </p:nvSpPr>
        <p:spPr>
          <a:xfrm>
            <a:off x="-11113" y="6396038"/>
            <a:ext cx="4211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200" dirty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Precio promedio de los cortes asado, bife angosto, carne picada, cuadril, nalga y paleta. </a:t>
            </a:r>
          </a:p>
        </p:txBody>
      </p:sp>
      <p:cxnSp>
        <p:nvCxnSpPr>
          <p:cNvPr id="5" name="4 Conector recto"/>
          <p:cNvCxnSpPr/>
          <p:nvPr/>
        </p:nvCxnSpPr>
        <p:spPr>
          <a:xfrm rot="5400000" flipH="1" flipV="1">
            <a:off x="1679555" y="3321049"/>
            <a:ext cx="350046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 flipH="1" flipV="1">
            <a:off x="3393670" y="3321446"/>
            <a:ext cx="3500462" cy="7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64384"/>
              </p:ext>
            </p:extLst>
          </p:nvPr>
        </p:nvGraphicFramePr>
        <p:xfrm>
          <a:off x="642910" y="714355"/>
          <a:ext cx="7858180" cy="53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4"/>
          <p:cNvSpPr txBox="1"/>
          <p:nvPr/>
        </p:nvSpPr>
        <p:spPr>
          <a:xfrm>
            <a:off x="7579685" y="6550223"/>
            <a:ext cx="15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IPCVA</a:t>
            </a:r>
            <a:endParaRPr lang="es-AR" sz="1400" dirty="0">
              <a:solidFill>
                <a:schemeClr val="bg1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12"/>
          <p:cNvSpPr txBox="1"/>
          <p:nvPr/>
        </p:nvSpPr>
        <p:spPr>
          <a:xfrm>
            <a:off x="-11113" y="6396038"/>
            <a:ext cx="4211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200" dirty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Precio promedio de los cortes asado, bife angosto, carne picada, cuadril, nalga y paleta. </a:t>
            </a:r>
          </a:p>
        </p:txBody>
      </p:sp>
      <p:cxnSp>
        <p:nvCxnSpPr>
          <p:cNvPr id="5" name="4 Conector recto"/>
          <p:cNvCxnSpPr/>
          <p:nvPr/>
        </p:nvCxnSpPr>
        <p:spPr>
          <a:xfrm rot="5400000" flipH="1" flipV="1">
            <a:off x="1679555" y="3321049"/>
            <a:ext cx="350046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5400000" flipH="1" flipV="1">
            <a:off x="3393670" y="3321446"/>
            <a:ext cx="3500462" cy="7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2752901" y="4322547"/>
            <a:ext cx="998171" cy="454761"/>
            <a:chOff x="2752901" y="4322547"/>
            <a:chExt cx="998171" cy="454761"/>
          </a:xfrm>
        </p:grpSpPr>
        <p:sp>
          <p:nvSpPr>
            <p:cNvPr id="7" name="6 CuadroTexto"/>
            <p:cNvSpPr txBox="1"/>
            <p:nvPr/>
          </p:nvSpPr>
          <p:spPr>
            <a:xfrm rot="20054348">
              <a:off x="2822378" y="4322547"/>
              <a:ext cx="92869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AR" sz="2000" dirty="0" smtClean="0">
                  <a:latin typeface="Calibri" pitchFamily="34" charset="0"/>
                </a:rPr>
                <a:t>+15%</a:t>
              </a:r>
            </a:p>
          </p:txBody>
        </p:sp>
        <p:sp>
          <p:nvSpPr>
            <p:cNvPr id="10" name="Elipse 2"/>
            <p:cNvSpPr/>
            <p:nvPr/>
          </p:nvSpPr>
          <p:spPr>
            <a:xfrm rot="20159679">
              <a:off x="2752901" y="4355530"/>
              <a:ext cx="890549" cy="42177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AR"/>
            </a:p>
          </p:txBody>
        </p:sp>
      </p:grpSp>
      <p:sp>
        <p:nvSpPr>
          <p:cNvPr id="13" name="12 CuadroTexto"/>
          <p:cNvSpPr txBox="1"/>
          <p:nvPr/>
        </p:nvSpPr>
        <p:spPr>
          <a:xfrm rot="19718101">
            <a:off x="5137457" y="2474991"/>
            <a:ext cx="248559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alibri" pitchFamily="34" charset="0"/>
              </a:rPr>
              <a:t>+181%</a:t>
            </a:r>
          </a:p>
        </p:txBody>
      </p:sp>
      <p:sp>
        <p:nvSpPr>
          <p:cNvPr id="14" name="Elipse 2"/>
          <p:cNvSpPr/>
          <p:nvPr/>
        </p:nvSpPr>
        <p:spPr>
          <a:xfrm rot="19774905">
            <a:off x="5062470" y="2284082"/>
            <a:ext cx="2613609" cy="8398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AR"/>
          </a:p>
        </p:txBody>
      </p:sp>
      <p:grpSp>
        <p:nvGrpSpPr>
          <p:cNvPr id="16" name="15 Grupo"/>
          <p:cNvGrpSpPr/>
          <p:nvPr/>
        </p:nvGrpSpPr>
        <p:grpSpPr>
          <a:xfrm>
            <a:off x="3661072" y="3414438"/>
            <a:ext cx="1473910" cy="662634"/>
            <a:chOff x="2723392" y="4355530"/>
            <a:chExt cx="928694" cy="421778"/>
          </a:xfrm>
        </p:grpSpPr>
        <p:sp>
          <p:nvSpPr>
            <p:cNvPr id="17" name="16 CuadroTexto"/>
            <p:cNvSpPr txBox="1"/>
            <p:nvPr/>
          </p:nvSpPr>
          <p:spPr>
            <a:xfrm rot="20178932">
              <a:off x="2723392" y="4424891"/>
              <a:ext cx="928694" cy="22971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dirty="0" smtClean="0">
                  <a:latin typeface="Calibri" pitchFamily="34" charset="0"/>
                </a:rPr>
                <a:t>+75%</a:t>
              </a:r>
            </a:p>
          </p:txBody>
        </p:sp>
        <p:sp>
          <p:nvSpPr>
            <p:cNvPr id="18" name="Elipse 2"/>
            <p:cNvSpPr/>
            <p:nvPr/>
          </p:nvSpPr>
          <p:spPr>
            <a:xfrm rot="20159679">
              <a:off x="2752901" y="4355530"/>
              <a:ext cx="890549" cy="42177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A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293573"/>
              </p:ext>
            </p:extLst>
          </p:nvPr>
        </p:nvGraphicFramePr>
        <p:xfrm>
          <a:off x="642910" y="714355"/>
          <a:ext cx="7858180" cy="53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 rot="19761208">
            <a:off x="2916274" y="2760855"/>
            <a:ext cx="4981656" cy="1151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AR"/>
          </a:p>
        </p:txBody>
      </p:sp>
      <p:sp>
        <p:nvSpPr>
          <p:cNvPr id="4" name="CuadroTexto 11"/>
          <p:cNvSpPr txBox="1">
            <a:spLocks noChangeArrowheads="1"/>
          </p:cNvSpPr>
          <p:nvPr/>
        </p:nvSpPr>
        <p:spPr bwMode="auto">
          <a:xfrm rot="19907945">
            <a:off x="4807925" y="3115648"/>
            <a:ext cx="105476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AR" altLang="es-AR" sz="2400" dirty="0" smtClean="0">
                <a:solidFill>
                  <a:srgbClr val="000000"/>
                </a:solidFill>
                <a:latin typeface="Calibri" pitchFamily="34" charset="0"/>
              </a:rPr>
              <a:t>+391%</a:t>
            </a:r>
            <a:endParaRPr lang="es-AR" altLang="es-A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79685" y="6532180"/>
            <a:ext cx="15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IPCVA</a:t>
            </a:r>
            <a:endParaRPr lang="es-AR" sz="1400" dirty="0">
              <a:solidFill>
                <a:schemeClr val="bg1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12"/>
          <p:cNvSpPr txBox="1"/>
          <p:nvPr/>
        </p:nvSpPr>
        <p:spPr>
          <a:xfrm>
            <a:off x="-11113" y="6396038"/>
            <a:ext cx="4211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200" dirty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Precio promedio de los cortes asado, bife angosto, carne picada, cuadril, nalga y paleta. 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 flipH="1" flipV="1">
            <a:off x="1679555" y="3321049"/>
            <a:ext cx="350046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 flipH="1" flipV="1">
            <a:off x="3393670" y="3321446"/>
            <a:ext cx="3500462" cy="7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199694" name="Imagen de mapa de bits" r:id="rId5" imgW="5428571" imgH="3962953" progId="">
              <p:embed/>
            </p:oleObj>
          </a:graphicData>
        </a:graphic>
      </p:graphicFrame>
      <p:pic>
        <p:nvPicPr>
          <p:cNvPr id="10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3 CuadroTexto"/>
          <p:cNvSpPr txBox="1"/>
          <p:nvPr/>
        </p:nvSpPr>
        <p:spPr>
          <a:xfrm>
            <a:off x="1043608" y="2708920"/>
            <a:ext cx="7167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mercado internacional…</a:t>
            </a:r>
            <a:endParaRPr lang="es-AR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022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171583"/>
              </p:ext>
            </p:extLst>
          </p:nvPr>
        </p:nvGraphicFramePr>
        <p:xfrm>
          <a:off x="428596" y="571479"/>
          <a:ext cx="8286808" cy="571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 CuadroTexto"/>
          <p:cNvSpPr txBox="1"/>
          <p:nvPr/>
        </p:nvSpPr>
        <p:spPr>
          <a:xfrm>
            <a:off x="6444208" y="6396335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OECD-FAO Agricultural Outlook 2013 - © OECD 2013</a:t>
            </a:r>
            <a:r>
              <a:rPr lang="es-AR" sz="1200" dirty="0" smtClean="0">
                <a:solidFill>
                  <a:schemeClr val="bg1"/>
                </a:solidFill>
                <a:latin typeface="Calibri" pitchFamily="34" charset="0"/>
              </a:rPr>
              <a:t> , </a:t>
            </a:r>
            <a:r>
              <a:rPr lang="es-AR" sz="1200" dirty="0" err="1" smtClean="0">
                <a:solidFill>
                  <a:schemeClr val="bg1"/>
                </a:solidFill>
                <a:latin typeface="Calibri" pitchFamily="34" charset="0"/>
              </a:rPr>
              <a:t>Minagri</a:t>
            </a:r>
            <a:r>
              <a:rPr lang="es-AR" sz="1200" dirty="0" smtClean="0">
                <a:solidFill>
                  <a:schemeClr val="bg1"/>
                </a:solidFill>
                <a:latin typeface="Calibri" pitchFamily="34" charset="0"/>
              </a:rPr>
              <a:t> con datos USDA</a:t>
            </a:r>
            <a:endParaRPr lang="es-AR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 rot="19419491">
            <a:off x="4741495" y="2425956"/>
            <a:ext cx="3016195" cy="942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 CuadroTexto"/>
          <p:cNvSpPr txBox="1"/>
          <p:nvPr/>
        </p:nvSpPr>
        <p:spPr>
          <a:xfrm>
            <a:off x="6286512" y="3714752"/>
            <a:ext cx="1143008" cy="70702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 smtClean="0">
                <a:latin typeface="Calibri" pitchFamily="34" charset="0"/>
              </a:rPr>
              <a:t>+57%</a:t>
            </a:r>
            <a:endParaRPr lang="es-ES" sz="2400" b="1" dirty="0">
              <a:latin typeface="Calibri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5286380" y="3857628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 flipH="1" flipV="1">
            <a:off x="1643042" y="3500438"/>
            <a:ext cx="3571900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 flipH="1" flipV="1">
            <a:off x="3357554" y="3500438"/>
            <a:ext cx="3571900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908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280322"/>
              </p:ext>
            </p:extLst>
          </p:nvPr>
        </p:nvGraphicFramePr>
        <p:xfrm>
          <a:off x="428596" y="571479"/>
          <a:ext cx="8286808" cy="571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 CuadroTexto"/>
          <p:cNvSpPr txBox="1"/>
          <p:nvPr/>
        </p:nvSpPr>
        <p:spPr>
          <a:xfrm>
            <a:off x="6444208" y="6396335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OECD-FAO Agricultural Outlook 2013 - © OECD 2013</a:t>
            </a:r>
            <a:r>
              <a:rPr lang="es-AR" sz="1200" dirty="0" smtClean="0">
                <a:solidFill>
                  <a:schemeClr val="bg1"/>
                </a:solidFill>
                <a:latin typeface="Calibri" pitchFamily="34" charset="0"/>
              </a:rPr>
              <a:t> , </a:t>
            </a:r>
            <a:r>
              <a:rPr lang="es-AR" sz="1200" dirty="0" err="1" smtClean="0">
                <a:solidFill>
                  <a:schemeClr val="bg1"/>
                </a:solidFill>
                <a:latin typeface="Calibri" pitchFamily="34" charset="0"/>
              </a:rPr>
              <a:t>Minagri</a:t>
            </a:r>
            <a:r>
              <a:rPr lang="es-AR" sz="1200" dirty="0" smtClean="0">
                <a:solidFill>
                  <a:schemeClr val="bg1"/>
                </a:solidFill>
                <a:latin typeface="Calibri" pitchFamily="34" charset="0"/>
              </a:rPr>
              <a:t> con datos USDA</a:t>
            </a:r>
            <a:endParaRPr lang="es-AR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" name="3 Conector recto de flecha"/>
          <p:cNvCxnSpPr/>
          <p:nvPr/>
        </p:nvCxnSpPr>
        <p:spPr>
          <a:xfrm rot="5400000">
            <a:off x="6227672" y="3130650"/>
            <a:ext cx="2262179" cy="136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7 CuadroTexto"/>
          <p:cNvSpPr txBox="1"/>
          <p:nvPr/>
        </p:nvSpPr>
        <p:spPr>
          <a:xfrm>
            <a:off x="5979293" y="2641602"/>
            <a:ext cx="1314745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38100" dist="254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800" b="1" dirty="0" smtClean="0">
                <a:latin typeface="Calibri" pitchFamily="34" charset="0"/>
              </a:rPr>
              <a:t>9.896 Millones de dólares</a:t>
            </a:r>
            <a:endParaRPr lang="es-AR" sz="1800" b="1" dirty="0">
              <a:latin typeface="Calibri" pitchFamily="34" charset="0"/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2786050" y="1500174"/>
            <a:ext cx="276037" cy="40011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b="1" dirty="0" smtClean="0">
                <a:solidFill>
                  <a:sysClr val="window" lastClr="FFFFFF"/>
                </a:solidFill>
                <a:latin typeface="Calibri" panose="020F0502020204030204" pitchFamily="34" charset="0"/>
              </a:rPr>
              <a:t>3</a:t>
            </a:r>
            <a:endParaRPr lang="es-AR" sz="2000" b="1" dirty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3929058" y="2500306"/>
            <a:ext cx="276037" cy="40011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b="1" dirty="0" smtClean="0">
                <a:solidFill>
                  <a:sysClr val="window" lastClr="FFFFFF"/>
                </a:solidFill>
                <a:latin typeface="Calibri" panose="020F0502020204030204" pitchFamily="34" charset="0"/>
              </a:rPr>
              <a:t>5</a:t>
            </a:r>
            <a:endParaRPr lang="es-AR" sz="2000" b="1" dirty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uadroTexto 11"/>
          <p:cNvSpPr txBox="1"/>
          <p:nvPr/>
        </p:nvSpPr>
        <p:spPr>
          <a:xfrm>
            <a:off x="7143768" y="4357694"/>
            <a:ext cx="500066" cy="40007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b="1" dirty="0" smtClean="0">
                <a:solidFill>
                  <a:sysClr val="window" lastClr="FFFFFF"/>
                </a:solidFill>
                <a:latin typeface="Calibri" pitchFamily="34" charset="0"/>
              </a:rPr>
              <a:t>12</a:t>
            </a:r>
            <a:endParaRPr lang="es-AR" sz="2000" b="1" dirty="0">
              <a:solidFill>
                <a:sysClr val="window" lastClr="FFFFFF"/>
              </a:solidFill>
              <a:latin typeface="Calibri" pitchFamily="34" charset="0"/>
            </a:endParaRPr>
          </a:p>
        </p:txBody>
      </p:sp>
      <p:sp>
        <p:nvSpPr>
          <p:cNvPr id="11" name="CuadroTexto 11"/>
          <p:cNvSpPr txBox="1"/>
          <p:nvPr/>
        </p:nvSpPr>
        <p:spPr>
          <a:xfrm>
            <a:off x="5429256" y="3500438"/>
            <a:ext cx="477219" cy="40013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b="1" dirty="0">
                <a:solidFill>
                  <a:sysClr val="window" lastClr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43042" y="3143248"/>
            <a:ext cx="276037" cy="40011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b="1" dirty="0" smtClean="0">
                <a:solidFill>
                  <a:sysClr val="window" lastClr="FFFFFF"/>
                </a:solidFill>
                <a:latin typeface="Calibri" panose="020F0502020204030204" pitchFamily="34" charset="0"/>
              </a:rPr>
              <a:t>5</a:t>
            </a:r>
            <a:endParaRPr lang="es-AR" sz="2000" b="1" dirty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 flipH="1" flipV="1">
            <a:off x="1499372" y="3357562"/>
            <a:ext cx="3858446" cy="79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3213884" y="3357562"/>
            <a:ext cx="3858446" cy="79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/>
          <p:cNvSpPr txBox="1"/>
          <p:nvPr/>
        </p:nvSpPr>
        <p:spPr>
          <a:xfrm>
            <a:off x="5000628" y="2000240"/>
            <a:ext cx="276037" cy="40011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b="1" dirty="0" smtClean="0">
                <a:solidFill>
                  <a:sysClr val="window" lastClr="FFFFFF"/>
                </a:solidFill>
                <a:latin typeface="Calibri" panose="020F0502020204030204" pitchFamily="34" charset="0"/>
              </a:rPr>
              <a:t>4</a:t>
            </a:r>
            <a:endParaRPr lang="es-AR" sz="2000" b="1" dirty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8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1043608" y="2708920"/>
            <a:ext cx="7167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Comparando con los países del MERCOSUR…</a:t>
            </a:r>
            <a:endParaRPr lang="es-AR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798808"/>
              </p:ext>
            </p:extLst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00718" name="Imagen de mapa de bits" r:id="rId5" imgW="5428571" imgH="3962953" progId="">
              <p:embed/>
            </p:oleObj>
          </a:graphicData>
        </a:graphic>
      </p:graphicFrame>
      <p:pic>
        <p:nvPicPr>
          <p:cNvPr id="6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446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/>
          </p:nvPr>
        </p:nvGraphicFramePr>
        <p:xfrm>
          <a:off x="413909" y="459179"/>
          <a:ext cx="8352928" cy="3024336"/>
        </p:xfrm>
        <a:graphic>
          <a:graphicData uri="http://schemas.openxmlformats.org/presentationml/2006/ole">
            <p:oleObj spid="_x0000_s274443" r:id="rId3" imgW="9242337" imgH="3395766" progId="Excel.Sheet.8">
              <p:embed/>
            </p:oleObj>
          </a:graphicData>
        </a:graphic>
      </p:graphicFrame>
      <p:graphicFrame>
        <p:nvGraphicFramePr>
          <p:cNvPr id="3" name="2 Gráfico"/>
          <p:cNvGraphicFramePr>
            <a:graphicFrameLocks/>
          </p:cNvGraphicFramePr>
          <p:nvPr>
            <p:extLst/>
          </p:nvPr>
        </p:nvGraphicFramePr>
        <p:xfrm>
          <a:off x="413909" y="3483515"/>
          <a:ext cx="8340692" cy="3024337"/>
        </p:xfrm>
        <a:graphic>
          <a:graphicData uri="http://schemas.openxmlformats.org/presentationml/2006/ole">
            <p:oleObj spid="_x0000_s274444" r:id="rId4" imgW="9242337" imgH="3048264" progId="Excel.Sheet.8">
              <p:embed/>
            </p:oleObj>
          </a:graphicData>
        </a:graphic>
      </p:graphicFrame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4445" name="Imagen de mapa de bits" r:id="rId7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7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3902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1066897371"/>
              </p:ext>
            </p:extLst>
          </p:nvPr>
        </p:nvGraphicFramePr>
        <p:xfrm>
          <a:off x="611560" y="620688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001024" y="6550223"/>
            <a:ext cx="114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</a:rPr>
              <a:t>Fuente: IBGE</a:t>
            </a:r>
            <a:endParaRPr lang="es-A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20885906">
            <a:off x="4541775" y="2218596"/>
            <a:ext cx="782163" cy="48120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>
                <a:latin typeface="Calibri" pitchFamily="34" charset="0"/>
              </a:rPr>
              <a:t>+7%</a:t>
            </a:r>
            <a:endParaRPr lang="es-AR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952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/>
          <p:nvPr/>
        </p:nvGraphicFramePr>
        <p:xfrm>
          <a:off x="428596" y="571480"/>
          <a:ext cx="828680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929322" y="2571744"/>
            <a:ext cx="1149278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>
                <a:latin typeface="Calibri" pitchFamily="34" charset="0"/>
              </a:rPr>
              <a:t>+59%</a:t>
            </a:r>
            <a:endParaRPr lang="es-AR" sz="2400" b="1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52120" y="1556792"/>
            <a:ext cx="1077840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>
                <a:latin typeface="Calibri" pitchFamily="34" charset="0"/>
              </a:rPr>
              <a:t>+64%</a:t>
            </a:r>
            <a:endParaRPr lang="es-AR" sz="24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29454" y="6550223"/>
            <a:ext cx="221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</a:rPr>
              <a:t>Fuente: IBGE , USDA</a:t>
            </a:r>
            <a:endParaRPr lang="es-AR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972159063"/>
              </p:ext>
            </p:extLst>
          </p:nvPr>
        </p:nvGraphicFramePr>
        <p:xfrm>
          <a:off x="611560" y="692696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44066" y="6550223"/>
            <a:ext cx="159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</a:rPr>
              <a:t>Fuente: INAC</a:t>
            </a:r>
            <a:endParaRPr lang="es-A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 rot="747768">
            <a:off x="5117610" y="2339424"/>
            <a:ext cx="1217843" cy="55506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>
                <a:latin typeface="Calibri" pitchFamily="34" charset="0"/>
              </a:rPr>
              <a:t>-6%</a:t>
            </a:r>
            <a:endParaRPr lang="es-AR" sz="2400" b="1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428596" y="571480"/>
          <a:ext cx="821537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000760" y="2786058"/>
            <a:ext cx="1143008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>
                <a:latin typeface="Calibri" pitchFamily="34" charset="0"/>
              </a:rPr>
              <a:t>+28%</a:t>
            </a:r>
            <a:endParaRPr lang="es-AR" sz="2400" b="1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57884" y="1643050"/>
            <a:ext cx="928694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>
                <a:latin typeface="Calibri" pitchFamily="34" charset="0"/>
              </a:rPr>
              <a:t>+9%</a:t>
            </a:r>
            <a:endParaRPr lang="es-AR" sz="24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44066" y="6550223"/>
            <a:ext cx="159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</a:rPr>
              <a:t>Fuente: INAC</a:t>
            </a:r>
            <a:endParaRPr lang="es-AR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2784774144"/>
              </p:ext>
            </p:extLst>
          </p:nvPr>
        </p:nvGraphicFramePr>
        <p:xfrm>
          <a:off x="611560" y="692697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572396" y="6550223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</a:rPr>
              <a:t>Fuente: SENACSA</a:t>
            </a:r>
            <a:endParaRPr lang="es-A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 rot="20029105">
            <a:off x="3827993" y="2806451"/>
            <a:ext cx="997852" cy="784108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>
                <a:latin typeface="Calibri" pitchFamily="34" charset="0"/>
              </a:rPr>
              <a:t>+41</a:t>
            </a:r>
            <a:r>
              <a:rPr lang="es-AR" sz="2400" dirty="0" smtClean="0">
                <a:latin typeface="Calibri" pitchFamily="34" charset="0"/>
              </a:rPr>
              <a:t>%</a:t>
            </a:r>
            <a:endParaRPr lang="es-AR" sz="2400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500034" y="571480"/>
          <a:ext cx="821537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000760" y="1500174"/>
            <a:ext cx="1143008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Calibri" pitchFamily="34" charset="0"/>
              </a:rPr>
              <a:t>+279%</a:t>
            </a:r>
            <a:endParaRPr lang="es-AR" sz="2400" b="1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71736" y="1857364"/>
            <a:ext cx="1071570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Calibri" pitchFamily="34" charset="0"/>
              </a:rPr>
              <a:t>+75%</a:t>
            </a:r>
            <a:endParaRPr lang="es-AR" sz="24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72396" y="6550223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Calibri" pitchFamily="34" charset="0"/>
              </a:rPr>
              <a:t>Fuente: SENACSA</a:t>
            </a:r>
            <a:endParaRPr lang="es-AR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85785" y="714355"/>
          <a:ext cx="7602566" cy="5357850"/>
        </p:xfrm>
        <a:graphic>
          <a:graphicData uri="http://schemas.openxmlformats.org/drawingml/2006/table">
            <a:tbl>
              <a:tblPr/>
              <a:tblGrid>
                <a:gridCol w="1517538"/>
                <a:gridCol w="1175348"/>
                <a:gridCol w="1597671"/>
                <a:gridCol w="1806550"/>
                <a:gridCol w="1505459"/>
              </a:tblGrid>
              <a:tr h="1017867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46" marR="8946" marT="8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46" marR="8946" marT="8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A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  PORCENTUAL</a:t>
                      </a:r>
                    </a:p>
                    <a:p>
                      <a:pPr algn="ctr" rtl="0" fontAlgn="ctr"/>
                      <a:r>
                        <a:rPr lang="es-A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 </a:t>
                      </a:r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vs. 2003</a:t>
                      </a:r>
                    </a:p>
                  </a:txBody>
                  <a:tcPr marL="8946" marR="8946" marT="89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46" marR="8946" marT="89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91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46" marR="8946" marT="8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STOCK (</a:t>
                      </a:r>
                      <a:r>
                        <a:rPr lang="es-AR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cab</a:t>
                      </a:r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PRODUCCIÓN (</a:t>
                      </a:r>
                      <a:r>
                        <a:rPr lang="es-AR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tn</a:t>
                      </a:r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EXPORTACIONES (tn) 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CONSUMO </a:t>
                      </a:r>
                      <a:endParaRPr lang="es-AR" sz="15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AR" sz="1500" b="1" i="0" u="none" strike="noStrike" cap="all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per-cápita </a:t>
                      </a:r>
                      <a:r>
                        <a:rPr lang="es-A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(kg/</a:t>
                      </a:r>
                      <a:r>
                        <a:rPr lang="es-AR" sz="15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hab</a:t>
                      </a:r>
                      <a:r>
                        <a:rPr lang="es-A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/año) 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65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-8%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-30%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  <a:endParaRPr lang="es-A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URUGUAY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-6%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  <a:endParaRPr lang="es-AR" sz="1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PARAGUAY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8946" marR="8946" marT="8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3929058" y="5429264"/>
            <a:ext cx="642942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3929058" y="4071942"/>
            <a:ext cx="642942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7000892" y="3429000"/>
            <a:ext cx="1214446" cy="2643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5357818" y="3429000"/>
            <a:ext cx="1214446" cy="2643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12474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sz="32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PERSPECTIVAS</a:t>
            </a:r>
          </a:p>
          <a:p>
            <a:pPr algn="ctr">
              <a:spcBef>
                <a:spcPct val="0"/>
              </a:spcBef>
            </a:pPr>
            <a:endParaRPr lang="es-AR" sz="32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AR" sz="32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AGENDA </a:t>
            </a:r>
            <a:r>
              <a:rPr lang="es-AR" sz="32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AR" sz="32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7286" name="Picture 6" descr="C:\Users\Fernando\Documents\VISTA ALEGRE - INTA\Jornada 12-09-12 INTA BS AS\DSC05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81128"/>
            <a:ext cx="2808312" cy="18706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97283" name="Picture 3" descr="C:\Users\Fernando\Pictures\teléfono  varios\2012-05-31_10-32-15_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024336" cy="18722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9" descr="DSCN07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0-0000000707-02-m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64200" name="Imagen de mapa de bits" r:id="rId7" imgW="5428571" imgH="3962953" progId="">
              <p:embed/>
            </p:oleObj>
          </a:graphicData>
        </a:graphic>
      </p:graphicFrame>
      <p:pic>
        <p:nvPicPr>
          <p:cNvPr id="8" name="Picture 6" descr="100_26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00_30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100_26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roducc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fe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fri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hurrasc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rne cocid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pla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 Imagen" descr="2012 a marzo 078.JPG"/>
          <p:cNvPicPr>
            <a:picLocks noChangeAspect="1"/>
          </p:cNvPicPr>
          <p:nvPr/>
        </p:nvPicPr>
        <p:blipFill>
          <a:blip r:embed="rId17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Los Moli\Downloads\rotativ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fri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4581128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13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55576" y="758504"/>
            <a:ext cx="7749540" cy="7982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AR" sz="32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Perspectivas FAO a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47176" y="1571890"/>
            <a:ext cx="8136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Altos precios nominales de los productos</a:t>
            </a:r>
            <a:r>
              <a:rPr lang="es-AR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576" y="2276872"/>
            <a:ext cx="80012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contexto tiende a </a:t>
            </a:r>
            <a:r>
              <a:rPr lang="es-AR" sz="22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favorecer la producción en los países en desarrollo,</a:t>
            </a:r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los que prevalecen los sistemas de producción de bajos insumos.</a:t>
            </a:r>
          </a:p>
        </p:txBody>
      </p:sp>
      <p:pic>
        <p:nvPicPr>
          <p:cNvPr id="6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316418" name="Imagen de mapa de bits" r:id="rId5" imgW="5428571" imgH="3962953" progId="">
              <p:embed/>
            </p:oleObj>
          </a:graphicData>
        </a:graphic>
      </p:graphicFrame>
      <p:pic>
        <p:nvPicPr>
          <p:cNvPr id="9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3 Rectángulo"/>
          <p:cNvSpPr/>
          <p:nvPr/>
        </p:nvSpPr>
        <p:spPr>
          <a:xfrm>
            <a:off x="827584" y="3573016"/>
            <a:ext cx="76328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términos reales, los precios de la carne </a:t>
            </a: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                2012 </a:t>
            </a:r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situaron en niveles récord en un periodo de 15 a 20 años . Se prevé que permanecerán en niveles altos durante el periodo de las Perspectivas</a:t>
            </a:r>
          </a:p>
        </p:txBody>
      </p:sp>
    </p:spTree>
    <p:extLst>
      <p:ext uri="{BB962C8B-B14F-4D97-AF65-F5344CB8AC3E}">
        <p14:creationId xmlns:p14="http://schemas.microsoft.com/office/powerpoint/2010/main" xmlns="" val="28608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/>
          <p:nvPr/>
        </p:nvSpPr>
        <p:spPr>
          <a:xfrm>
            <a:off x="755576" y="2276872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mayoría de las economías BRICS, </a:t>
            </a:r>
            <a:r>
              <a:rPr lang="es-AR" sz="22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esperan aumentos continuos de la productividad</a:t>
            </a:r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partir de la adaptación y difusión de tecnología.</a:t>
            </a:r>
          </a:p>
        </p:txBody>
      </p:sp>
      <p:sp>
        <p:nvSpPr>
          <p:cNvPr id="4" name="4 Rectángulo"/>
          <p:cNvSpPr/>
          <p:nvPr/>
        </p:nvSpPr>
        <p:spPr>
          <a:xfrm>
            <a:off x="755576" y="1844824"/>
            <a:ext cx="7632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Producción</a:t>
            </a:r>
          </a:p>
        </p:txBody>
      </p:sp>
      <p:pic>
        <p:nvPicPr>
          <p:cNvPr id="5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317442" name="Imagen de mapa de bits" r:id="rId5" imgW="5428571" imgH="3962953" progId="">
              <p:embed/>
            </p:oleObj>
          </a:graphicData>
        </a:graphic>
      </p:graphicFrame>
      <p:pic>
        <p:nvPicPr>
          <p:cNvPr id="8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899592" y="4293096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Liderados por Brasil, Estados Unidos de América e India, se espera que el comercio de carne de vacuno continuará aumentando durante el periodo de las Perspectivas.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27584" y="3573016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Comercio</a:t>
            </a:r>
            <a:endParaRPr lang="es-AR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755576" y="758504"/>
            <a:ext cx="7749540" cy="7982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AR" sz="32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Perspectivas FAO a 2022</a:t>
            </a:r>
          </a:p>
        </p:txBody>
      </p:sp>
    </p:spTree>
    <p:extLst>
      <p:ext uri="{BB962C8B-B14F-4D97-AF65-F5344CB8AC3E}">
        <p14:creationId xmlns:p14="http://schemas.microsoft.com/office/powerpoint/2010/main" xmlns="" val="13228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>
            <p:extLst/>
          </p:nvPr>
        </p:nvGraphicFramePr>
        <p:xfrm>
          <a:off x="391663" y="468257"/>
          <a:ext cx="8352928" cy="3200400"/>
        </p:xfrm>
        <a:graphic>
          <a:graphicData uri="http://schemas.openxmlformats.org/presentationml/2006/ole">
            <p:oleObj spid="_x0000_s275467" r:id="rId3" imgW="9242337" imgH="3200677" progId="Excel.Sheet.8">
              <p:embed/>
            </p:oleObj>
          </a:graphicData>
        </a:graphic>
      </p:graphicFrame>
      <p:graphicFrame>
        <p:nvGraphicFramePr>
          <p:cNvPr id="3" name="1 Gráfico"/>
          <p:cNvGraphicFramePr>
            <a:graphicFrameLocks/>
          </p:cNvGraphicFramePr>
          <p:nvPr>
            <p:extLst/>
          </p:nvPr>
        </p:nvGraphicFramePr>
        <p:xfrm>
          <a:off x="395536" y="3668072"/>
          <a:ext cx="8352928" cy="2877716"/>
        </p:xfrm>
        <a:graphic>
          <a:graphicData uri="http://schemas.openxmlformats.org/presentationml/2006/ole">
            <p:oleObj spid="_x0000_s275468" r:id="rId4" imgW="9242337" imgH="3121423" progId="Excel.Sheet.8">
              <p:embed/>
            </p:oleObj>
          </a:graphicData>
        </a:graphic>
      </p:graphicFrame>
      <p:pic>
        <p:nvPicPr>
          <p:cNvPr id="5" name="Picture 9" descr="DSCN07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0-0000000707-02-m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5469" name="Imagen de mapa de bits" r:id="rId7" imgW="5428571" imgH="3962953" progId="">
              <p:embed/>
            </p:oleObj>
          </a:graphicData>
        </a:graphic>
      </p:graphicFrame>
      <p:pic>
        <p:nvPicPr>
          <p:cNvPr id="8" name="Picture 6" descr="100_26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00_30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100_26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roducc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fe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fri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hurrasc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rne cocid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pla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 Imagen" descr="2012 a marzo 078.JPG"/>
          <p:cNvPicPr>
            <a:picLocks noChangeAspect="1"/>
          </p:cNvPicPr>
          <p:nvPr/>
        </p:nvPicPr>
        <p:blipFill>
          <a:blip r:embed="rId17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Los Moli\Downloads\rotativ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954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908720"/>
            <a:ext cx="8229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ARGENTINA…………</a:t>
            </a:r>
            <a:endParaRPr lang="es-AR" b="1" dirty="0">
              <a:solidFill>
                <a:prstClr val="black">
                  <a:lumMod val="85000"/>
                  <a:lumOff val="1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5" descr="C:\Users\Fernando\Pictures\2012-03-28 2012 a marzo\2012 a marzo 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5256584" cy="3942258"/>
          </a:xfrm>
          <a:prstGeom prst="rect">
            <a:avLst/>
          </a:prstGeom>
          <a:noFill/>
        </p:spPr>
      </p:pic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318466" name="Imagen de mapa de bits" r:id="rId6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40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340768"/>
            <a:ext cx="756084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Eliminar medidas que llevan a cupos o restricciones en los volúmenes de comercialización: 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ROE (Registro de Operaciones de Exportación)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Encaje productivo exportador – Baratas</a:t>
            </a:r>
          </a:p>
          <a:p>
            <a:pPr marL="457200" indent="-457200">
              <a:buFont typeface="Wingdings" pitchFamily="2" charset="2"/>
              <a:buChar char="ü"/>
            </a:pPr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/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 Eliminar las retenciones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/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3. Reforma Impositiva: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Permitir el ajuste por inflación</a:t>
            </a: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Simplificar el sistema, evitando la multiplicidad de impuestos.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>
              <a:solidFill>
                <a:prstClr val="black"/>
              </a:solidFill>
            </a:endParaRPr>
          </a:p>
          <a:p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7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319490" name="Imagen de mapa de bits" r:id="rId5" imgW="5428571" imgH="3962953" progId="">
              <p:embed/>
            </p:oleObj>
          </a:graphicData>
        </a:graphic>
      </p:graphicFrame>
      <p:pic>
        <p:nvPicPr>
          <p:cNvPr id="10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3707904" y="764704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es-AR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268760"/>
            <a:ext cx="75608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Programas para incrementar la productividad ganadera:</a:t>
            </a:r>
          </a:p>
          <a:p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Promover el incremento de la oferta forrajera, mediante la siembra de pasturas.</a:t>
            </a: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Favorecer la adopción de genética superior y planificación sanitaria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Financiamiento: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Disponer de créditos a tasas accesibles y plazos acorde a los tiempos de producción ganadera</a:t>
            </a:r>
          </a:p>
          <a:p>
            <a:endParaRPr lang="es-AR" sz="2400" dirty="0" smtClean="0">
              <a:solidFill>
                <a:prstClr val="black"/>
              </a:solidFill>
            </a:endParaRP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>
              <a:solidFill>
                <a:prstClr val="black"/>
              </a:solidFill>
            </a:endParaRPr>
          </a:p>
          <a:p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7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320514" name="Imagen de mapa de bits" r:id="rId5" imgW="5428571" imgH="3962953" progId="">
              <p:embed/>
            </p:oleObj>
          </a:graphicData>
        </a:graphic>
      </p:graphicFrame>
      <p:pic>
        <p:nvPicPr>
          <p:cNvPr id="10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3707904" y="764704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es-AR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725144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Infraestructura: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Plan de obras en caminos, rutas, escuelas, comunicaciones, etc.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07904" y="764704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es-AR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196752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Mercados: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Previsibilidad comercial en el tiempo</a:t>
            </a: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Accesos a mercados de alto valor (Cuota 481)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Industria: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Establecer un Estándar sanitario mínimo</a:t>
            </a:r>
          </a:p>
          <a:p>
            <a:pPr>
              <a:buFont typeface="Wingdings" pitchFamily="2" charset="2"/>
              <a:buChar char="ü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Generar condiciones de igualdad de competencia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484784"/>
            <a:ext cx="7920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sector más temprano que tarde irá a sistemas productivos más eficientes y profesionales.</a:t>
            </a:r>
          </a:p>
          <a:p>
            <a:pPr>
              <a:buFont typeface="Arial" pitchFamily="34" charset="0"/>
              <a:buChar char="•"/>
            </a:pPr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Intensificación significará una mayor integración Agricultura – Ganadería.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un mercado de exportación abierto y constante, se incorporará en forma estable la recría y se faenaran animales más pesados.</a:t>
            </a:r>
          </a:p>
          <a:p>
            <a:pPr>
              <a:buFont typeface="Arial" pitchFamily="34" charset="0"/>
              <a:buChar char="•"/>
            </a:pPr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capacitación del personal jugará un rol clave a fin de mejorar la productividad.</a:t>
            </a:r>
          </a:p>
          <a:p>
            <a:r>
              <a:rPr lang="es-A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sz="2200" dirty="0">
              <a:solidFill>
                <a:prstClr val="black"/>
              </a:solidFill>
            </a:endParaRPr>
          </a:p>
          <a:p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7" name="Picture 9" descr="DSCN0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00-0000000707-02-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321538" name="Imagen de mapa de bits" r:id="rId5" imgW="5428571" imgH="3962953" progId="">
              <p:embed/>
            </p:oleObj>
          </a:graphicData>
        </a:graphic>
      </p:graphicFrame>
      <p:pic>
        <p:nvPicPr>
          <p:cNvPr id="10" name="Picture 6" descr="100_26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00_30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_26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roducc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e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fri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hurras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arne coci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pl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2 Imagen" descr="2012 a marzo 078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Los Moli\Downloads\rotativ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2761332" y="764704"/>
            <a:ext cx="353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Reflexiones Finales</a:t>
            </a:r>
            <a:endParaRPr lang="es-AR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Fernando\Pictures\2012-03-28 2012 a marzo\2012 a marzo 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0"/>
            <a:ext cx="9144000" cy="686273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259632" y="1196752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200" dirty="0">
              <a:solidFill>
                <a:prstClr val="black"/>
              </a:solidFill>
            </a:endParaRPr>
          </a:p>
          <a:p>
            <a:r>
              <a:rPr lang="es-AR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PODREMOS  SALIR DEL ESTANCAMIENTO Y DEJAR DE HABLAR DE ESTOS </a:t>
            </a:r>
            <a:r>
              <a:rPr lang="es-AR" sz="2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TEMAS  ?</a:t>
            </a:r>
            <a:endParaRPr lang="es-AR" sz="2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dirty="0">
              <a:solidFill>
                <a:prstClr val="black"/>
              </a:solidFill>
            </a:endParaRPr>
          </a:p>
          <a:p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2780928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HAY DEMANDA,</a:t>
            </a:r>
          </a:p>
          <a:p>
            <a:endParaRPr lang="es-AR" sz="2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AR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CONTAMOS CON LA POSIBILIDAD DE OBTENER LA OFERTA:</a:t>
            </a:r>
          </a:p>
          <a:p>
            <a:endParaRPr lang="es-AR" sz="2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AR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Humanos  y Tecnologías a disposición de la Producción</a:t>
            </a:r>
          </a:p>
          <a:p>
            <a:endParaRPr lang="es-AR" sz="2200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428208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debate sigue abierto………..</a:t>
            </a:r>
          </a:p>
          <a:p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97282" name="Picture 2" descr="C:\Users\Fernando\Pictures\2012-03-28 2012 a marzo\2012 a marzo 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228"/>
            <a:ext cx="3131840" cy="2348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13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6180651"/>
            <a:ext cx="684014" cy="6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237312"/>
            <a:ext cx="150269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9" y="6167254"/>
            <a:ext cx="528340" cy="6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55777" y="5085184"/>
            <a:ext cx="4295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Muchas  gracias</a:t>
            </a:r>
          </a:p>
        </p:txBody>
      </p:sp>
      <p:pic>
        <p:nvPicPr>
          <p:cNvPr id="98306" name="Picture 2" descr="C:\Users\Fernando\Pictures\2012-03-28 2012 a marzo\2012 a marzo 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627" y="1647964"/>
            <a:ext cx="4583169" cy="3437220"/>
          </a:xfrm>
          <a:prstGeom prst="rect">
            <a:avLst/>
          </a:prstGeom>
          <a:noFill/>
        </p:spPr>
      </p:pic>
      <p:pic>
        <p:nvPicPr>
          <p:cNvPr id="8" name="Picture 9" descr="DSCN07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00-0000000707-02-m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322562" name="Imagen de mapa de bits" r:id="rId9" imgW="5428571" imgH="3962953" progId="">
              <p:embed/>
            </p:oleObj>
          </a:graphicData>
        </a:graphic>
      </p:graphicFrame>
      <p:pic>
        <p:nvPicPr>
          <p:cNvPr id="11" name="Picture 6" descr="100_26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100_308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100_267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roducc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fe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fri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hurras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arne cocid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plat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2 Imagen" descr="2012 a marzo 078.JPG"/>
          <p:cNvPicPr>
            <a:picLocks noChangeAspect="1"/>
          </p:cNvPicPr>
          <p:nvPr/>
        </p:nvPicPr>
        <p:blipFill>
          <a:blip r:embed="rId19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Los Moli\Downloads\rotativ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60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692696"/>
            <a:ext cx="8229600" cy="5837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Consideraciones: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29704" y="1412776"/>
            <a:ext cx="8044408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Estancamiento del Sector en los últimos 40 años</a:t>
            </a: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Stock  </a:t>
            </a:r>
          </a:p>
          <a:p>
            <a:pPr lvl="1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producción de carne </a:t>
            </a:r>
          </a:p>
          <a:p>
            <a:pPr lvl="1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Consumo de carne per-cápita </a:t>
            </a:r>
          </a:p>
          <a:p>
            <a:pPr lvl="1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Pérdida de protagonismo en el mercado internacional.</a:t>
            </a:r>
          </a:p>
          <a:p>
            <a:endParaRPr lang="es-ES" sz="2800" dirty="0" smtClean="0"/>
          </a:p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Marcando las ineficiencias de la cadena y </a:t>
            </a:r>
          </a:p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El Potencial del Sector</a:t>
            </a: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9" descr="DSCN07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0-0000000707-02-m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6485" name="Imagen de mapa de bits" r:id="rId7" imgW="5428571" imgH="3962953" progId="">
              <p:embed/>
            </p:oleObj>
          </a:graphicData>
        </a:graphic>
      </p:graphicFrame>
      <p:pic>
        <p:nvPicPr>
          <p:cNvPr id="7" name="Picture 6" descr="100_26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0_30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_26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ducc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e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ri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urrasc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arne cocid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la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Imagen" descr="2012 a marzo 078.JPG"/>
          <p:cNvPicPr>
            <a:picLocks noChangeAspect="1"/>
          </p:cNvPicPr>
          <p:nvPr/>
        </p:nvPicPr>
        <p:blipFill>
          <a:blip r:embed="rId17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Los Moli\Downloads\rotativ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500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620688"/>
            <a:ext cx="8229600" cy="100811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Marcando la ineficiencias de la Cadena (2007)</a:t>
            </a:r>
            <a:endParaRPr lang="es-E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5600700" cy="30861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" name="11 Rectángulo"/>
          <p:cNvSpPr/>
          <p:nvPr/>
        </p:nvSpPr>
        <p:spPr>
          <a:xfrm>
            <a:off x="2483768" y="2420888"/>
            <a:ext cx="237626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284984"/>
            <a:ext cx="5653658" cy="29638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9" descr="DSCN07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00-0000000707-02-m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7509" name="Imagen de mapa de bits" r:id="rId7" imgW="5428571" imgH="3962953" progId="">
              <p:embed/>
            </p:oleObj>
          </a:graphicData>
        </a:graphic>
      </p:graphicFrame>
      <p:pic>
        <p:nvPicPr>
          <p:cNvPr id="11" name="Picture 6" descr="100_26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100_30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100_26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roducc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fe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fri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hurrasc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arne cocid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pla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2 Imagen" descr="2012 a marzo 078.JPG"/>
          <p:cNvPicPr>
            <a:picLocks noChangeAspect="1"/>
          </p:cNvPicPr>
          <p:nvPr/>
        </p:nvPicPr>
        <p:blipFill>
          <a:blip r:embed="rId17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Los Moli\Downloads\rotativ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882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539552" y="747205"/>
          <a:ext cx="8135362" cy="5329138"/>
        </p:xfrm>
        <a:graphic>
          <a:graphicData uri="http://schemas.openxmlformats.org/presentationml/2006/ole">
            <p:oleObj spid="_x0000_s278536" name="Chart" r:id="rId3" imgW="4617818" imgH="2507046" progId="Excel.Sheet.8">
              <p:embed/>
            </p:oleObj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940053" y="1966651"/>
            <a:ext cx="955321" cy="62705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 dirty="0"/>
              <a:t>16.2 </a:t>
            </a:r>
            <a:r>
              <a:rPr lang="es-ES" sz="1800" b="1" dirty="0" err="1"/>
              <a:t>Mill</a:t>
            </a:r>
            <a:r>
              <a:rPr lang="es-ES" sz="1800" b="1" dirty="0"/>
              <a:t>.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72637" y="2507323"/>
            <a:ext cx="955321" cy="62705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 dirty="0"/>
              <a:t>12.8 </a:t>
            </a:r>
            <a:r>
              <a:rPr lang="es-ES" sz="1800" b="1" dirty="0" err="1"/>
              <a:t>Mill</a:t>
            </a:r>
            <a:r>
              <a:rPr lang="es-ES" sz="1800" b="1" dirty="0"/>
              <a:t>.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20467083">
            <a:off x="4523972" y="2311258"/>
            <a:ext cx="1338854" cy="392129"/>
          </a:xfrm>
          <a:prstGeom prst="rightArrow">
            <a:avLst>
              <a:gd name="adj1" fmla="val 50000"/>
              <a:gd name="adj2" fmla="val 104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21191" y="3295936"/>
            <a:ext cx="3744416" cy="153750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dirty="0">
                <a:solidFill>
                  <a:srgbClr val="FF3300"/>
                </a:solidFill>
              </a:rPr>
              <a:t>3.350.000</a:t>
            </a:r>
          </a:p>
          <a:p>
            <a:pPr algn="ctr"/>
            <a:r>
              <a:rPr lang="es-ES" sz="2800" b="1" dirty="0">
                <a:solidFill>
                  <a:srgbClr val="FF3300"/>
                </a:solidFill>
              </a:rPr>
              <a:t>TERNEROS MÁS</a:t>
            </a:r>
          </a:p>
        </p:txBody>
      </p:sp>
      <p:pic>
        <p:nvPicPr>
          <p:cNvPr id="7" name="Picture 9" descr="DSCN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00-0000000707-02-m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8537" name="Imagen de mapa de bits" r:id="rId6" imgW="5428571" imgH="3962953" progId="">
              <p:embed/>
            </p:oleObj>
          </a:graphicData>
        </a:graphic>
      </p:graphicFrame>
      <p:pic>
        <p:nvPicPr>
          <p:cNvPr id="10" name="Picture 6" descr="100_2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00_308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_26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roducc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e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fri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hurras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arne coci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p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2 Imagen" descr="2012 a marzo 078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Los Moli\Downloads\rotativ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1283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11560" y="836712"/>
            <a:ext cx="9261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 dirty="0">
                <a:latin typeface="Verdana" pitchFamily="34" charset="0"/>
              </a:rPr>
              <a:t>AUMENTO DE TASA DE EXTRACCIÓN Y PESO DE FAENA</a:t>
            </a:r>
            <a:r>
              <a:rPr lang="es-ES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3" name="Group 9"/>
          <p:cNvGraphicFramePr>
            <a:graphicFrameLocks/>
          </p:cNvGraphicFramePr>
          <p:nvPr>
            <p:extLst/>
          </p:nvPr>
        </p:nvGraphicFramePr>
        <p:xfrm>
          <a:off x="627423" y="1412776"/>
          <a:ext cx="6337300" cy="2962656"/>
        </p:xfrm>
        <a:graphic>
          <a:graphicData uri="http://schemas.openxmlformats.org/drawingml/2006/table">
            <a:tbl>
              <a:tblPr/>
              <a:tblGrid>
                <a:gridCol w="2065337"/>
                <a:gridCol w="2135188"/>
                <a:gridCol w="213677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226,4 Kg.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245 Kg.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23,4 %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3.017.377 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3.265.415 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3.868.432 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4.186.430 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7704" y="1484784"/>
            <a:ext cx="93662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dirty="0">
                <a:solidFill>
                  <a:schemeClr val="accent2"/>
                </a:solidFill>
                <a:latin typeface="Calibri" pitchFamily="34" charset="0"/>
              </a:rPr>
              <a:t>Peso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dirty="0">
                <a:solidFill>
                  <a:schemeClr val="accent2"/>
                </a:solidFill>
                <a:latin typeface="Calibri" pitchFamily="34" charset="0"/>
              </a:rPr>
              <a:t>res</a:t>
            </a:r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611560" y="1484784"/>
            <a:ext cx="20875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711446" y="199261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accent2"/>
                </a:solidFill>
                <a:latin typeface="Calibri" pitchFamily="34" charset="0"/>
              </a:rPr>
              <a:t>T.E.</a:t>
            </a:r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6084889" y="5157790"/>
            <a:ext cx="2701925" cy="854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 rot="2620067">
            <a:off x="5770564" y="4703765"/>
            <a:ext cx="987425" cy="238125"/>
          </a:xfrm>
          <a:prstGeom prst="rightArrow">
            <a:avLst>
              <a:gd name="adj1" fmla="val 50000"/>
              <a:gd name="adj2" fmla="val 103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95536" y="5465030"/>
            <a:ext cx="3413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Productividad</a:t>
            </a:r>
            <a:r>
              <a:rPr lang="es-ES" b="1" u="sng" dirty="0" smtClean="0">
                <a:solidFill>
                  <a:srgbClr val="4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lang="es-ES" b="1" u="sng" dirty="0" smtClean="0">
                <a:solidFill>
                  <a:srgbClr val="4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</a:t>
            </a:r>
            <a:endParaRPr lang="es-ES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783646" y="5372697"/>
            <a:ext cx="151035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73.4 Kg.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 rot="10800000">
            <a:off x="5381710" y="5519956"/>
            <a:ext cx="736600" cy="219075"/>
          </a:xfrm>
          <a:prstGeom prst="rightArrow">
            <a:avLst>
              <a:gd name="adj1" fmla="val 50000"/>
              <a:gd name="adj2" fmla="val 8405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6156326" y="5229227"/>
            <a:ext cx="366713" cy="720725"/>
          </a:xfrm>
          <a:prstGeom prst="upArrow">
            <a:avLst>
              <a:gd name="adj1" fmla="val 50000"/>
              <a:gd name="adj2" fmla="val 491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381354" y="5372696"/>
            <a:ext cx="2665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1.169.053</a:t>
            </a:r>
            <a:r>
              <a:rPr lang="es-ES" sz="2400" dirty="0">
                <a:solidFill>
                  <a:srgbClr val="4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9438">
            <a:off x="1068374" y="1913178"/>
            <a:ext cx="7218509" cy="29269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9" descr="DSCN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" y="0"/>
            <a:ext cx="56332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00-0000000707-02-m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7" y="0"/>
            <a:ext cx="539070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1110690" y="0"/>
          <a:ext cx="497318" cy="404664"/>
        </p:xfrm>
        <a:graphic>
          <a:graphicData uri="http://schemas.openxmlformats.org/presentationml/2006/ole">
            <p:oleObj spid="_x0000_s279557" name="Imagen de mapa de bits" r:id="rId6" imgW="5428571" imgH="3962953" progId="">
              <p:embed/>
            </p:oleObj>
          </a:graphicData>
        </a:graphic>
      </p:graphicFrame>
      <p:pic>
        <p:nvPicPr>
          <p:cNvPr id="18" name="Picture 6" descr="100_26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964" y="-13648"/>
            <a:ext cx="565035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100_308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790" y="0"/>
            <a:ext cx="523326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100_26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353" y="-16426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producc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744" y="0"/>
            <a:ext cx="543849" cy="4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fe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366" y="-9144"/>
            <a:ext cx="513545" cy="4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fri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648" y="-2430"/>
            <a:ext cx="499760" cy="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hurras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5974" y="8006"/>
            <a:ext cx="489999" cy="4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carne coci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1805" y="5989"/>
            <a:ext cx="52332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pl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839" y="5989"/>
            <a:ext cx="550585" cy="4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 Imagen" descr="2012 a marzo 078.JPG"/>
          <p:cNvPicPr>
            <a:picLocks noChangeAspect="1"/>
          </p:cNvPicPr>
          <p:nvPr/>
        </p:nvPicPr>
        <p:blipFill>
          <a:blip r:embed="rId16" cstate="print">
            <a:lum contrast="10000"/>
          </a:blip>
          <a:stretch>
            <a:fillRect/>
          </a:stretch>
        </p:blipFill>
        <p:spPr>
          <a:xfrm>
            <a:off x="5421308" y="-16426"/>
            <a:ext cx="585639" cy="424510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43299" y="5989"/>
            <a:ext cx="398506" cy="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Los Moli\Downloads\rotativ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0030" y="5989"/>
            <a:ext cx="568466" cy="4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Documents and Settings\Maria Eugenia\Mis documentos\Mis imágenes\PASANTIA\IMG00270-20130701-20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8995" y="0"/>
            <a:ext cx="559959" cy="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ángulo 30"/>
          <p:cNvSpPr/>
          <p:nvPr/>
        </p:nvSpPr>
        <p:spPr>
          <a:xfrm rot="20378309">
            <a:off x="2685584" y="3315769"/>
            <a:ext cx="2222302" cy="2514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27350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gánico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B15E28"/>
    </a:accent1>
    <a:accent2>
      <a:srgbClr val="B13228"/>
    </a:accent2>
    <a:accent3>
      <a:srgbClr val="8B7B56"/>
    </a:accent3>
    <a:accent4>
      <a:srgbClr val="E09C41"/>
    </a:accent4>
    <a:accent5>
      <a:srgbClr val="9EAE51"/>
    </a:accent5>
    <a:accent6>
      <a:srgbClr val="6E7355"/>
    </a:accent6>
    <a:hlink>
      <a:srgbClr val="D37A21"/>
    </a:hlink>
    <a:folHlink>
      <a:srgbClr val="CA8F55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4482</TotalTime>
  <Words>1815</Words>
  <Application>Microsoft Office PowerPoint</Application>
  <PresentationFormat>Presentación en pantalla (4:3)</PresentationFormat>
  <Paragraphs>384</Paragraphs>
  <Slides>56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56</vt:i4>
      </vt:variant>
    </vt:vector>
  </HeadingPairs>
  <TitlesOfParts>
    <vt:vector size="62" baseType="lpstr">
      <vt:lpstr>Orgánico</vt:lpstr>
      <vt:lpstr>Imagen de mapa de bits</vt:lpstr>
      <vt:lpstr>Hoja de cálculo de Microsoft Office Excel 97-2003</vt:lpstr>
      <vt:lpstr>Chart</vt:lpstr>
      <vt:lpstr>Hoja de cálculo</vt:lpstr>
      <vt:lpstr>Document</vt:lpstr>
      <vt:lpstr>“LA INTEGRACIÓN PARA EL DESARROLLO GANADERO”  10 años de Pasantías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CONCLUSIONES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años de Seminario</dc:title>
  <dc:creator>Federico Santangelo</dc:creator>
  <cp:lastModifiedBy>Usuario</cp:lastModifiedBy>
  <cp:revision>341</cp:revision>
  <dcterms:created xsi:type="dcterms:W3CDTF">2014-06-17T18:12:20Z</dcterms:created>
  <dcterms:modified xsi:type="dcterms:W3CDTF">2014-08-08T03:21:32Z</dcterms:modified>
</cp:coreProperties>
</file>